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63" r:id="rId3"/>
  </p:sldMasterIdLst>
  <p:notesMasterIdLst>
    <p:notesMasterId r:id="rId44"/>
  </p:notesMasterIdLst>
  <p:handoutMasterIdLst>
    <p:handoutMasterId r:id="rId45"/>
  </p:handoutMasterIdLst>
  <p:sldIdLst>
    <p:sldId id="573" r:id="rId4"/>
    <p:sldId id="500" r:id="rId5"/>
    <p:sldId id="562" r:id="rId6"/>
    <p:sldId id="566" r:id="rId7"/>
    <p:sldId id="571" r:id="rId8"/>
    <p:sldId id="569" r:id="rId9"/>
    <p:sldId id="567" r:id="rId10"/>
    <p:sldId id="557" r:id="rId11"/>
    <p:sldId id="555" r:id="rId12"/>
    <p:sldId id="501" r:id="rId13"/>
    <p:sldId id="560" r:id="rId14"/>
    <p:sldId id="548" r:id="rId15"/>
    <p:sldId id="436" r:id="rId16"/>
    <p:sldId id="473" r:id="rId17"/>
    <p:sldId id="525" r:id="rId18"/>
    <p:sldId id="458" r:id="rId19"/>
    <p:sldId id="541" r:id="rId20"/>
    <p:sldId id="542" r:id="rId21"/>
    <p:sldId id="538" r:id="rId22"/>
    <p:sldId id="558" r:id="rId23"/>
    <p:sldId id="455" r:id="rId24"/>
    <p:sldId id="563" r:id="rId25"/>
    <p:sldId id="511" r:id="rId26"/>
    <p:sldId id="526" r:id="rId27"/>
    <p:sldId id="545" r:id="rId28"/>
    <p:sldId id="519" r:id="rId29"/>
    <p:sldId id="509" r:id="rId30"/>
    <p:sldId id="510" r:id="rId31"/>
    <p:sldId id="521" r:id="rId32"/>
    <p:sldId id="559" r:id="rId33"/>
    <p:sldId id="513" r:id="rId34"/>
    <p:sldId id="527" r:id="rId35"/>
    <p:sldId id="543" r:id="rId36"/>
    <p:sldId id="564" r:id="rId37"/>
    <p:sldId id="572" r:id="rId38"/>
    <p:sldId id="534" r:id="rId39"/>
    <p:sldId id="565" r:id="rId40"/>
    <p:sldId id="578" r:id="rId41"/>
    <p:sldId id="561" r:id="rId42"/>
    <p:sldId id="579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4600" b="1" kern="1200" baseline="30000">
        <a:solidFill>
          <a:schemeClr val="bg2"/>
        </a:solidFill>
        <a:latin typeface="Times New Roman" charset="0"/>
        <a:ea typeface="Times New Roman" charset="0"/>
        <a:cs typeface="Times New Roman" charset="0"/>
      </a:defRPr>
    </a:lvl1pPr>
    <a:lvl2pPr marL="457200" algn="l" rtl="0" fontAlgn="base">
      <a:spcBef>
        <a:spcPct val="50000"/>
      </a:spcBef>
      <a:spcAft>
        <a:spcPct val="0"/>
      </a:spcAft>
      <a:defRPr sz="4600" b="1" kern="1200" baseline="30000">
        <a:solidFill>
          <a:schemeClr val="bg2"/>
        </a:solidFill>
        <a:latin typeface="Times New Roman" charset="0"/>
        <a:ea typeface="Times New Roman" charset="0"/>
        <a:cs typeface="Times New Roman" charset="0"/>
      </a:defRPr>
    </a:lvl2pPr>
    <a:lvl3pPr marL="914400" algn="l" rtl="0" fontAlgn="base">
      <a:spcBef>
        <a:spcPct val="50000"/>
      </a:spcBef>
      <a:spcAft>
        <a:spcPct val="0"/>
      </a:spcAft>
      <a:defRPr sz="4600" b="1" kern="1200" baseline="30000">
        <a:solidFill>
          <a:schemeClr val="bg2"/>
        </a:solidFill>
        <a:latin typeface="Times New Roman" charset="0"/>
        <a:ea typeface="Times New Roman" charset="0"/>
        <a:cs typeface="Times New Roman" charset="0"/>
      </a:defRPr>
    </a:lvl3pPr>
    <a:lvl4pPr marL="1371600" algn="l" rtl="0" fontAlgn="base">
      <a:spcBef>
        <a:spcPct val="50000"/>
      </a:spcBef>
      <a:spcAft>
        <a:spcPct val="0"/>
      </a:spcAft>
      <a:defRPr sz="4600" b="1" kern="1200" baseline="30000">
        <a:solidFill>
          <a:schemeClr val="bg2"/>
        </a:solidFill>
        <a:latin typeface="Times New Roman" charset="0"/>
        <a:ea typeface="Times New Roman" charset="0"/>
        <a:cs typeface="Times New Roman" charset="0"/>
      </a:defRPr>
    </a:lvl4pPr>
    <a:lvl5pPr marL="1828800" algn="l" rtl="0" fontAlgn="base">
      <a:spcBef>
        <a:spcPct val="50000"/>
      </a:spcBef>
      <a:spcAft>
        <a:spcPct val="0"/>
      </a:spcAft>
      <a:defRPr sz="4600" b="1" kern="1200" baseline="30000">
        <a:solidFill>
          <a:schemeClr val="bg2"/>
        </a:solidFill>
        <a:latin typeface="Times New Roman" charset="0"/>
        <a:ea typeface="Times New Roman" charset="0"/>
        <a:cs typeface="Times New Roman" charset="0"/>
      </a:defRPr>
    </a:lvl5pPr>
    <a:lvl6pPr marL="2286000" algn="l" defTabSz="457200" rtl="0" eaLnBrk="1" latinLnBrk="0" hangingPunct="1">
      <a:defRPr sz="4600" b="1" kern="1200" baseline="30000">
        <a:solidFill>
          <a:schemeClr val="bg2"/>
        </a:solidFill>
        <a:latin typeface="Times New Roman" charset="0"/>
        <a:ea typeface="Times New Roman" charset="0"/>
        <a:cs typeface="Times New Roman" charset="0"/>
      </a:defRPr>
    </a:lvl6pPr>
    <a:lvl7pPr marL="2743200" algn="l" defTabSz="457200" rtl="0" eaLnBrk="1" latinLnBrk="0" hangingPunct="1">
      <a:defRPr sz="4600" b="1" kern="1200" baseline="30000">
        <a:solidFill>
          <a:schemeClr val="bg2"/>
        </a:solidFill>
        <a:latin typeface="Times New Roman" charset="0"/>
        <a:ea typeface="Times New Roman" charset="0"/>
        <a:cs typeface="Times New Roman" charset="0"/>
      </a:defRPr>
    </a:lvl7pPr>
    <a:lvl8pPr marL="3200400" algn="l" defTabSz="457200" rtl="0" eaLnBrk="1" latinLnBrk="0" hangingPunct="1">
      <a:defRPr sz="4600" b="1" kern="1200" baseline="30000">
        <a:solidFill>
          <a:schemeClr val="bg2"/>
        </a:solidFill>
        <a:latin typeface="Times New Roman" charset="0"/>
        <a:ea typeface="Times New Roman" charset="0"/>
        <a:cs typeface="Times New Roman" charset="0"/>
      </a:defRPr>
    </a:lvl8pPr>
    <a:lvl9pPr marL="3657600" algn="l" defTabSz="457200" rtl="0" eaLnBrk="1" latinLnBrk="0" hangingPunct="1">
      <a:defRPr sz="4600" b="1" kern="1200" baseline="30000">
        <a:solidFill>
          <a:schemeClr val="bg2"/>
        </a:solidFill>
        <a:latin typeface="Times New Roman" charset="0"/>
        <a:ea typeface="Times New Roman" charset="0"/>
        <a:cs typeface="Times New Roman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233D5"/>
    <a:srgbClr val="A3A3AA"/>
    <a:srgbClr val="51B5FC"/>
    <a:srgbClr val="86B1FD"/>
    <a:srgbClr val="00FF00"/>
    <a:srgbClr val="8DF556"/>
    <a:srgbClr val="FF66FF"/>
    <a:srgbClr val="80FF00"/>
    <a:srgbClr val="B3B3B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860" autoAdjust="0"/>
  </p:normalViewPr>
  <p:slideViewPr>
    <p:cSldViewPr snapToGrid="0" snapToObjects="1">
      <p:cViewPr varScale="1">
        <p:scale>
          <a:sx n="67" d="100"/>
          <a:sy n="67" d="100"/>
        </p:scale>
        <p:origin x="-900" y="-108"/>
      </p:cViewPr>
      <p:guideLst>
        <p:guide orient="horz" pos="172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endParaRPr lang="en-US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endParaRPr lang="en-US"/>
          </a:p>
        </p:txBody>
      </p:sp>
      <p:sp>
        <p:nvSpPr>
          <p:cNvPr id="193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endParaRPr lang="en-US"/>
          </a:p>
        </p:txBody>
      </p:sp>
      <p:sp>
        <p:nvSpPr>
          <p:cNvPr id="193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fld id="{3A21CC95-D078-E543-8540-031E25420A1A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endParaRPr lang="en-US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endParaRPr lang="en-US"/>
          </a:p>
        </p:txBody>
      </p:sp>
      <p:sp>
        <p:nvSpPr>
          <p:cNvPr id="175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75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endParaRPr lang="en-US"/>
          </a:p>
        </p:txBody>
      </p:sp>
      <p:sp>
        <p:nvSpPr>
          <p:cNvPr id="175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fld id="{EA3B05F2-9FF6-CE45-9748-85C5A92722B2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Times New Roman" charset="0"/>
        <a:cs typeface="Times New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AE65A-27C5-694E-A26C-66A291814619}" type="slidenum">
              <a:rPr lang="en-US"/>
              <a:pPr/>
              <a:t>1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Today I’m going to tell you how to find extremely rare pairs of quasars with small angular separation on the sky. I</a:t>
            </a:r>
            <a:r>
              <a:rPr lang="en-US" baseline="0" dirty="0" smtClean="0"/>
              <a:t> will</a:t>
            </a:r>
            <a:r>
              <a:rPr lang="en-US" dirty="0" smtClean="0"/>
              <a:t> show how these</a:t>
            </a:r>
            <a:r>
              <a:rPr lang="en-US" baseline="0" dirty="0" smtClean="0"/>
              <a:t> unique sightlines </a:t>
            </a:r>
            <a:r>
              <a:rPr lang="en-US" dirty="0" smtClean="0"/>
              <a:t>can be used with the</a:t>
            </a:r>
            <a:r>
              <a:rPr lang="en-US" baseline="0" dirty="0" smtClean="0"/>
              <a:t> help of </a:t>
            </a:r>
            <a:r>
              <a:rPr lang="en-US" dirty="0" smtClean="0"/>
              <a:t>absorption</a:t>
            </a:r>
            <a:r>
              <a:rPr lang="en-US" baseline="0" dirty="0" smtClean="0"/>
              <a:t> line techniques </a:t>
            </a:r>
            <a:r>
              <a:rPr lang="en-US" dirty="0" smtClean="0"/>
              <a:t>to study the properties of diffuse gas in the outskirts</a:t>
            </a:r>
            <a:r>
              <a:rPr lang="en-US" baseline="0" dirty="0" smtClean="0"/>
              <a:t> of massive proto-galaxies. A central tenet of my talk will be that the hydrodynamics of diffuse gas can be easily simulated and is indeed resolved by current simulation grids. Hence the title: 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8B4B8B-EB2B-224F-AF04-0CE84FEE7439}" type="slidenum">
              <a:rPr lang="en-US"/>
              <a:pPr/>
              <a:t>10</a:t>
            </a:fld>
            <a:endParaRPr lang="en-US"/>
          </a:p>
        </p:txBody>
      </p:sp>
      <p:sp>
        <p:nvSpPr>
          <p:cNvPr id="395266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52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66AC8E-1E2F-1E46-919C-A788137698D7}" type="slidenum">
              <a:rPr lang="en-US"/>
              <a:pPr/>
              <a:t>11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6A812-A9AD-3C4B-9DAA-BF154091DC4E}" type="slidenum">
              <a:rPr lang="en-US"/>
              <a:pPr/>
              <a:t>12</a:t>
            </a:fld>
            <a:endParaRPr lang="en-US"/>
          </a:p>
        </p:txBody>
      </p:sp>
      <p:sp>
        <p:nvSpPr>
          <p:cNvPr id="497666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76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947335-7399-2846-9560-DAFFE418031D}" type="slidenum">
              <a:rPr lang="en-US"/>
              <a:pPr/>
              <a:t>13</a:t>
            </a:fld>
            <a:endParaRPr lang="en-US"/>
          </a:p>
        </p:txBody>
      </p:sp>
      <p:sp>
        <p:nvSpPr>
          <p:cNvPr id="246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CDA0A5-1B6C-0443-AEFB-8121388EE01C}" type="slidenum">
              <a:rPr lang="en-US"/>
              <a:pPr/>
              <a:t>14</a:t>
            </a:fld>
            <a:endParaRPr lang="en-US"/>
          </a:p>
        </p:txBody>
      </p:sp>
      <p:sp>
        <p:nvSpPr>
          <p:cNvPr id="3338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178982-3B12-F74F-9511-32D24674E3A7}" type="slidenum">
              <a:rPr lang="en-US"/>
              <a:pPr/>
              <a:t>15</a:t>
            </a:fld>
            <a:endParaRPr lang="en-US"/>
          </a:p>
        </p:txBody>
      </p:sp>
      <p:sp>
        <p:nvSpPr>
          <p:cNvPr id="446466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64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D658BB-E566-704F-AE1B-6F3ED28B62F0}" type="slidenum">
              <a:rPr lang="en-US"/>
              <a:pPr/>
              <a:t>16</a:t>
            </a:fld>
            <a:endParaRPr lang="en-US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E1E8C2-0D8D-F44E-A594-DE4E9AD0E4DA}" type="slidenum">
              <a:rPr lang="en-US"/>
              <a:pPr/>
              <a:t>17</a:t>
            </a:fld>
            <a:endParaRPr lang="en-US"/>
          </a:p>
        </p:txBody>
      </p:sp>
      <p:sp>
        <p:nvSpPr>
          <p:cNvPr id="48128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28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B64429-ED18-B743-AE0C-D5693B56C561}" type="slidenum">
              <a:rPr lang="en-US"/>
              <a:pPr/>
              <a:t>18</a:t>
            </a:fld>
            <a:endParaRPr lang="en-US"/>
          </a:p>
        </p:txBody>
      </p:sp>
      <p:sp>
        <p:nvSpPr>
          <p:cNvPr id="4833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773503-6F24-6B4C-8C1E-104B8FEB2D3F}" type="slidenum">
              <a:rPr lang="en-US"/>
              <a:pPr/>
              <a:t>19</a:t>
            </a:fld>
            <a:endParaRPr lang="en-US"/>
          </a:p>
        </p:txBody>
      </p:sp>
      <p:sp>
        <p:nvSpPr>
          <p:cNvPr id="4751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51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C1E973-9D78-044F-8DAC-4AD59F44BF04}" type="slidenum">
              <a:rPr lang="en-US"/>
              <a:pPr/>
              <a:t>2</a:t>
            </a:fld>
            <a:endParaRPr lang="en-US"/>
          </a:p>
        </p:txBody>
      </p:sp>
      <p:sp>
        <p:nvSpPr>
          <p:cNvPr id="393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35C924-B9AE-404E-919E-C641CFC86B7D}" type="slidenum">
              <a:rPr lang="en-US"/>
              <a:pPr/>
              <a:t>20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A778C1-CCD8-2E41-A9EA-DACD4D0DC1AE}" type="slidenum">
              <a:rPr lang="en-US"/>
              <a:pPr/>
              <a:t>21</a:t>
            </a:fld>
            <a:endParaRPr lang="en-US"/>
          </a:p>
        </p:txBody>
      </p:sp>
      <p:sp>
        <p:nvSpPr>
          <p:cNvPr id="2867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B91D2D-B49C-D14F-AC03-1847E0504085}" type="slidenum">
              <a:rPr lang="en-US"/>
              <a:pPr/>
              <a:t>22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6D913F-55CB-E540-BADA-E0805B4914AD}" type="slidenum">
              <a:rPr lang="en-US"/>
              <a:pPr/>
              <a:t>23</a:t>
            </a:fld>
            <a:endParaRPr lang="en-US"/>
          </a:p>
        </p:txBody>
      </p:sp>
      <p:sp>
        <p:nvSpPr>
          <p:cNvPr id="417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9D702-584A-C243-BF25-E037E7C17131}" type="slidenum">
              <a:rPr lang="en-US"/>
              <a:pPr/>
              <a:t>24</a:t>
            </a:fld>
            <a:endParaRPr lang="en-US"/>
          </a:p>
        </p:txBody>
      </p:sp>
      <p:sp>
        <p:nvSpPr>
          <p:cNvPr id="4485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431769-E0D3-0047-8526-9A3269506C0F}" type="slidenum">
              <a:rPr lang="en-US"/>
              <a:pPr/>
              <a:t>25</a:t>
            </a:fld>
            <a:endParaRPr lang="en-US"/>
          </a:p>
        </p:txBody>
      </p:sp>
      <p:sp>
        <p:nvSpPr>
          <p:cNvPr id="49152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3F859C-38E5-0649-923F-CC58BB37AC3C}" type="slidenum">
              <a:rPr lang="en-US"/>
              <a:pPr/>
              <a:t>26</a:t>
            </a:fld>
            <a:endParaRPr lang="en-US"/>
          </a:p>
        </p:txBody>
      </p:sp>
      <p:sp>
        <p:nvSpPr>
          <p:cNvPr id="43417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417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450505-8B2F-084F-837A-C29F9263581A}" type="slidenum">
              <a:rPr lang="en-US"/>
              <a:pPr/>
              <a:t>27</a:t>
            </a:fld>
            <a:endParaRPr lang="en-US"/>
          </a:p>
        </p:txBody>
      </p:sp>
      <p:sp>
        <p:nvSpPr>
          <p:cNvPr id="411650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165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76FD8-E209-0840-B4E5-150977B07E62}" type="slidenum">
              <a:rPr lang="en-US"/>
              <a:pPr/>
              <a:t>28</a:t>
            </a:fld>
            <a:endParaRPr lang="en-US"/>
          </a:p>
        </p:txBody>
      </p:sp>
      <p:sp>
        <p:nvSpPr>
          <p:cNvPr id="41369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36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1807D9-D190-7446-AE60-8DC2F0C77319}" type="slidenum">
              <a:rPr lang="en-US"/>
              <a:pPr/>
              <a:t>29</a:t>
            </a:fld>
            <a:endParaRPr lang="en-US"/>
          </a:p>
        </p:txBody>
      </p:sp>
      <p:sp>
        <p:nvSpPr>
          <p:cNvPr id="43827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82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/>
              <a:t>Sticking point: All three baryonic components of galaxies matter.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Transition: The cosmic evolution of this process is a lot of interest and is currently obscure…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F03ABF-8F3C-F84D-B228-353B2383AF07}" type="slidenum">
              <a:rPr lang="en-GB">
                <a:solidFill>
                  <a:srgbClr val="000000"/>
                </a:solidFill>
              </a:rPr>
              <a:pPr/>
              <a:t>3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4482BB-0252-4E4B-8F91-444B72A0277E}" type="slidenum">
              <a:rPr lang="en-US"/>
              <a:pPr/>
              <a:t>30</a:t>
            </a:fld>
            <a:endParaRPr lang="en-US"/>
          </a:p>
        </p:txBody>
      </p:sp>
      <p:sp>
        <p:nvSpPr>
          <p:cNvPr id="6041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87FFE7-AE7A-F64E-A058-85E1327BAC77}" type="slidenum">
              <a:rPr lang="en-US"/>
              <a:pPr/>
              <a:t>31</a:t>
            </a:fld>
            <a:endParaRPr lang="en-US"/>
          </a:p>
        </p:txBody>
      </p:sp>
      <p:sp>
        <p:nvSpPr>
          <p:cNvPr id="421890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18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07E8A7-2841-7B46-BEEF-A87CD12426B8}" type="slidenum">
              <a:rPr lang="en-US"/>
              <a:pPr/>
              <a:t>32</a:t>
            </a:fld>
            <a:endParaRPr lang="en-US"/>
          </a:p>
        </p:txBody>
      </p:sp>
      <p:sp>
        <p:nvSpPr>
          <p:cNvPr id="45056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446C3E-5B19-ED41-9FDD-D54935D7D570}" type="slidenum">
              <a:rPr lang="en-US"/>
              <a:pPr/>
              <a:t>33</a:t>
            </a:fld>
            <a:endParaRPr lang="en-US"/>
          </a:p>
        </p:txBody>
      </p:sp>
      <p:sp>
        <p:nvSpPr>
          <p:cNvPr id="48537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537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5B2C6-4BBB-FD43-9C84-173206E04A11}" type="slidenum">
              <a:rPr lang="en-US"/>
              <a:pPr/>
              <a:t>34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5B2C6-4BBB-FD43-9C84-173206E04A11}" type="slidenum">
              <a:rPr lang="en-US"/>
              <a:pPr/>
              <a:t>35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A9A50-4016-CE44-AF04-BFACD3681FBA}" type="slidenum">
              <a:rPr lang="en-US"/>
              <a:pPr/>
              <a:t>36</a:t>
            </a:fld>
            <a:endParaRPr lang="en-US"/>
          </a:p>
        </p:txBody>
      </p:sp>
      <p:sp>
        <p:nvSpPr>
          <p:cNvPr id="4669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B980B1-6B40-D645-908D-E0128BBC4C04}" type="slidenum">
              <a:rPr lang="en-US"/>
              <a:pPr/>
              <a:t>37</a:t>
            </a:fld>
            <a:endParaRPr lang="en-US"/>
          </a:p>
        </p:txBody>
      </p:sp>
      <p:sp>
        <p:nvSpPr>
          <p:cNvPr id="4321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CADE46-3E27-8249-93EA-5C3E48C8FA08}" type="slidenum">
              <a:rPr lang="en-US"/>
              <a:pPr/>
              <a:t>38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802330-CA4E-2842-B401-8015A985436F}" type="slidenum">
              <a:rPr lang="en-US"/>
              <a:pPr/>
              <a:t>39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C05E51-AA44-8747-ABAA-9C764F6234B0}" type="slidenum">
              <a:rPr lang="en-US">
                <a:solidFill>
                  <a:srgbClr val="EEECE1"/>
                </a:solidFill>
              </a:rPr>
              <a:pPr/>
              <a:t>4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802330-CA4E-2842-B401-8015A985436F}" type="slidenum">
              <a:rPr lang="en-US"/>
              <a:pPr/>
              <a:t>40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229AEA-110D-1847-8EA9-B3F999E6802F}" type="slidenum">
              <a:rPr lang="en-US"/>
              <a:pPr/>
              <a:t>5</a:t>
            </a:fld>
            <a:endParaRPr lang="en-US"/>
          </a:p>
        </p:txBody>
      </p:sp>
      <p:sp>
        <p:nvSpPr>
          <p:cNvPr id="436226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62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720912-E6C5-614E-B18B-60651E64712E}" type="slidenum">
              <a:rPr lang="en-US"/>
              <a:pPr/>
              <a:t>6</a:t>
            </a:fld>
            <a:endParaRPr lang="en-US"/>
          </a:p>
        </p:txBody>
      </p:sp>
      <p:sp>
        <p:nvSpPr>
          <p:cNvPr id="2764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C05E51-AA44-8747-ABAA-9C764F6234B0}" type="slidenum">
              <a:rPr lang="en-US">
                <a:solidFill>
                  <a:srgbClr val="EEECE1"/>
                </a:solidFill>
              </a:rPr>
              <a:pPr/>
              <a:t>7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C05E51-AA44-8747-ABAA-9C764F6234B0}" type="slidenum">
              <a:rPr lang="en-US"/>
              <a:pPr/>
              <a:t>8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0377DC-F4B9-9E44-8111-FA95A1E9BEC5}" type="slidenum">
              <a:rPr lang="en-US"/>
              <a:pPr/>
              <a:t>9</a:t>
            </a:fld>
            <a:endParaRPr lang="en-US"/>
          </a:p>
        </p:txBody>
      </p:sp>
      <p:sp>
        <p:nvSpPr>
          <p:cNvPr id="52019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01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A96D3FB-E03B-9245-B87A-AF5BC61F0F81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A758CF8-2B8F-614B-B674-C51B14B115AE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F114A21-30DD-7D40-BED6-B2067EE4C866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60A3B3B0-4F17-EE4C-B306-36D6DEB76F8B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 b="1" baseline="30000">
                <a:ea typeface="Times New Roman" charset="0"/>
                <a:cs typeface="Times New Roman" charset="0"/>
              </a:defRPr>
            </a:lvl1pPr>
          </a:lstStyle>
          <a:p>
            <a:pPr>
              <a:defRPr/>
            </a:pPr>
            <a:fld id="{969B7F00-27E4-3247-8BB4-183C989F0CA3}" type="datetime1">
              <a:rPr lang="en-US"/>
              <a:pPr>
                <a:defRPr/>
              </a:pPr>
              <a:t>11/12/2010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baseline="300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 b="1" baseline="30000">
                <a:ea typeface="Times New Roman" charset="0"/>
                <a:cs typeface="Times New Roman" charset="0"/>
              </a:defRPr>
            </a:lvl1pPr>
          </a:lstStyle>
          <a:p>
            <a:pPr>
              <a:defRPr/>
            </a:pPr>
            <a:fld id="{80DE4C2B-A922-7240-9D41-C2950C8D2D3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CC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CC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BD8EA02-F195-BA42-93BB-9878699932A8}" type="slidenum">
              <a:rPr lang="en-US">
                <a:solidFill>
                  <a:srgbClr val="FFCC00"/>
                </a:solidFill>
              </a:rPr>
              <a:pPr/>
              <a:t>‹Nr.›</a:t>
            </a:fld>
            <a:endParaRPr lang="en-US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BD8EA02-F195-BA42-93BB-9878699932A8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BD9EE52-E67E-D247-8F8A-3348B8E6A315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85D3D31-A4AD-0D44-B2E3-D46E5E50010E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FD1D76F-AA6A-534D-9D1D-4F5E780551F9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B3542DF-66DD-074E-AB2D-BC02C62D22C1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4E4E632-C83A-F241-A9EA-02901ABBA46F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3D9B002-689C-2D41-A4C2-804FAF4EDA4C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1948010-DD13-334A-A63A-9E89DBEA8C34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 baseline="0">
                <a:solidFill>
                  <a:schemeClr val="tx1"/>
                </a:solidFill>
              </a:defRPr>
            </a:lvl1pPr>
          </a:lstStyle>
          <a:p>
            <a:fld id="{016D2A49-D383-0544-9495-1CAC4810DE9A}" type="slidenum">
              <a:rPr lang="en-US"/>
              <a:pPr/>
              <a:t>‹Nr.›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 baseline="0">
                <a:solidFill>
                  <a:srgbClr val="898989"/>
                </a:solidFill>
                <a:latin typeface="Calibri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9F465E5D-D2F2-F948-9176-4EA5E7CA1E42}" type="datetime1">
              <a:rPr lang="en-US"/>
              <a:pPr>
                <a:defRPr/>
              </a:pPr>
              <a:t>11/12/2010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 baseline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 baseline="0">
                <a:solidFill>
                  <a:srgbClr val="898989"/>
                </a:solidFill>
                <a:latin typeface="Calibri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5C8B6562-8E93-8F4A-A49C-500F752865D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 baseline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FFCC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 baseline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FFCC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 baseline="0">
                <a:solidFill>
                  <a:schemeClr val="tx1"/>
                </a:solidFill>
              </a:defRPr>
            </a:lvl1pPr>
          </a:lstStyle>
          <a:p>
            <a:fld id="{016D2A49-D383-0544-9495-1CAC4810DE9A}" type="slidenum">
              <a:rPr lang="en-US">
                <a:solidFill>
                  <a:srgbClr val="FFCC00"/>
                </a:solidFill>
              </a:rPr>
              <a:pPr/>
              <a:t>‹Nr.›</a:t>
            </a:fld>
            <a:endParaRPr lang="en-US">
              <a:solidFill>
                <a:srgbClr val="FFCC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openxmlformats.org/officeDocument/2006/relationships/image" Target="../media/image34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3.png"/><Relationship Id="rId5" Type="http://schemas.openxmlformats.org/officeDocument/2006/relationships/image" Target="../media/image38.jpeg"/><Relationship Id="rId10" Type="http://schemas.openxmlformats.org/officeDocument/2006/relationships/image" Target="../media/image42.png"/><Relationship Id="rId4" Type="http://schemas.openxmlformats.org/officeDocument/2006/relationships/image" Target="../media/image37.jpe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joe\job_final\cie.mov" TargetMode="Externa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video" Target="file:///\\localhost\Users\joe\MW_fast.mov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8"/>
          <p:cNvSpPr>
            <a:spLocks noChangeAspect="1"/>
          </p:cNvSpPr>
          <p:nvPr/>
        </p:nvSpPr>
        <p:spPr bwMode="auto">
          <a:xfrm>
            <a:off x="-841375" y="-66675"/>
            <a:ext cx="10115550" cy="10115550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117475" y="1456530"/>
            <a:ext cx="9147175" cy="3534570"/>
          </a:xfrm>
        </p:spPr>
        <p:txBody>
          <a:bodyPr/>
          <a:lstStyle/>
          <a:p>
            <a:pPr eaLnBrk="1" hangingPunct="1">
              <a:defRPr/>
            </a:pPr>
            <a:r>
              <a:rPr lang="en-US" sz="5600" b="1" dirty="0"/>
              <a:t>Quasars Probing Quasars</a:t>
            </a:r>
            <a:r>
              <a:rPr lang="en-US" sz="5600" b="1" dirty="0" smtClean="0"/>
              <a:t>:</a:t>
            </a:r>
            <a:br>
              <a:rPr lang="en-US" sz="5600" b="1" dirty="0" smtClean="0"/>
            </a:br>
            <a:r>
              <a:rPr lang="en-US" sz="5600" b="1" dirty="0" smtClean="0"/>
              <a:t>Thinking Outside the Grid</a:t>
            </a:r>
            <a:endParaRPr lang="en-US" sz="56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991100"/>
            <a:ext cx="64008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/>
              <a:t>Joseph F. </a:t>
            </a:r>
            <a:r>
              <a:rPr lang="en-US" sz="3600" b="1" dirty="0" err="1"/>
              <a:t>Hennawi</a:t>
            </a:r>
            <a:endParaRPr lang="en-US" sz="3600" b="1"/>
          </a:p>
          <a:p>
            <a:pPr eaLnBrk="1" hangingPunct="1">
              <a:defRPr/>
            </a:pPr>
            <a:r>
              <a:rPr lang="en-US" b="1"/>
              <a:t>MPIA</a:t>
            </a:r>
            <a:endParaRPr lang="en-US" sz="3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389" name="Rectangle 5" descr="consmooth"/>
          <p:cNvSpPr>
            <a:spLocks noChangeArrowheads="1"/>
          </p:cNvSpPr>
          <p:nvPr/>
        </p:nvSpPr>
        <p:spPr bwMode="auto">
          <a:xfrm>
            <a:off x="304800" y="61722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800" baseline="0" dirty="0" smtClean="0">
                <a:solidFill>
                  <a:schemeClr val="accent1"/>
                </a:solidFill>
              </a:rPr>
              <a:t>Heidelberg</a:t>
            </a:r>
          </a:p>
          <a:p>
            <a:pPr>
              <a:spcBef>
                <a:spcPct val="0"/>
              </a:spcBef>
            </a:pPr>
            <a:r>
              <a:rPr lang="en-US" sz="1800" baseline="0" dirty="0" smtClean="0">
                <a:solidFill>
                  <a:schemeClr val="accent1"/>
                </a:solidFill>
              </a:rPr>
              <a:t>November 2, 2010</a:t>
            </a:r>
            <a:endParaRPr lang="en-US" sz="1800" baseline="0" dirty="0">
              <a:solidFill>
                <a:schemeClr val="accent1"/>
              </a:solidFill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5170488"/>
            <a:ext cx="1104900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0738" y="1404143"/>
            <a:ext cx="2996216" cy="29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424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4600" b="1" dirty="0"/>
              <a:t>Quasar </a:t>
            </a:r>
            <a:r>
              <a:rPr lang="en-US" sz="4600" b="1" dirty="0" smtClean="0"/>
              <a:t>Feedback?</a:t>
            </a:r>
            <a:endParaRPr lang="en-US" sz="4600" dirty="0"/>
          </a:p>
        </p:txBody>
      </p:sp>
      <p:sp>
        <p:nvSpPr>
          <p:cNvPr id="394262" name="Rectangle 22"/>
          <p:cNvSpPr>
            <a:spLocks noChangeArrowheads="1"/>
          </p:cNvSpPr>
          <p:nvPr/>
        </p:nvSpPr>
        <p:spPr bwMode="auto">
          <a:xfrm>
            <a:off x="212725" y="5807075"/>
            <a:ext cx="8656638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sz="2600" baseline="0">
                <a:solidFill>
                  <a:schemeClr val="tx2"/>
                </a:solidFill>
              </a:rPr>
              <a:t>	There is no observational evidence that accretion energy couples to large &gt; 1 kpc scales in typical QSOs.</a:t>
            </a:r>
          </a:p>
        </p:txBody>
      </p:sp>
      <p:sp>
        <p:nvSpPr>
          <p:cNvPr id="394263" name="WordArt 23"/>
          <p:cNvSpPr>
            <a:spLocks noChangeAspect="1" noChangeArrowheads="1" noChangeShapeType="1" noTextEdit="1"/>
          </p:cNvSpPr>
          <p:nvPr/>
        </p:nvSpPr>
        <p:spPr bwMode="auto">
          <a:xfrm>
            <a:off x="1338263" y="931863"/>
            <a:ext cx="2058987" cy="474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5921" dir="2700000" algn="ctr" rotWithShape="0">
                    <a:schemeClr val="tx2"/>
                  </a:outerShdw>
                </a:effectLst>
                <a:latin typeface="Arial Black"/>
                <a:ea typeface="Arial Black"/>
                <a:cs typeface="Arial Black"/>
              </a:rPr>
              <a:t>Progenitors</a:t>
            </a:r>
          </a:p>
        </p:txBody>
      </p:sp>
      <p:sp>
        <p:nvSpPr>
          <p:cNvPr id="394266" name="Rectangle 26"/>
          <p:cNvSpPr>
            <a:spLocks noChangeArrowheads="1"/>
          </p:cNvSpPr>
          <p:nvPr/>
        </p:nvSpPr>
        <p:spPr bwMode="auto">
          <a:xfrm>
            <a:off x="6311900" y="1650205"/>
            <a:ext cx="22225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600" baseline="0" dirty="0" err="1">
                <a:solidFill>
                  <a:schemeClr val="bg1"/>
                </a:solidFill>
              </a:rPr>
              <a:t>Tremaine</a:t>
            </a:r>
            <a:r>
              <a:rPr lang="en-US" sz="1600" baseline="0" dirty="0">
                <a:solidFill>
                  <a:schemeClr val="bg1"/>
                </a:solidFill>
              </a:rPr>
              <a:t> et al. (2002)</a:t>
            </a:r>
          </a:p>
        </p:txBody>
      </p:sp>
      <p:sp>
        <p:nvSpPr>
          <p:cNvPr id="394267" name="WordArt 27"/>
          <p:cNvSpPr>
            <a:spLocks noChangeAspect="1" noChangeArrowheads="1" noChangeShapeType="1" noTextEdit="1"/>
          </p:cNvSpPr>
          <p:nvPr/>
        </p:nvSpPr>
        <p:spPr bwMode="auto">
          <a:xfrm>
            <a:off x="6729413" y="930275"/>
            <a:ext cx="1214437" cy="384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5921" dir="2700000" algn="ctr" rotWithShape="0">
                    <a:schemeClr val="tx1"/>
                  </a:outerShdw>
                </a:effectLst>
                <a:latin typeface="Arial Black"/>
                <a:ea typeface="Arial Black"/>
                <a:cs typeface="Arial Black"/>
              </a:rPr>
              <a:t>Relics</a:t>
            </a:r>
          </a:p>
        </p:txBody>
      </p:sp>
      <p:pic>
        <p:nvPicPr>
          <p:cNvPr id="394270" name="Picture 30" descr="latex-image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888" y="5167313"/>
            <a:ext cx="7996237" cy="685800"/>
          </a:xfrm>
          <a:prstGeom prst="rect">
            <a:avLst/>
          </a:prstGeom>
          <a:noFill/>
        </p:spPr>
      </p:pic>
      <p:sp>
        <p:nvSpPr>
          <p:cNvPr id="394271" name="AutoShape 31"/>
          <p:cNvSpPr>
            <a:spLocks/>
          </p:cNvSpPr>
          <p:nvPr/>
        </p:nvSpPr>
        <p:spPr bwMode="auto">
          <a:xfrm rot="5400000">
            <a:off x="7260431" y="3712369"/>
            <a:ext cx="246063" cy="2727325"/>
          </a:xfrm>
          <a:prstGeom prst="leftBrace">
            <a:avLst>
              <a:gd name="adj1" fmla="val 92365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394272" name="Rectangle 32"/>
          <p:cNvSpPr>
            <a:spLocks noChangeArrowheads="1"/>
          </p:cNvSpPr>
          <p:nvPr/>
        </p:nvSpPr>
        <p:spPr bwMode="auto">
          <a:xfrm>
            <a:off x="6407150" y="4632325"/>
            <a:ext cx="189865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/>
            <a:r>
              <a:rPr lang="en-US" sz="2000" baseline="0" dirty="0">
                <a:solidFill>
                  <a:schemeClr val="accent1"/>
                </a:solidFill>
              </a:rPr>
              <a:t>radiated energy</a:t>
            </a:r>
          </a:p>
        </p:txBody>
      </p:sp>
      <p:sp>
        <p:nvSpPr>
          <p:cNvPr id="394264" name="AutoShape 24"/>
          <p:cNvSpPr>
            <a:spLocks noChangeArrowheads="1"/>
          </p:cNvSpPr>
          <p:nvPr/>
        </p:nvSpPr>
        <p:spPr bwMode="auto">
          <a:xfrm>
            <a:off x="4368801" y="2730500"/>
            <a:ext cx="639762" cy="495300"/>
          </a:xfrm>
          <a:prstGeom prst="leftRightArrow">
            <a:avLst>
              <a:gd name="adj1" fmla="val 50000"/>
              <a:gd name="adj2" fmla="val 25833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/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aseline="0"/>
          </a:p>
        </p:txBody>
      </p:sp>
      <p:pic>
        <p:nvPicPr>
          <p:cNvPr id="17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8700" y="1444625"/>
            <a:ext cx="2790850" cy="3726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 bwMode="auto">
          <a:xfrm>
            <a:off x="5532438" y="2466975"/>
            <a:ext cx="317500" cy="11493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600" b="1" i="0" u="none" strike="noStrike" cap="none" normalizeH="0" baseline="30000">
              <a:ln>
                <a:noFill/>
              </a:ln>
              <a:solidFill>
                <a:schemeClr val="bg2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111125" y="4799474"/>
            <a:ext cx="1828650" cy="468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baseline="0" noProof="0" dirty="0" err="1" smtClean="0">
                <a:latin typeface="+mj-lt"/>
                <a:ea typeface="+mj-ea"/>
                <a:cs typeface="+mj-cs"/>
              </a:rPr>
              <a:t>Springel</a:t>
            </a:r>
            <a:r>
              <a:rPr lang="en-US" sz="1400" kern="0" baseline="0" noProof="0" dirty="0" smtClean="0">
                <a:latin typeface="+mj-lt"/>
                <a:ea typeface="+mj-ea"/>
                <a:cs typeface="+mj-cs"/>
              </a:rPr>
              <a:t> et al. (2005)</a:t>
            </a:r>
            <a:endParaRPr kumimoji="0" lang="en-US" sz="1400" i="0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3989388" y="4155050"/>
            <a:ext cx="1898650" cy="57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/>
            <a:r>
              <a:rPr lang="en-US" sz="2000" baseline="0" dirty="0" smtClean="0">
                <a:solidFill>
                  <a:schemeClr val="accent1"/>
                </a:solidFill>
              </a:rPr>
              <a:t>5% coupling to accretion power </a:t>
            </a:r>
            <a:endParaRPr lang="en-US" sz="2000" baseline="0" dirty="0">
              <a:solidFill>
                <a:schemeClr val="accent1"/>
              </a:solidFill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 bwMode="auto">
          <a:xfrm rot="16200000" flipH="1">
            <a:off x="5026258" y="4821470"/>
            <a:ext cx="399589" cy="3555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4" name="Rectangle 23"/>
          <p:cNvSpPr/>
          <p:nvPr/>
        </p:nvSpPr>
        <p:spPr bwMode="auto">
          <a:xfrm>
            <a:off x="5900738" y="4179148"/>
            <a:ext cx="3479744" cy="4320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600" b="1" i="0" u="none" strike="noStrike" cap="none" normalizeH="0" baseline="30000">
              <a:ln>
                <a:noFill/>
              </a:ln>
              <a:solidFill>
                <a:schemeClr val="bg2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94277" name="Rectangle 37"/>
          <p:cNvSpPr>
            <a:spLocks noChangeArrowheads="1"/>
          </p:cNvSpPr>
          <p:nvPr/>
        </p:nvSpPr>
        <p:spPr bwMode="auto">
          <a:xfrm>
            <a:off x="6218364" y="4169842"/>
            <a:ext cx="26035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/>
            <a:r>
              <a:rPr lang="en-US" sz="1800" baseline="0" dirty="0"/>
              <a:t>Host Velocity Dispersion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623051" y="1314450"/>
            <a:ext cx="417513" cy="29106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600" b="1" i="0" u="none" strike="noStrike" cap="none" normalizeH="0" baseline="30000">
              <a:ln>
                <a:noFill/>
              </a:ln>
              <a:solidFill>
                <a:schemeClr val="bg2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94273" name="Rectangle 33"/>
          <p:cNvSpPr>
            <a:spLocks noChangeArrowheads="1"/>
          </p:cNvSpPr>
          <p:nvPr/>
        </p:nvSpPr>
        <p:spPr bwMode="auto">
          <a:xfrm rot="16200000">
            <a:off x="4875213" y="2501900"/>
            <a:ext cx="2051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000" baseline="0" dirty="0">
                <a:solidFill>
                  <a:srgbClr val="FFFFFF"/>
                </a:solidFill>
              </a:rPr>
              <a:t>Black Hole Mass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103188"/>
            <a:ext cx="7772400" cy="9144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600" b="1"/>
              <a:t>Fundamental Questions</a:t>
            </a:r>
            <a:endParaRPr lang="en-US" sz="4600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73038" y="1074738"/>
            <a:ext cx="6881812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600" baseline="0" dirty="0">
                <a:solidFill>
                  <a:schemeClr val="tx2"/>
                </a:solidFill>
              </a:rPr>
              <a:t>What is the physical state of gas in the high-</a:t>
            </a:r>
            <a:r>
              <a:rPr lang="en-US" sz="2600" baseline="0" dirty="0" err="1">
                <a:solidFill>
                  <a:schemeClr val="tx2"/>
                </a:solidFill>
              </a:rPr>
              <a:t>z</a:t>
            </a:r>
            <a:r>
              <a:rPr lang="en-US" sz="2600" baseline="0" dirty="0">
                <a:solidFill>
                  <a:schemeClr val="tx2"/>
                </a:solidFill>
              </a:rPr>
              <a:t> progenitors of </a:t>
            </a:r>
            <a:r>
              <a:rPr lang="en-US" sz="2600" baseline="0" dirty="0" smtClean="0">
                <a:solidFill>
                  <a:schemeClr val="tx2"/>
                </a:solidFill>
              </a:rPr>
              <a:t>red-and-dead </a:t>
            </a:r>
            <a:r>
              <a:rPr lang="en-US" sz="2600" baseline="0" dirty="0">
                <a:solidFill>
                  <a:schemeClr val="tx2"/>
                </a:solidFill>
              </a:rPr>
              <a:t>galaxies?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600" baseline="0" dirty="0">
                <a:solidFill>
                  <a:schemeClr val="tx2"/>
                </a:solidFill>
              </a:rPr>
              <a:t>Is there evidence for cold flows? What is the supply of T</a:t>
            </a:r>
            <a:r>
              <a:rPr lang="en-US" sz="2600" baseline="0" dirty="0" smtClean="0">
                <a:solidFill>
                  <a:schemeClr val="tx2"/>
                </a:solidFill>
              </a:rPr>
              <a:t> </a:t>
            </a:r>
            <a:r>
              <a:rPr lang="en-US" sz="2400" baseline="0" dirty="0" smtClean="0">
                <a:solidFill>
                  <a:schemeClr val="tx2"/>
                </a:solidFill>
                <a:sym typeface="Symbol" charset="2"/>
              </a:rPr>
              <a:t>~ 10</a:t>
            </a:r>
            <a:r>
              <a:rPr lang="en-US" sz="2400" dirty="0" smtClean="0">
                <a:solidFill>
                  <a:schemeClr val="tx2"/>
                </a:solidFill>
                <a:sym typeface="Symbol" charset="2"/>
              </a:rPr>
              <a:t>4</a:t>
            </a:r>
            <a:r>
              <a:rPr lang="en-US" sz="2400" baseline="0" dirty="0" smtClean="0">
                <a:solidFill>
                  <a:schemeClr val="tx2"/>
                </a:solidFill>
                <a:sym typeface="Symbol" charset="2"/>
              </a:rPr>
              <a:t> </a:t>
            </a:r>
            <a:r>
              <a:rPr lang="en-US" sz="2400" baseline="0" dirty="0">
                <a:solidFill>
                  <a:schemeClr val="tx2"/>
                </a:solidFill>
                <a:sym typeface="Symbol" charset="2"/>
              </a:rPr>
              <a:t>K</a:t>
            </a:r>
            <a:r>
              <a:rPr lang="en-US" sz="2600" baseline="0" dirty="0">
                <a:solidFill>
                  <a:schemeClr val="tx2"/>
                </a:solidFill>
              </a:rPr>
              <a:t> </a:t>
            </a:r>
            <a:r>
              <a:rPr lang="en-US" sz="2600" baseline="0" dirty="0" smtClean="0">
                <a:solidFill>
                  <a:schemeClr val="tx2"/>
                </a:solidFill>
              </a:rPr>
              <a:t>gas? </a:t>
            </a:r>
            <a:endParaRPr lang="en-US" sz="2600" baseline="0" dirty="0">
              <a:solidFill>
                <a:schemeClr val="tx2"/>
              </a:solidFill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600" baseline="0" dirty="0">
                <a:solidFill>
                  <a:schemeClr val="tx2"/>
                </a:solidFill>
              </a:rPr>
              <a:t>Is feedback occurring in the typical QSO?</a:t>
            </a:r>
            <a:endParaRPr lang="en-US" sz="2600" baseline="0" dirty="0" smtClean="0">
              <a:solidFill>
                <a:schemeClr val="tx2"/>
              </a:solidFill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600" baseline="0" dirty="0" smtClean="0">
                <a:solidFill>
                  <a:schemeClr val="tx2"/>
                </a:solidFill>
              </a:rPr>
              <a:t>If so how far </a:t>
            </a:r>
            <a:r>
              <a:rPr lang="en-US" sz="2600" baseline="0" dirty="0">
                <a:solidFill>
                  <a:schemeClr val="tx2"/>
                </a:solidFill>
              </a:rPr>
              <a:t>does feedback energy, material, metals travel in ISM/halo?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600" baseline="0" dirty="0">
                <a:solidFill>
                  <a:schemeClr val="tx2"/>
                </a:solidFill>
              </a:rPr>
              <a:t>How does feedback energy correlate with accretion power?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endParaRPr lang="en-US" sz="2600" baseline="0" dirty="0">
              <a:solidFill>
                <a:schemeClr val="tx2"/>
              </a:solidFill>
            </a:endParaRPr>
          </a:p>
        </p:txBody>
      </p:sp>
      <p:grpSp>
        <p:nvGrpSpPr>
          <p:cNvPr id="2" name="Group 89"/>
          <p:cNvGrpSpPr>
            <a:grpSpLocks/>
          </p:cNvGrpSpPr>
          <p:nvPr/>
        </p:nvGrpSpPr>
        <p:grpSpPr bwMode="auto">
          <a:xfrm>
            <a:off x="7208838" y="2322513"/>
            <a:ext cx="1265237" cy="1970087"/>
            <a:chOff x="4305" y="1341"/>
            <a:chExt cx="835" cy="1301"/>
          </a:xfrm>
        </p:grpSpPr>
        <p:sp>
          <p:nvSpPr>
            <p:cNvPr id="28691" name="Oval 85"/>
            <p:cNvSpPr>
              <a:spLocks noChangeAspect="1" noChangeArrowheads="1"/>
            </p:cNvSpPr>
            <p:nvPr/>
          </p:nvSpPr>
          <p:spPr bwMode="auto">
            <a:xfrm rot="-813658">
              <a:off x="4397" y="1678"/>
              <a:ext cx="743" cy="743"/>
            </a:xfrm>
            <a:prstGeom prst="ellipse">
              <a:avLst/>
            </a:pr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2" name="AutoShape 86"/>
            <p:cNvSpPr>
              <a:spLocks noChangeArrowheads="1"/>
            </p:cNvSpPr>
            <p:nvPr/>
          </p:nvSpPr>
          <p:spPr bwMode="auto">
            <a:xfrm rot="-813658">
              <a:off x="4517" y="1865"/>
              <a:ext cx="512" cy="438"/>
            </a:xfrm>
            <a:prstGeom prst="triangle">
              <a:avLst>
                <a:gd name="adj" fmla="val 50000"/>
              </a:avLst>
            </a:prstGeom>
            <a:solidFill>
              <a:srgbClr val="0080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3" name="Rectangle 87"/>
            <p:cNvSpPr>
              <a:spLocks noChangeArrowheads="1"/>
            </p:cNvSpPr>
            <p:nvPr/>
          </p:nvSpPr>
          <p:spPr bwMode="auto">
            <a:xfrm rot="-2649561">
              <a:off x="4757" y="1341"/>
              <a:ext cx="328" cy="97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4" name="Rectangle 88"/>
            <p:cNvSpPr>
              <a:spLocks noChangeArrowheads="1"/>
            </p:cNvSpPr>
            <p:nvPr/>
          </p:nvSpPr>
          <p:spPr bwMode="auto">
            <a:xfrm rot="1003489">
              <a:off x="4305" y="1663"/>
              <a:ext cx="328" cy="97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677" name="Oval 81"/>
          <p:cNvSpPr>
            <a:spLocks noChangeAspect="1" noChangeArrowheads="1"/>
          </p:cNvSpPr>
          <p:nvPr/>
        </p:nvSpPr>
        <p:spPr bwMode="auto">
          <a:xfrm>
            <a:off x="6851650" y="2027238"/>
            <a:ext cx="2006600" cy="2005012"/>
          </a:xfrm>
          <a:prstGeom prst="ellipse">
            <a:avLst/>
          </a:prstGeom>
          <a:solidFill>
            <a:schemeClr val="bg2">
              <a:alpha val="27843"/>
            </a:scheme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8" name="Line 118"/>
          <p:cNvSpPr>
            <a:spLocks noChangeShapeType="1"/>
          </p:cNvSpPr>
          <p:nvPr/>
        </p:nvSpPr>
        <p:spPr bwMode="auto">
          <a:xfrm flipH="1">
            <a:off x="7826375" y="2936875"/>
            <a:ext cx="0" cy="21669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9" name="Rectangle 75"/>
          <p:cNvSpPr>
            <a:spLocks noChangeArrowheads="1"/>
          </p:cNvSpPr>
          <p:nvPr/>
        </p:nvSpPr>
        <p:spPr bwMode="auto">
          <a:xfrm>
            <a:off x="7627938" y="1382713"/>
            <a:ext cx="728662" cy="44926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40000"/>
              </a:lnSpc>
            </a:pPr>
            <a:r>
              <a:rPr lang="en-US" sz="1400" baseline="0">
                <a:solidFill>
                  <a:srgbClr val="E9BC01"/>
                </a:solidFill>
              </a:rPr>
              <a:t>b/g QSO</a:t>
            </a:r>
          </a:p>
        </p:txBody>
      </p:sp>
      <p:sp>
        <p:nvSpPr>
          <p:cNvPr id="28680" name="Rectangle 70"/>
          <p:cNvSpPr>
            <a:spLocks noChangeArrowheads="1"/>
          </p:cNvSpPr>
          <p:nvPr/>
        </p:nvSpPr>
        <p:spPr bwMode="auto">
          <a:xfrm>
            <a:off x="6999288" y="2809875"/>
            <a:ext cx="715962" cy="4508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40000"/>
              </a:lnSpc>
            </a:pPr>
            <a:r>
              <a:rPr lang="en-US" sz="1400" baseline="0">
                <a:solidFill>
                  <a:srgbClr val="E9BC01"/>
                </a:solidFill>
              </a:rPr>
              <a:t>f/g QSO</a:t>
            </a:r>
          </a:p>
        </p:txBody>
      </p:sp>
      <p:sp>
        <p:nvSpPr>
          <p:cNvPr id="28681" name="Rectangle 78"/>
          <p:cNvSpPr>
            <a:spLocks noChangeArrowheads="1"/>
          </p:cNvSpPr>
          <p:nvPr/>
        </p:nvSpPr>
        <p:spPr bwMode="auto">
          <a:xfrm>
            <a:off x="7469188" y="2978150"/>
            <a:ext cx="1441450" cy="4318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70000"/>
              </a:lnSpc>
            </a:pPr>
            <a:r>
              <a:rPr lang="en-US" sz="1800" baseline="0">
                <a:solidFill>
                  <a:srgbClr val="E9BC01"/>
                </a:solidFill>
              </a:rPr>
              <a:t>R</a:t>
            </a:r>
            <a:r>
              <a:rPr lang="en-US" sz="1800" baseline="-25000">
                <a:solidFill>
                  <a:srgbClr val="E9BC01"/>
                </a:solidFill>
                <a:sym typeface="Symbol" charset="2"/>
              </a:rPr>
              <a:t></a:t>
            </a:r>
            <a:endParaRPr lang="en-US" sz="1800" baseline="0">
              <a:solidFill>
                <a:srgbClr val="E9BC01"/>
              </a:solidFill>
              <a:sym typeface="Symbol" charset="2"/>
            </a:endParaRPr>
          </a:p>
        </p:txBody>
      </p:sp>
      <p:sp>
        <p:nvSpPr>
          <p:cNvPr id="28682" name="Oval 74"/>
          <p:cNvSpPr>
            <a:spLocks noChangeAspect="1" noChangeArrowheads="1"/>
          </p:cNvSpPr>
          <p:nvPr/>
        </p:nvSpPr>
        <p:spPr bwMode="auto">
          <a:xfrm>
            <a:off x="8396288" y="1498600"/>
            <a:ext cx="173037" cy="173038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080FF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3" name="Rectangle 109"/>
          <p:cNvSpPr>
            <a:spLocks noChangeArrowheads="1"/>
          </p:cNvSpPr>
          <p:nvPr/>
        </p:nvSpPr>
        <p:spPr bwMode="auto">
          <a:xfrm>
            <a:off x="7286625" y="3409950"/>
            <a:ext cx="1441450" cy="4318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70000"/>
              </a:lnSpc>
            </a:pPr>
            <a:r>
              <a:rPr lang="en-US" sz="1800" baseline="0">
                <a:sym typeface="Symbol" charset="2"/>
              </a:rPr>
              <a:t></a:t>
            </a:r>
          </a:p>
        </p:txBody>
      </p:sp>
      <p:sp>
        <p:nvSpPr>
          <p:cNvPr id="28684" name="Rectangle 113"/>
          <p:cNvSpPr>
            <a:spLocks noChangeArrowheads="1"/>
          </p:cNvSpPr>
          <p:nvPr/>
        </p:nvSpPr>
        <p:spPr bwMode="auto">
          <a:xfrm>
            <a:off x="541338" y="5657850"/>
            <a:ext cx="6923087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en-US" sz="2600" baseline="0">
              <a:solidFill>
                <a:schemeClr val="tx2"/>
              </a:solidFill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endParaRPr lang="en-US" sz="2600" baseline="0">
              <a:solidFill>
                <a:schemeClr val="tx2"/>
              </a:solidFill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endParaRPr lang="en-US" sz="2600" baseline="0">
              <a:solidFill>
                <a:schemeClr val="tx2"/>
              </a:solidFill>
            </a:endParaRPr>
          </a:p>
        </p:txBody>
      </p:sp>
      <p:sp>
        <p:nvSpPr>
          <p:cNvPr id="28685" name="Oval 73"/>
          <p:cNvSpPr>
            <a:spLocks noChangeAspect="1" noChangeArrowheads="1"/>
          </p:cNvSpPr>
          <p:nvPr/>
        </p:nvSpPr>
        <p:spPr bwMode="auto">
          <a:xfrm>
            <a:off x="7731125" y="2903538"/>
            <a:ext cx="173038" cy="17462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080FF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6" name="Line 79"/>
          <p:cNvSpPr>
            <a:spLocks noChangeShapeType="1"/>
          </p:cNvSpPr>
          <p:nvPr/>
        </p:nvSpPr>
        <p:spPr bwMode="auto">
          <a:xfrm flipV="1">
            <a:off x="7905750" y="2981325"/>
            <a:ext cx="541338" cy="1588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triangle" w="med" len="sm"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7" name="Rectangle 76"/>
          <p:cNvSpPr>
            <a:spLocks noChangeArrowheads="1"/>
          </p:cNvSpPr>
          <p:nvPr/>
        </p:nvSpPr>
        <p:spPr bwMode="auto">
          <a:xfrm>
            <a:off x="7286625" y="2143125"/>
            <a:ext cx="1189038" cy="6000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baseline="0" dirty="0">
                <a:solidFill>
                  <a:srgbClr val="E9BC01"/>
                </a:solidFill>
              </a:rPr>
              <a:t>QSO</a:t>
            </a:r>
            <a:r>
              <a:rPr lang="en-US" sz="1800" baseline="0" dirty="0" smtClean="0">
                <a:solidFill>
                  <a:srgbClr val="E9BC01"/>
                </a:solidFill>
              </a:rPr>
              <a:t>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baseline="0" dirty="0" smtClean="0">
                <a:solidFill>
                  <a:srgbClr val="E9BC01"/>
                </a:solidFill>
              </a:rPr>
              <a:t>ISM</a:t>
            </a:r>
            <a:r>
              <a:rPr lang="en-US" sz="1800" baseline="0" dirty="0">
                <a:solidFill>
                  <a:srgbClr val="E9BC01"/>
                </a:solidFill>
              </a:rPr>
              <a:t>/halo</a:t>
            </a:r>
          </a:p>
        </p:txBody>
      </p:sp>
      <p:sp>
        <p:nvSpPr>
          <p:cNvPr id="28688" name="Line 71"/>
          <p:cNvSpPr>
            <a:spLocks noChangeShapeType="1"/>
          </p:cNvSpPr>
          <p:nvPr/>
        </p:nvSpPr>
        <p:spPr bwMode="auto">
          <a:xfrm flipH="1">
            <a:off x="8475663" y="1622425"/>
            <a:ext cx="0" cy="3446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689" name="Picture 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26363" y="4699000"/>
            <a:ext cx="7778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4599" name="Rectangle 119"/>
          <p:cNvSpPr>
            <a:spLocks noChangeArrowheads="1"/>
          </p:cNvSpPr>
          <p:nvPr/>
        </p:nvSpPr>
        <p:spPr bwMode="auto">
          <a:xfrm>
            <a:off x="258763" y="5607050"/>
            <a:ext cx="83693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sz="2400" baseline="0"/>
              <a:t>	We have never studied QSOs or massive high-z DM halos        M ~ 10</a:t>
            </a:r>
            <a:r>
              <a:rPr lang="en-US" sz="2400"/>
              <a:t>13</a:t>
            </a:r>
            <a:r>
              <a:rPr lang="en-US" sz="2400" baseline="0"/>
              <a:t> M</a:t>
            </a:r>
            <a:r>
              <a:rPr lang="en-US" sz="2400" baseline="-25000">
                <a:sym typeface="Wingdings" charset="2"/>
              </a:rPr>
              <a:t></a:t>
            </a:r>
            <a:r>
              <a:rPr lang="en-US" sz="2400" baseline="0">
                <a:sym typeface="Wingdings" charset="2"/>
              </a:rPr>
              <a:t> in absorption before.  </a:t>
            </a:r>
            <a:endParaRPr lang="en-US" sz="2400" baseline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5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1029"/>
          <p:cNvSpPr txBox="1">
            <a:spLocks noChangeArrowheads="1"/>
          </p:cNvSpPr>
          <p:nvPr/>
        </p:nvSpPr>
        <p:spPr bwMode="auto">
          <a:xfrm>
            <a:off x="3752849" y="1123950"/>
            <a:ext cx="5281613" cy="47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9360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</a:t>
            </a: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~ 2 one 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kumimoji="0" lang="en-US" sz="2600" b="1" i="0" u="none" strike="noStrike" kern="0" cap="none" spc="0" normalizeH="0" baseline="-25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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 &lt; 250 </a:t>
            </a: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kpc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 pair per ~ 50 deg</a:t>
            </a:r>
            <a:r>
              <a:rPr kumimoji="0" lang="en-US" sz="26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2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. </a:t>
            </a:r>
            <a:r>
              <a:rPr lang="en-US" sz="2600" kern="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Symbol" charset="2"/>
              </a:rPr>
              <a:t> Must </a:t>
            </a:r>
            <a:r>
              <a:rPr lang="en-US" sz="2600" kern="0" baseline="0" dirty="0" err="1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Symbol" charset="2"/>
              </a:rPr>
              <a:t>m</a:t>
            </a: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ine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 </a:t>
            </a:r>
            <a:r>
              <a:rPr lang="en-US" sz="2600" kern="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Symbol" charset="2"/>
              </a:rPr>
              <a:t>SDSS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.</a:t>
            </a:r>
            <a:endParaRPr kumimoji="0" lang="en-US" sz="2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Spectroscopic </a:t>
            </a: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QSOs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(9000 deg</a:t>
            </a:r>
            <a:r>
              <a:rPr kumimoji="0" lang="en-US" sz="26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45,000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&lt; 2.2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QSOs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&lt; 19.1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5,000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&gt; 3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QSOs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&lt; 20.2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Photometric </a:t>
            </a: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QSOs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(9000 deg</a:t>
            </a:r>
            <a:r>
              <a:rPr kumimoji="0" lang="en-US" sz="26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r>
            <a:r>
              <a:rPr kumimoji="0" lang="en-US" sz="240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&lt; 3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QSOs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&lt; 21.3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30,000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&gt; 3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QSOs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&lt; 21.3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lang="en-US" sz="2400" kern="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Bovy</a:t>
            </a:r>
            <a:r>
              <a:rPr lang="en-US" sz="2400" kern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kern="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Hennawi</a:t>
            </a:r>
            <a:r>
              <a:rPr lang="en-US" sz="2400" kern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(2010)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96681" name="Group 1065"/>
          <p:cNvGrpSpPr>
            <a:grpSpLocks/>
          </p:cNvGrpSpPr>
          <p:nvPr/>
        </p:nvGrpSpPr>
        <p:grpSpPr bwMode="auto">
          <a:xfrm>
            <a:off x="93663" y="4351338"/>
            <a:ext cx="6072187" cy="2551112"/>
            <a:chOff x="19" y="2719"/>
            <a:chExt cx="3825" cy="1607"/>
          </a:xfrm>
        </p:grpSpPr>
        <p:pic>
          <p:nvPicPr>
            <p:cNvPr id="496662" name="Picture 1046" descr="qpai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" y="2719"/>
              <a:ext cx="3745" cy="1440"/>
            </a:xfrm>
            <a:prstGeom prst="rect">
              <a:avLst/>
            </a:prstGeom>
            <a:noFill/>
          </p:spPr>
        </p:pic>
        <p:sp>
          <p:nvSpPr>
            <p:cNvPr id="496663" name="Rectangle 1047"/>
            <p:cNvSpPr>
              <a:spLocks noChangeArrowheads="1"/>
            </p:cNvSpPr>
            <p:nvPr/>
          </p:nvSpPr>
          <p:spPr bwMode="auto">
            <a:xfrm>
              <a:off x="2068" y="3551"/>
              <a:ext cx="177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sz="2000" baseline="0"/>
                <a:t>f/g QSO z = 2.29</a:t>
              </a:r>
            </a:p>
          </p:txBody>
        </p:sp>
        <p:sp>
          <p:nvSpPr>
            <p:cNvPr id="496664" name="Rectangle 1048"/>
            <p:cNvSpPr>
              <a:spLocks noChangeArrowheads="1"/>
            </p:cNvSpPr>
            <p:nvPr/>
          </p:nvSpPr>
          <p:spPr bwMode="auto">
            <a:xfrm>
              <a:off x="2060" y="2985"/>
              <a:ext cx="177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sz="2000" baseline="0"/>
                <a:t>b/g QSO z = 3.13</a:t>
              </a:r>
            </a:p>
          </p:txBody>
        </p:sp>
        <p:sp>
          <p:nvSpPr>
            <p:cNvPr id="496665" name="Rectangle 1049"/>
            <p:cNvSpPr>
              <a:spLocks noChangeArrowheads="1"/>
            </p:cNvSpPr>
            <p:nvPr/>
          </p:nvSpPr>
          <p:spPr bwMode="auto">
            <a:xfrm>
              <a:off x="77" y="4086"/>
              <a:ext cx="152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sz="1800" baseline="0"/>
                <a:t>Keck LRIS spectra</a:t>
              </a:r>
            </a:p>
          </p:txBody>
        </p:sp>
        <p:sp>
          <p:nvSpPr>
            <p:cNvPr id="496666" name="Rectangle 1050"/>
            <p:cNvSpPr>
              <a:spLocks noChangeArrowheads="1"/>
            </p:cNvSpPr>
            <p:nvPr/>
          </p:nvSpPr>
          <p:spPr bwMode="auto">
            <a:xfrm>
              <a:off x="1740" y="4100"/>
              <a:ext cx="474" cy="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sz="1400" baseline="0">
                  <a:sym typeface="Symbol" charset="2"/>
                </a:rPr>
                <a:t> (</a:t>
              </a:r>
              <a:r>
                <a:rPr lang="en-US" sz="1400" baseline="0"/>
                <a:t>Å)</a:t>
              </a:r>
            </a:p>
          </p:txBody>
        </p:sp>
      </p:grpSp>
      <p:pic>
        <p:nvPicPr>
          <p:cNvPr id="496642" name="Picture 1026" descr="getjpeg-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066800"/>
            <a:ext cx="2733675" cy="2733675"/>
          </a:xfrm>
          <a:prstGeom prst="rect">
            <a:avLst/>
          </a:prstGeom>
          <a:noFill/>
        </p:spPr>
      </p:pic>
      <p:sp>
        <p:nvSpPr>
          <p:cNvPr id="496643" name="Rectangle 1027"/>
          <p:cNvSpPr>
            <a:spLocks noChangeArrowheads="1"/>
          </p:cNvSpPr>
          <p:nvPr/>
        </p:nvSpPr>
        <p:spPr bwMode="auto">
          <a:xfrm>
            <a:off x="1427163" y="1311275"/>
            <a:ext cx="1776412" cy="6096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2000" baseline="0">
                <a:sym typeface="Symbol" charset="2"/>
              </a:rPr>
              <a:t></a:t>
            </a:r>
            <a:r>
              <a:rPr lang="en-US" sz="2000" baseline="0"/>
              <a:t> = 3.7” </a:t>
            </a:r>
          </a:p>
        </p:txBody>
      </p:sp>
      <p:sp>
        <p:nvSpPr>
          <p:cNvPr id="496644" name="Line 1028"/>
          <p:cNvSpPr>
            <a:spLocks noChangeShapeType="1"/>
          </p:cNvSpPr>
          <p:nvPr/>
        </p:nvSpPr>
        <p:spPr bwMode="auto">
          <a:xfrm rot="5400000" flipV="1">
            <a:off x="-1100931" y="2432844"/>
            <a:ext cx="2733675" cy="1587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6645" name="Rectangle 1029"/>
          <p:cNvSpPr>
            <a:spLocks noChangeArrowheads="1"/>
          </p:cNvSpPr>
          <p:nvPr/>
        </p:nvSpPr>
        <p:spPr bwMode="auto">
          <a:xfrm>
            <a:off x="-63500" y="2209800"/>
            <a:ext cx="7620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2400" baseline="0">
                <a:solidFill>
                  <a:schemeClr val="tx1"/>
                </a:solidFill>
              </a:rPr>
              <a:t>2’</a:t>
            </a:r>
          </a:p>
        </p:txBody>
      </p:sp>
      <p:grpSp>
        <p:nvGrpSpPr>
          <p:cNvPr id="496646" name="Group 1030"/>
          <p:cNvGrpSpPr>
            <a:grpSpLocks/>
          </p:cNvGrpSpPr>
          <p:nvPr/>
        </p:nvGrpSpPr>
        <p:grpSpPr bwMode="auto">
          <a:xfrm>
            <a:off x="522288" y="1155700"/>
            <a:ext cx="3032125" cy="2536825"/>
            <a:chOff x="329" y="728"/>
            <a:chExt cx="1910" cy="1598"/>
          </a:xfrm>
        </p:grpSpPr>
        <p:sp>
          <p:nvSpPr>
            <p:cNvPr id="496647" name="Oval 1031"/>
            <p:cNvSpPr>
              <a:spLocks noChangeAspect="1" noChangeArrowheads="1"/>
            </p:cNvSpPr>
            <p:nvPr/>
          </p:nvSpPr>
          <p:spPr bwMode="auto">
            <a:xfrm>
              <a:off x="649" y="728"/>
              <a:ext cx="1566" cy="1566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000" baseline="0">
                <a:solidFill>
                  <a:schemeClr val="tx2"/>
                </a:solidFill>
              </a:endParaRPr>
            </a:p>
          </p:txBody>
        </p:sp>
        <p:sp>
          <p:nvSpPr>
            <p:cNvPr id="496648" name="Line 1032"/>
            <p:cNvSpPr>
              <a:spLocks noChangeShapeType="1"/>
            </p:cNvSpPr>
            <p:nvPr/>
          </p:nvSpPr>
          <p:spPr bwMode="auto">
            <a:xfrm rot="3900000">
              <a:off x="483" y="1836"/>
              <a:ext cx="122" cy="201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arrow" w="med" len="sm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6649" name="Line 1033"/>
            <p:cNvSpPr>
              <a:spLocks noChangeShapeType="1"/>
            </p:cNvSpPr>
            <p:nvPr/>
          </p:nvSpPr>
          <p:spPr bwMode="auto">
            <a:xfrm>
              <a:off x="1494" y="1528"/>
              <a:ext cx="74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med" len="sm"/>
              <a:tailEnd type="triangle" w="lg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6650" name="Rectangle 1034"/>
            <p:cNvSpPr>
              <a:spLocks noChangeArrowheads="1"/>
            </p:cNvSpPr>
            <p:nvPr/>
          </p:nvSpPr>
          <p:spPr bwMode="auto">
            <a:xfrm>
              <a:off x="1600" y="1296"/>
              <a:ext cx="48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sz="2000" baseline="0">
                  <a:solidFill>
                    <a:schemeClr val="tx2"/>
                  </a:solidFill>
                </a:rPr>
                <a:t>55”</a:t>
              </a:r>
            </a:p>
          </p:txBody>
        </p:sp>
        <p:sp>
          <p:nvSpPr>
            <p:cNvPr id="496651" name="Rectangle 1035"/>
            <p:cNvSpPr>
              <a:spLocks noChangeArrowheads="1"/>
            </p:cNvSpPr>
            <p:nvPr/>
          </p:nvSpPr>
          <p:spPr bwMode="auto">
            <a:xfrm>
              <a:off x="329" y="2086"/>
              <a:ext cx="48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sz="1800" baseline="0">
                  <a:solidFill>
                    <a:schemeClr val="tx1"/>
                  </a:solidFill>
                </a:rPr>
                <a:t>Excluded</a:t>
              </a:r>
            </a:p>
            <a:p>
              <a:pPr algn="ctr" eaLnBrk="0" hangingPunct="0">
                <a:spcBef>
                  <a:spcPct val="0"/>
                </a:spcBef>
              </a:pPr>
              <a:r>
                <a:rPr lang="en-US" sz="1800" baseline="0">
                  <a:solidFill>
                    <a:schemeClr val="tx1"/>
                  </a:solidFill>
                </a:rPr>
                <a:t>Area</a:t>
              </a:r>
              <a:endParaRPr lang="en-US" sz="2200" baseline="0">
                <a:solidFill>
                  <a:schemeClr val="tx1"/>
                </a:solidFill>
              </a:endParaRPr>
            </a:p>
          </p:txBody>
        </p:sp>
      </p:grpSp>
      <p:sp>
        <p:nvSpPr>
          <p:cNvPr id="496652" name="Line 1036"/>
          <p:cNvSpPr>
            <a:spLocks noChangeShapeType="1"/>
          </p:cNvSpPr>
          <p:nvPr/>
        </p:nvSpPr>
        <p:spPr bwMode="auto">
          <a:xfrm rot="5400000" flipV="1">
            <a:off x="2095500" y="2714625"/>
            <a:ext cx="381000" cy="0"/>
          </a:xfrm>
          <a:prstGeom prst="line">
            <a:avLst/>
          </a:prstGeom>
          <a:noFill/>
          <a:ln w="44450">
            <a:solidFill>
              <a:srgbClr val="00FF00"/>
            </a:solidFill>
            <a:round/>
            <a:headEnd type="arrow" w="med" len="sm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6653" name="Rectangle 1037"/>
          <p:cNvSpPr>
            <a:spLocks noGrp="1" noChangeArrowheads="1"/>
          </p:cNvSpPr>
          <p:nvPr>
            <p:ph type="title"/>
          </p:nvPr>
        </p:nvSpPr>
        <p:spPr>
          <a:xfrm>
            <a:off x="290513" y="76200"/>
            <a:ext cx="8686800" cy="762000"/>
          </a:xfrm>
          <a:noFill/>
          <a:ln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4800" b="1"/>
              <a:t>Finding Projected Quasar Pairs</a:t>
            </a:r>
            <a:endParaRPr lang="en-US" sz="2000" b="1">
              <a:solidFill>
                <a:srgbClr val="00FFFF"/>
              </a:solidFill>
            </a:endParaRPr>
          </a:p>
        </p:txBody>
      </p:sp>
      <p:sp>
        <p:nvSpPr>
          <p:cNvPr id="496654" name="Rectangle 1038"/>
          <p:cNvSpPr>
            <a:spLocks noChangeArrowheads="1"/>
          </p:cNvSpPr>
          <p:nvPr/>
        </p:nvSpPr>
        <p:spPr bwMode="auto">
          <a:xfrm>
            <a:off x="2382838" y="2692400"/>
            <a:ext cx="8143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2000" baseline="0">
                <a:solidFill>
                  <a:srgbClr val="00FF00"/>
                </a:solidFill>
              </a:rPr>
              <a:t>z =3.13</a:t>
            </a:r>
          </a:p>
        </p:txBody>
      </p:sp>
      <p:sp>
        <p:nvSpPr>
          <p:cNvPr id="496659" name="Line 1043"/>
          <p:cNvSpPr>
            <a:spLocks noChangeShapeType="1"/>
          </p:cNvSpPr>
          <p:nvPr/>
        </p:nvSpPr>
        <p:spPr bwMode="auto">
          <a:xfrm rot="13173580" flipV="1">
            <a:off x="1841500" y="2133600"/>
            <a:ext cx="381000" cy="0"/>
          </a:xfrm>
          <a:prstGeom prst="line">
            <a:avLst/>
          </a:prstGeom>
          <a:noFill/>
          <a:ln w="44450">
            <a:solidFill>
              <a:srgbClr val="00FFFF"/>
            </a:solidFill>
            <a:round/>
            <a:headEnd type="arrow" w="med" len="sm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6667" name="Rectangle 1051"/>
          <p:cNvSpPr>
            <a:spLocks noChangeArrowheads="1"/>
          </p:cNvSpPr>
          <p:nvPr/>
        </p:nvSpPr>
        <p:spPr bwMode="auto">
          <a:xfrm>
            <a:off x="889000" y="3762375"/>
            <a:ext cx="2819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2000" baseline="0">
                <a:solidFill>
                  <a:srgbClr val="00FF00"/>
                </a:solidFill>
              </a:rPr>
              <a:t>SDSS QSO @ z =3.13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714750" y="1030288"/>
            <a:ext cx="5670550" cy="5657144"/>
            <a:chOff x="3714750" y="1030288"/>
            <a:chExt cx="5670550" cy="5657144"/>
          </a:xfrm>
        </p:grpSpPr>
        <p:grpSp>
          <p:nvGrpSpPr>
            <p:cNvPr id="43" name="Group 42"/>
            <p:cNvGrpSpPr/>
            <p:nvPr/>
          </p:nvGrpSpPr>
          <p:grpSpPr>
            <a:xfrm>
              <a:off x="3714750" y="1030288"/>
              <a:ext cx="5407025" cy="5372100"/>
              <a:chOff x="3714750" y="1030288"/>
              <a:chExt cx="5407025" cy="5372100"/>
            </a:xfrm>
          </p:grpSpPr>
          <p:sp>
            <p:nvSpPr>
              <p:cNvPr id="496685" name="Rectangle 1069"/>
              <p:cNvSpPr>
                <a:spLocks noChangeArrowheads="1"/>
              </p:cNvSpPr>
              <p:nvPr/>
            </p:nvSpPr>
            <p:spPr bwMode="auto">
              <a:xfrm>
                <a:off x="3714750" y="4341813"/>
                <a:ext cx="2970213" cy="8255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3717925" y="1030288"/>
                <a:ext cx="5403850" cy="5372100"/>
                <a:chOff x="3717925" y="1030288"/>
                <a:chExt cx="5403850" cy="5372100"/>
              </a:xfrm>
            </p:grpSpPr>
            <p:sp>
              <p:nvSpPr>
                <p:cNvPr id="496682" name="Rectangle 1066"/>
                <p:cNvSpPr>
                  <a:spLocks noChangeArrowheads="1"/>
                </p:cNvSpPr>
                <p:nvPr/>
              </p:nvSpPr>
              <p:spPr bwMode="auto">
                <a:xfrm>
                  <a:off x="6407150" y="3681413"/>
                  <a:ext cx="190500" cy="731837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496678" name="Picture 1062" descr="cc_job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b="50633"/>
                <a:stretch>
                  <a:fillRect/>
                </a:stretch>
              </p:blipFill>
              <p:spPr bwMode="auto">
                <a:xfrm>
                  <a:off x="3717925" y="1030288"/>
                  <a:ext cx="5392738" cy="2662237"/>
                </a:xfrm>
                <a:prstGeom prst="rect">
                  <a:avLst/>
                </a:prstGeom>
                <a:noFill/>
              </p:spPr>
            </p:pic>
            <p:pic>
              <p:nvPicPr>
                <p:cNvPr id="496680" name="Picture 1064" descr="cc_job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l="51016" t="78186" r="4327" b="8449"/>
                <a:stretch>
                  <a:fillRect/>
                </a:stretch>
              </p:blipFill>
              <p:spPr bwMode="auto">
                <a:xfrm>
                  <a:off x="4029075" y="3679825"/>
                  <a:ext cx="2414588" cy="722313"/>
                </a:xfrm>
                <a:prstGeom prst="rect">
                  <a:avLst/>
                </a:prstGeom>
                <a:noFill/>
              </p:spPr>
            </p:pic>
            <p:sp>
              <p:nvSpPr>
                <p:cNvPr id="496683" name="Rectangle 1067"/>
                <p:cNvSpPr>
                  <a:spLocks noChangeArrowheads="1"/>
                </p:cNvSpPr>
                <p:nvPr/>
              </p:nvSpPr>
              <p:spPr bwMode="auto">
                <a:xfrm>
                  <a:off x="3717925" y="3659188"/>
                  <a:ext cx="360000" cy="731837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496679" name="Picture 1063" descr="cc_job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t="49750" r="51428"/>
                <a:stretch>
                  <a:fillRect/>
                </a:stretch>
              </p:blipFill>
              <p:spPr bwMode="auto">
                <a:xfrm>
                  <a:off x="6502400" y="3692525"/>
                  <a:ext cx="2619375" cy="2709863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38" name="Rectangle 37"/>
            <p:cNvSpPr/>
            <p:nvPr/>
          </p:nvSpPr>
          <p:spPr>
            <a:xfrm>
              <a:off x="5895450" y="6318100"/>
              <a:ext cx="34898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</a:pPr>
              <a:r>
                <a:rPr lang="en-US" sz="1800" b="0" baseline="0" dirty="0" smtClean="0"/>
                <a:t> </a:t>
              </a:r>
              <a:r>
                <a:rPr lang="en-US" sz="1800" b="0" baseline="0" dirty="0" err="1" smtClean="0"/>
                <a:t>Hennawi</a:t>
              </a:r>
              <a:r>
                <a:rPr lang="en-US" sz="1800" b="0" baseline="0" dirty="0" smtClean="0"/>
                <a:t> et al. (2006,2009)</a:t>
              </a:r>
            </a:p>
          </p:txBody>
        </p:sp>
      </p:grpSp>
      <p:grpSp>
        <p:nvGrpSpPr>
          <p:cNvPr id="496698" name="Group 1082"/>
          <p:cNvGrpSpPr>
            <a:grpSpLocks/>
          </p:cNvGrpSpPr>
          <p:nvPr/>
        </p:nvGrpSpPr>
        <p:grpSpPr bwMode="auto">
          <a:xfrm>
            <a:off x="5057775" y="2749550"/>
            <a:ext cx="2290763" cy="2559050"/>
            <a:chOff x="3186" y="1732"/>
            <a:chExt cx="1443" cy="1612"/>
          </a:xfrm>
        </p:grpSpPr>
        <p:sp>
          <p:nvSpPr>
            <p:cNvPr id="496689" name="Oval 1073"/>
            <p:cNvSpPr>
              <a:spLocks noChangeAspect="1" noChangeArrowheads="1"/>
            </p:cNvSpPr>
            <p:nvPr/>
          </p:nvSpPr>
          <p:spPr bwMode="auto">
            <a:xfrm>
              <a:off x="3186" y="1780"/>
              <a:ext cx="69" cy="69"/>
            </a:xfrm>
            <a:prstGeom prst="ellipse">
              <a:avLst/>
            </a:prstGeom>
            <a:solidFill>
              <a:srgbClr val="00FF00"/>
            </a:soli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6690" name="Oval 1074"/>
            <p:cNvSpPr>
              <a:spLocks noChangeAspect="1" noChangeArrowheads="1"/>
            </p:cNvSpPr>
            <p:nvPr/>
          </p:nvSpPr>
          <p:spPr bwMode="auto">
            <a:xfrm>
              <a:off x="4548" y="1732"/>
              <a:ext cx="69" cy="69"/>
            </a:xfrm>
            <a:prstGeom prst="ellipse">
              <a:avLst/>
            </a:prstGeom>
            <a:solidFill>
              <a:srgbClr val="00FF00"/>
            </a:soli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6691" name="Oval 1075"/>
            <p:cNvSpPr>
              <a:spLocks noChangeAspect="1" noChangeArrowheads="1"/>
            </p:cNvSpPr>
            <p:nvPr/>
          </p:nvSpPr>
          <p:spPr bwMode="auto">
            <a:xfrm>
              <a:off x="4560" y="3275"/>
              <a:ext cx="69" cy="69"/>
            </a:xfrm>
            <a:prstGeom prst="ellipse">
              <a:avLst/>
            </a:prstGeom>
            <a:solidFill>
              <a:srgbClr val="00FF00"/>
            </a:soli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96697" name="Group 1081"/>
          <p:cNvGrpSpPr>
            <a:grpSpLocks/>
          </p:cNvGrpSpPr>
          <p:nvPr/>
        </p:nvGrpSpPr>
        <p:grpSpPr bwMode="auto">
          <a:xfrm>
            <a:off x="4640263" y="2743200"/>
            <a:ext cx="2713037" cy="2566988"/>
            <a:chOff x="2923" y="1728"/>
            <a:chExt cx="1709" cy="1617"/>
          </a:xfrm>
        </p:grpSpPr>
        <p:sp>
          <p:nvSpPr>
            <p:cNvPr id="496693" name="Oval 1077"/>
            <p:cNvSpPr>
              <a:spLocks noChangeAspect="1" noChangeArrowheads="1"/>
            </p:cNvSpPr>
            <p:nvPr/>
          </p:nvSpPr>
          <p:spPr bwMode="auto">
            <a:xfrm>
              <a:off x="2923" y="1839"/>
              <a:ext cx="69" cy="69"/>
            </a:xfrm>
            <a:prstGeom prst="ellipse">
              <a:avLst/>
            </a:prstGeom>
            <a:solidFill>
              <a:srgbClr val="00FFFF"/>
            </a:soli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6694" name="Oval 1078"/>
            <p:cNvSpPr>
              <a:spLocks noChangeAspect="1" noChangeArrowheads="1"/>
            </p:cNvSpPr>
            <p:nvPr/>
          </p:nvSpPr>
          <p:spPr bwMode="auto">
            <a:xfrm>
              <a:off x="4479" y="1728"/>
              <a:ext cx="69" cy="69"/>
            </a:xfrm>
            <a:prstGeom prst="ellipse">
              <a:avLst/>
            </a:prstGeom>
            <a:solidFill>
              <a:srgbClr val="00FFFF"/>
            </a:soli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6695" name="Oval 1079"/>
            <p:cNvSpPr>
              <a:spLocks noChangeAspect="1" noChangeArrowheads="1"/>
            </p:cNvSpPr>
            <p:nvPr/>
          </p:nvSpPr>
          <p:spPr bwMode="auto">
            <a:xfrm>
              <a:off x="4563" y="3276"/>
              <a:ext cx="69" cy="69"/>
            </a:xfrm>
            <a:prstGeom prst="ellipse">
              <a:avLst/>
            </a:prstGeom>
            <a:solidFill>
              <a:srgbClr val="00FFFF"/>
            </a:solidFill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6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500"/>
                                        <p:tgtEl>
                                          <p:spTgt spid="496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96643" grpId="0"/>
      <p:bldP spid="4966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98" descr="telescope"/>
          <p:cNvPicPr>
            <a:picLocks noChangeAspect="1" noChangeArrowheads="1"/>
          </p:cNvPicPr>
          <p:nvPr/>
        </p:nvPicPr>
        <p:blipFill>
          <a:blip r:embed="rId3"/>
          <a:srcRect r="14541" b="9978"/>
          <a:stretch>
            <a:fillRect/>
          </a:stretch>
        </p:blipFill>
        <p:spPr bwMode="auto">
          <a:xfrm>
            <a:off x="7178240" y="4507550"/>
            <a:ext cx="1862310" cy="1470877"/>
          </a:xfrm>
          <a:prstGeom prst="rect">
            <a:avLst/>
          </a:prstGeom>
          <a:noFill/>
        </p:spPr>
      </p:pic>
      <p:sp>
        <p:nvSpPr>
          <p:cNvPr id="64" name="TextBox 63"/>
          <p:cNvSpPr txBox="1"/>
          <p:nvPr/>
        </p:nvSpPr>
        <p:spPr>
          <a:xfrm>
            <a:off x="4381499" y="3466188"/>
            <a:ext cx="4953001" cy="590561"/>
          </a:xfrm>
          <a:prstGeom prst="rect">
            <a:avLst/>
          </a:prstGeom>
          <a:noFill/>
        </p:spPr>
        <p:txBody>
          <a:bodyPr wrap="square" bIns="46800" rtlCol="0" anchor="ctr" anchorCtr="0">
            <a:noAutofit/>
          </a:bodyPr>
          <a:lstStyle/>
          <a:p>
            <a:pPr algn="ctr">
              <a:spcBef>
                <a:spcPts val="120"/>
              </a:spcBef>
              <a:spcAft>
                <a:spcPts val="0"/>
              </a:spcAft>
            </a:pPr>
            <a:r>
              <a:rPr lang="en-US" sz="2400" baseline="0" dirty="0" smtClean="0"/>
              <a:t>Science Spectra: 8m telescopes</a:t>
            </a:r>
          </a:p>
        </p:txBody>
      </p:sp>
      <p:pic>
        <p:nvPicPr>
          <p:cNvPr id="60" name="Picture 64" descr="gemnorth"/>
          <p:cNvPicPr>
            <a:picLocks noChangeAspect="1" noChangeArrowheads="1"/>
          </p:cNvPicPr>
          <p:nvPr/>
        </p:nvPicPr>
        <p:blipFill>
          <a:blip r:embed="rId4"/>
          <a:srcRect l="5056" t="-4728" r="11029"/>
          <a:stretch>
            <a:fillRect/>
          </a:stretch>
        </p:blipFill>
        <p:spPr bwMode="auto">
          <a:xfrm>
            <a:off x="6084773" y="3958499"/>
            <a:ext cx="1324962" cy="1303089"/>
          </a:xfrm>
          <a:prstGeom prst="rect">
            <a:avLst/>
          </a:prstGeom>
          <a:noFill/>
        </p:spPr>
      </p:pic>
      <p:sp>
        <p:nvSpPr>
          <p:cNvPr id="76" name="Rectangle 75"/>
          <p:cNvSpPr/>
          <p:nvPr/>
        </p:nvSpPr>
        <p:spPr bwMode="auto">
          <a:xfrm>
            <a:off x="5664199" y="3985460"/>
            <a:ext cx="490423" cy="269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600" b="1" i="0" u="none" strike="noStrike" cap="none" normalizeH="0" baseline="30000" dirty="0">
              <a:solidFill>
                <a:srgbClr val="FFCC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5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2591108" y="746560"/>
            <a:ext cx="1381648" cy="1943999"/>
          </a:xfrm>
          <a:prstGeom prst="rect">
            <a:avLst/>
          </a:prstGeom>
          <a:noFill/>
        </p:spPr>
      </p:pic>
      <p:pic>
        <p:nvPicPr>
          <p:cNvPr id="61" name="Picture 73" descr="GSTrails2"/>
          <p:cNvPicPr>
            <a:picLocks noChangeAspect="1" noChangeArrowheads="1"/>
          </p:cNvPicPr>
          <p:nvPr/>
        </p:nvPicPr>
        <p:blipFill>
          <a:blip r:embed="rId6"/>
          <a:srcRect l="8517" b="3609"/>
          <a:stretch>
            <a:fillRect/>
          </a:stretch>
        </p:blipFill>
        <p:spPr bwMode="auto">
          <a:xfrm>
            <a:off x="6164677" y="5057183"/>
            <a:ext cx="1248761" cy="1017730"/>
          </a:xfrm>
          <a:prstGeom prst="rect">
            <a:avLst/>
          </a:prstGeom>
          <a:noFill/>
        </p:spPr>
      </p:pic>
      <p:sp>
        <p:nvSpPr>
          <p:cNvPr id="245763" name="Rectangle 3"/>
          <p:cNvSpPr>
            <a:spLocks noGrp="1" noChangeArrowheads="1"/>
          </p:cNvSpPr>
          <p:nvPr>
            <p:ph type="title"/>
          </p:nvPr>
        </p:nvSpPr>
        <p:spPr>
          <a:xfrm>
            <a:off x="431800" y="-12700"/>
            <a:ext cx="8178800" cy="762000"/>
          </a:xfrm>
          <a:noFill/>
          <a:ln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4800" b="1" dirty="0"/>
              <a:t>Cosmology with Quasar Pairs</a:t>
            </a:r>
            <a:endParaRPr lang="en-US" b="1" dirty="0">
              <a:solidFill>
                <a:srgbClr val="00FFFF"/>
              </a:solidFill>
            </a:endParaRPr>
          </a:p>
        </p:txBody>
      </p:sp>
      <p:pic>
        <p:nvPicPr>
          <p:cNvPr id="22" name="Picture 1026" descr="getjpeg-3"/>
          <p:cNvPicPr>
            <a:picLocks noChangeAspect="1" noChangeArrowheads="1"/>
          </p:cNvPicPr>
          <p:nvPr/>
        </p:nvPicPr>
        <p:blipFill>
          <a:blip r:embed="rId7"/>
          <a:srcRect t="5464"/>
          <a:stretch>
            <a:fillRect/>
          </a:stretch>
        </p:blipFill>
        <p:spPr bwMode="auto">
          <a:xfrm>
            <a:off x="2454160" y="2867532"/>
            <a:ext cx="1761672" cy="1665418"/>
          </a:xfrm>
          <a:prstGeom prst="rect">
            <a:avLst/>
          </a:prstGeom>
          <a:noFill/>
        </p:spPr>
      </p:pic>
      <p:sp>
        <p:nvSpPr>
          <p:cNvPr id="32" name="Line 1036"/>
          <p:cNvSpPr>
            <a:spLocks noChangeShapeType="1"/>
          </p:cNvSpPr>
          <p:nvPr/>
        </p:nvSpPr>
        <p:spPr bwMode="auto">
          <a:xfrm rot="5400000" flipV="1">
            <a:off x="3198301" y="3895888"/>
            <a:ext cx="308999" cy="0"/>
          </a:xfrm>
          <a:prstGeom prst="line">
            <a:avLst/>
          </a:prstGeom>
          <a:noFill/>
          <a:ln w="44450">
            <a:solidFill>
              <a:srgbClr val="00FF00"/>
            </a:solidFill>
            <a:round/>
            <a:headEnd type="arrow" w="med" len="sm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1043"/>
          <p:cNvSpPr>
            <a:spLocks noChangeShapeType="1"/>
          </p:cNvSpPr>
          <p:nvPr/>
        </p:nvSpPr>
        <p:spPr bwMode="auto">
          <a:xfrm rot="13173580" flipV="1">
            <a:off x="3042724" y="3393190"/>
            <a:ext cx="308999" cy="0"/>
          </a:xfrm>
          <a:prstGeom prst="line">
            <a:avLst/>
          </a:prstGeom>
          <a:noFill/>
          <a:ln w="44450">
            <a:solidFill>
              <a:srgbClr val="00FFFF"/>
            </a:solidFill>
            <a:round/>
            <a:headEnd type="arrow" w="med" len="sm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rcRect l="1275"/>
          <a:stretch>
            <a:fillRect/>
          </a:stretch>
        </p:blipFill>
        <p:spPr>
          <a:xfrm>
            <a:off x="134139" y="4235450"/>
            <a:ext cx="1167775" cy="1656000"/>
          </a:xfrm>
          <a:prstGeom prst="rect">
            <a:avLst/>
          </a:prstGeom>
        </p:spPr>
      </p:pic>
      <p:sp>
        <p:nvSpPr>
          <p:cNvPr id="43" name="Rectangle 2"/>
          <p:cNvSpPr txBox="1">
            <a:spLocks noChangeArrowheads="1"/>
          </p:cNvSpPr>
          <p:nvPr/>
        </p:nvSpPr>
        <p:spPr bwMode="auto">
          <a:xfrm>
            <a:off x="-199206" y="5681088"/>
            <a:ext cx="5164906" cy="14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400" baseline="0" dirty="0" smtClean="0">
                <a:solidFill>
                  <a:schemeClr val="tx1"/>
                </a:solidFill>
              </a:rPr>
              <a:t>	&gt; 200 new pairs </a:t>
            </a:r>
            <a:r>
              <a:rPr lang="en-US" sz="2400" baseline="0" dirty="0" smtClean="0">
                <a:solidFill>
                  <a:schemeClr val="tx2"/>
                </a:solidFill>
              </a:rPr>
              <a:t>R</a:t>
            </a:r>
            <a:r>
              <a:rPr lang="en-US" sz="2400" baseline="-25000" dirty="0" smtClean="0">
                <a:solidFill>
                  <a:schemeClr val="tx2"/>
                </a:solidFill>
                <a:sym typeface="Symbol" charset="2"/>
              </a:rPr>
              <a:t></a:t>
            </a:r>
            <a:r>
              <a:rPr lang="en-US" sz="2400" baseline="0" dirty="0" smtClean="0">
                <a:solidFill>
                  <a:schemeClr val="tx2"/>
                </a:solidFill>
                <a:sym typeface="Symbol" charset="2"/>
              </a:rPr>
              <a:t> &lt; 500 </a:t>
            </a:r>
            <a:r>
              <a:rPr lang="en-US" sz="2400" baseline="0" dirty="0" err="1" smtClean="0">
                <a:solidFill>
                  <a:schemeClr val="tx2"/>
                </a:solidFill>
                <a:sym typeface="Symbol" charset="2"/>
              </a:rPr>
              <a:t>kpc</a:t>
            </a:r>
            <a:r>
              <a:rPr lang="en-US" sz="2400" baseline="0" dirty="0" smtClean="0">
                <a:solidFill>
                  <a:schemeClr val="tx2"/>
                </a:solidFill>
                <a:sym typeface="Symbol" charset="2"/>
              </a:rPr>
              <a:t>, increase # known by factor 40</a:t>
            </a:r>
            <a:endParaRPr lang="en-US" sz="2400" baseline="0" dirty="0">
              <a:solidFill>
                <a:schemeClr val="tx1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rcRect l="11852" r="10854"/>
          <a:stretch>
            <a:fillRect/>
          </a:stretch>
        </p:blipFill>
        <p:spPr>
          <a:xfrm>
            <a:off x="2605136" y="4235449"/>
            <a:ext cx="1635758" cy="165599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rcRect l="22770" r="12014"/>
          <a:stretch>
            <a:fillRect/>
          </a:stretch>
        </p:blipFill>
        <p:spPr>
          <a:xfrm>
            <a:off x="1288034" y="4235450"/>
            <a:ext cx="1331976" cy="1656000"/>
          </a:xfrm>
          <a:prstGeom prst="rect">
            <a:avLst/>
          </a:prstGeom>
        </p:spPr>
      </p:pic>
      <p:sp>
        <p:nvSpPr>
          <p:cNvPr id="46" name="Rectangle 2"/>
          <p:cNvSpPr txBox="1">
            <a:spLocks noChangeArrowheads="1"/>
          </p:cNvSpPr>
          <p:nvPr/>
        </p:nvSpPr>
        <p:spPr bwMode="auto">
          <a:xfrm>
            <a:off x="-191377" y="2867532"/>
            <a:ext cx="2683637" cy="14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400" baseline="0" dirty="0" smtClean="0">
                <a:solidFill>
                  <a:srgbClr val="FFFFFF"/>
                </a:solidFill>
              </a:rPr>
              <a:t>	Pair Confirmation: 4m Telescopes</a:t>
            </a:r>
            <a:endParaRPr lang="en-US" sz="2400" baseline="0" dirty="0">
              <a:solidFill>
                <a:srgbClr val="FFFFFF"/>
              </a:solidFill>
            </a:endParaRPr>
          </a:p>
        </p:txBody>
      </p:sp>
      <p:sp>
        <p:nvSpPr>
          <p:cNvPr id="48" name="Rectangle 2"/>
          <p:cNvSpPr txBox="1">
            <a:spLocks noChangeArrowheads="1"/>
          </p:cNvSpPr>
          <p:nvPr/>
        </p:nvSpPr>
        <p:spPr bwMode="auto">
          <a:xfrm>
            <a:off x="2608209" y="1178092"/>
            <a:ext cx="1804738" cy="105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200" baseline="0" dirty="0" smtClean="0"/>
              <a:t>    ~10</a:t>
            </a:r>
            <a:r>
              <a:rPr lang="en-US" sz="2200" dirty="0" smtClean="0"/>
              <a:t>6</a:t>
            </a:r>
            <a:r>
              <a:rPr lang="en-US" sz="2200" baseline="0" dirty="0" smtClean="0"/>
              <a:t> QSO candidates</a:t>
            </a:r>
            <a:endParaRPr lang="en-US" sz="2200" baseline="0" dirty="0"/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 bwMode="auto">
          <a:xfrm>
            <a:off x="-458077" y="1008063"/>
            <a:ext cx="2000309" cy="133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400" baseline="0" dirty="0" smtClean="0"/>
              <a:t>	</a:t>
            </a:r>
            <a:r>
              <a:rPr lang="en-US" sz="2600" baseline="0" dirty="0" smtClean="0"/>
              <a:t>¼ </a:t>
            </a:r>
            <a:r>
              <a:rPr lang="en-US" sz="2400" baseline="0" dirty="0" smtClean="0"/>
              <a:t>Sky SDSS imaging</a:t>
            </a:r>
            <a:endParaRPr lang="en-US" sz="2400" baseline="0" dirty="0"/>
          </a:p>
        </p:txBody>
      </p:sp>
      <p:sp>
        <p:nvSpPr>
          <p:cNvPr id="52" name="TextBox 51"/>
          <p:cNvSpPr txBox="1"/>
          <p:nvPr/>
        </p:nvSpPr>
        <p:spPr>
          <a:xfrm>
            <a:off x="4686300" y="1228892"/>
            <a:ext cx="4415650" cy="1909199"/>
          </a:xfrm>
          <a:prstGeom prst="rect">
            <a:avLst/>
          </a:prstGeom>
          <a:noFill/>
        </p:spPr>
        <p:txBody>
          <a:bodyPr wrap="square" bIns="46800" rtlCol="0" anchor="ctr" anchorCtr="0">
            <a:noAutofit/>
          </a:bodyPr>
          <a:lstStyle/>
          <a:p>
            <a:pPr>
              <a:spcBef>
                <a:spcPts val="120"/>
              </a:spcBef>
              <a:spcAft>
                <a:spcPts val="0"/>
              </a:spcAft>
            </a:pPr>
            <a:r>
              <a:rPr lang="en-US" sz="2400" baseline="0" dirty="0" smtClean="0"/>
              <a:t>	</a:t>
            </a:r>
          </a:p>
          <a:p>
            <a:pPr>
              <a:spcBef>
                <a:spcPts val="12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baseline="0" dirty="0" smtClean="0"/>
              <a:t> Small scale QSO clustering</a:t>
            </a:r>
          </a:p>
          <a:p>
            <a:pPr>
              <a:spcBef>
                <a:spcPts val="12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baseline="0" dirty="0" smtClean="0"/>
              <a:t> Small scale </a:t>
            </a:r>
            <a:r>
              <a:rPr lang="en-US" sz="2400" baseline="0" dirty="0" err="1" smtClean="0"/>
              <a:t>Lyα</a:t>
            </a:r>
            <a:r>
              <a:rPr lang="en-US" sz="2400" baseline="0" dirty="0" smtClean="0"/>
              <a:t> forest</a:t>
            </a:r>
          </a:p>
          <a:p>
            <a:pPr>
              <a:spcBef>
                <a:spcPts val="12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baseline="0" dirty="0" smtClean="0"/>
              <a:t> Topology of metal enrichment</a:t>
            </a:r>
          </a:p>
          <a:p>
            <a:pPr>
              <a:spcBef>
                <a:spcPts val="12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baseline="0" dirty="0" smtClean="0"/>
              <a:t> Transverse proximity effect</a:t>
            </a:r>
          </a:p>
          <a:p>
            <a:pPr>
              <a:spcBef>
                <a:spcPts val="12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baseline="0" dirty="0" smtClean="0">
                <a:solidFill>
                  <a:schemeClr val="tx1"/>
                </a:solidFill>
              </a:rPr>
              <a:t> Study </a:t>
            </a:r>
            <a:r>
              <a:rPr lang="en-US" sz="2400" baseline="0" dirty="0" err="1" smtClean="0">
                <a:solidFill>
                  <a:schemeClr val="tx1"/>
                </a:solidFill>
              </a:rPr>
              <a:t>QSOs</a:t>
            </a:r>
            <a:r>
              <a:rPr lang="en-US" sz="2400" baseline="0" dirty="0" smtClean="0">
                <a:solidFill>
                  <a:schemeClr val="tx1"/>
                </a:solidFill>
              </a:rPr>
              <a:t> in absorption</a:t>
            </a:r>
          </a:p>
          <a:p>
            <a:pPr>
              <a:spcBef>
                <a:spcPts val="120"/>
              </a:spcBef>
              <a:spcAft>
                <a:spcPts val="0"/>
              </a:spcAft>
              <a:buFont typeface="Arial"/>
              <a:buChar char="•"/>
            </a:pPr>
            <a:endParaRPr lang="en-US" sz="2400" baseline="0" dirty="0"/>
          </a:p>
        </p:txBody>
      </p:sp>
      <p:sp>
        <p:nvSpPr>
          <p:cNvPr id="53" name="Rectangle 52"/>
          <p:cNvSpPr/>
          <p:nvPr/>
        </p:nvSpPr>
        <p:spPr bwMode="auto">
          <a:xfrm>
            <a:off x="4648200" y="915982"/>
            <a:ext cx="4392350" cy="2289809"/>
          </a:xfrm>
          <a:prstGeom prst="rect">
            <a:avLst/>
          </a:prstGeom>
          <a:noFill/>
          <a:ln w="412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600" b="1" i="0" u="none" strike="noStrike" cap="none" normalizeH="0" baseline="30000">
              <a:ln>
                <a:noFill/>
              </a:ln>
              <a:solidFill>
                <a:schemeClr val="bg2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689600" y="814382"/>
            <a:ext cx="2197100" cy="590561"/>
          </a:xfrm>
          <a:prstGeom prst="rect">
            <a:avLst/>
          </a:prstGeom>
          <a:noFill/>
        </p:spPr>
        <p:txBody>
          <a:bodyPr wrap="square" bIns="46800" rtlCol="0" anchor="ctr" anchorCtr="0">
            <a:noAutofit/>
          </a:bodyPr>
          <a:lstStyle/>
          <a:p>
            <a:pPr algn="ctr">
              <a:spcBef>
                <a:spcPts val="120"/>
              </a:spcBef>
              <a:spcAft>
                <a:spcPts val="0"/>
              </a:spcAft>
            </a:pPr>
            <a:r>
              <a:rPr lang="en-US" sz="2400" baseline="0" dirty="0" smtClean="0"/>
              <a:t>Science Goals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49800" y="6074913"/>
            <a:ext cx="4140200" cy="732287"/>
          </a:xfrm>
          <a:prstGeom prst="rect">
            <a:avLst/>
          </a:prstGeom>
          <a:noFill/>
        </p:spPr>
        <p:txBody>
          <a:bodyPr wrap="square" bIns="46800" rtlCol="0" anchor="ctr" anchorCtr="0">
            <a:noAutofit/>
          </a:bodyPr>
          <a:lstStyle/>
          <a:p>
            <a:pPr>
              <a:spcBef>
                <a:spcPts val="120"/>
              </a:spcBef>
              <a:spcAft>
                <a:spcPts val="0"/>
              </a:spcAft>
            </a:pPr>
            <a:r>
              <a:rPr lang="en-US" sz="2200" baseline="0" dirty="0" smtClean="0">
                <a:solidFill>
                  <a:srgbClr val="FFCC00"/>
                </a:solidFill>
              </a:rPr>
              <a:t>	</a:t>
            </a:r>
          </a:p>
          <a:p>
            <a:pPr>
              <a:spcBef>
                <a:spcPts val="120"/>
              </a:spcBef>
              <a:spcAft>
                <a:spcPts val="0"/>
              </a:spcAft>
            </a:pPr>
            <a:r>
              <a:rPr lang="en-US" sz="2200" baseline="0" dirty="0" smtClean="0">
                <a:solidFill>
                  <a:srgbClr val="FFCC00"/>
                </a:solidFill>
              </a:rPr>
              <a:t>Obtained &gt; 60 nights of optical &amp; near-IR spectroscopy </a:t>
            </a:r>
          </a:p>
          <a:p>
            <a:pPr>
              <a:spcBef>
                <a:spcPts val="120"/>
              </a:spcBef>
              <a:spcAft>
                <a:spcPts val="0"/>
              </a:spcAft>
              <a:buFont typeface="Arial"/>
              <a:buChar char="•"/>
            </a:pPr>
            <a:endParaRPr lang="en-US" sz="2200" baseline="0" dirty="0">
              <a:solidFill>
                <a:srgbClr val="FFCC00"/>
              </a:solidFill>
            </a:endParaRPr>
          </a:p>
        </p:txBody>
      </p:sp>
      <p:sp>
        <p:nvSpPr>
          <p:cNvPr id="68" name="Rectangle 2"/>
          <p:cNvSpPr txBox="1">
            <a:spLocks noChangeArrowheads="1"/>
          </p:cNvSpPr>
          <p:nvPr/>
        </p:nvSpPr>
        <p:spPr bwMode="auto">
          <a:xfrm>
            <a:off x="6035033" y="3926518"/>
            <a:ext cx="1534597" cy="39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000" baseline="0" dirty="0" smtClean="0">
                <a:solidFill>
                  <a:srgbClr val="FFFFFF"/>
                </a:solidFill>
              </a:rPr>
              <a:t>Gemini N</a:t>
            </a:r>
            <a:endParaRPr lang="en-US" sz="2000" baseline="0" dirty="0">
              <a:solidFill>
                <a:srgbClr val="FFFFFF"/>
              </a:solidFill>
            </a:endParaRPr>
          </a:p>
        </p:txBody>
      </p:sp>
      <p:sp>
        <p:nvSpPr>
          <p:cNvPr id="69" name="Rectangle 2"/>
          <p:cNvSpPr txBox="1">
            <a:spLocks noChangeArrowheads="1"/>
          </p:cNvSpPr>
          <p:nvPr/>
        </p:nvSpPr>
        <p:spPr bwMode="auto">
          <a:xfrm>
            <a:off x="6022333" y="5031095"/>
            <a:ext cx="1534597" cy="39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000" baseline="0" dirty="0" smtClean="0">
                <a:solidFill>
                  <a:srgbClr val="FFFFFF"/>
                </a:solidFill>
              </a:rPr>
              <a:t>Gemini S</a:t>
            </a:r>
            <a:endParaRPr lang="en-US" sz="2000" baseline="0" dirty="0">
              <a:solidFill>
                <a:srgbClr val="FFFFFF"/>
              </a:solidFill>
            </a:endParaRPr>
          </a:p>
        </p:txBody>
      </p:sp>
      <p:sp>
        <p:nvSpPr>
          <p:cNvPr id="70" name="Down Arrow 69"/>
          <p:cNvSpPr/>
          <p:nvPr/>
        </p:nvSpPr>
        <p:spPr bwMode="auto">
          <a:xfrm flipV="1">
            <a:off x="6534152" y="3176191"/>
            <a:ext cx="425448" cy="421156"/>
          </a:xfrm>
          <a:prstGeom prst="downArrow">
            <a:avLst>
              <a:gd name="adj1" fmla="val 44029"/>
              <a:gd name="adj2" fmla="val 5000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600" b="1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83339" y="2867532"/>
            <a:ext cx="4169062" cy="3990468"/>
          </a:xfrm>
          <a:prstGeom prst="rect">
            <a:avLst/>
          </a:prstGeom>
          <a:noFill/>
          <a:ln w="412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600" b="1" i="0" u="none" strike="noStrike" cap="none" normalizeH="0" baseline="30000">
              <a:ln>
                <a:noFill/>
              </a:ln>
              <a:solidFill>
                <a:schemeClr val="bg2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6" name="Rectangle 2"/>
          <p:cNvSpPr txBox="1">
            <a:spLocks noChangeArrowheads="1"/>
          </p:cNvSpPr>
          <p:nvPr/>
        </p:nvSpPr>
        <p:spPr bwMode="auto">
          <a:xfrm>
            <a:off x="7451538" y="4537795"/>
            <a:ext cx="1534597" cy="39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400" baseline="0" dirty="0" smtClean="0">
                <a:solidFill>
                  <a:srgbClr val="FFFFFF"/>
                </a:solidFill>
              </a:rPr>
              <a:t>Magellan</a:t>
            </a:r>
            <a:endParaRPr lang="en-US" sz="2400" baseline="0" dirty="0">
              <a:solidFill>
                <a:srgbClr val="FFFFFF"/>
              </a:solidFill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4660901" y="3580489"/>
            <a:ext cx="4381926" cy="3258411"/>
          </a:xfrm>
          <a:prstGeom prst="rect">
            <a:avLst/>
          </a:prstGeom>
          <a:noFill/>
          <a:ln w="412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600" b="1" i="0" u="none" strike="noStrike" cap="none" normalizeH="0" baseline="30000">
              <a:ln>
                <a:noFill/>
              </a:ln>
              <a:solidFill>
                <a:schemeClr val="bg2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113481" y="982663"/>
            <a:ext cx="4340018" cy="1480200"/>
          </a:xfrm>
          <a:prstGeom prst="rect">
            <a:avLst/>
          </a:prstGeom>
          <a:noFill/>
          <a:ln w="412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600" b="1" i="0" u="none" strike="noStrike" cap="none" normalizeH="0" baseline="30000">
              <a:ln>
                <a:noFill/>
              </a:ln>
              <a:solidFill>
                <a:schemeClr val="bg2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89214" y="1053135"/>
            <a:ext cx="1665648" cy="133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/>
          <a:srcRect t="-112"/>
          <a:stretch>
            <a:fillRect/>
          </a:stretch>
        </p:blipFill>
        <p:spPr>
          <a:xfrm>
            <a:off x="4692650" y="4146549"/>
            <a:ext cx="1474672" cy="1966462"/>
          </a:xfrm>
          <a:prstGeom prst="rect">
            <a:avLst/>
          </a:prstGeom>
        </p:spPr>
      </p:pic>
      <p:sp>
        <p:nvSpPr>
          <p:cNvPr id="59" name="Rectangle 2"/>
          <p:cNvSpPr txBox="1">
            <a:spLocks noChangeArrowheads="1"/>
          </p:cNvSpPr>
          <p:nvPr/>
        </p:nvSpPr>
        <p:spPr bwMode="auto">
          <a:xfrm>
            <a:off x="4711701" y="4520044"/>
            <a:ext cx="1364076" cy="39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400" baseline="0" dirty="0" smtClean="0">
                <a:solidFill>
                  <a:srgbClr val="FFFFFF"/>
                </a:solidFill>
              </a:rPr>
              <a:t>Keck</a:t>
            </a:r>
            <a:endParaRPr lang="en-US" sz="2400" baseline="0" dirty="0">
              <a:solidFill>
                <a:srgbClr val="FFFFFF"/>
              </a:solidFill>
            </a:endParaRPr>
          </a:p>
        </p:txBody>
      </p:sp>
      <p:sp>
        <p:nvSpPr>
          <p:cNvPr id="54" name="Down Arrow 53"/>
          <p:cNvSpPr/>
          <p:nvPr/>
        </p:nvSpPr>
        <p:spPr bwMode="auto">
          <a:xfrm>
            <a:off x="1825512" y="2462863"/>
            <a:ext cx="425448" cy="421156"/>
          </a:xfrm>
          <a:prstGeom prst="downArrow">
            <a:avLst>
              <a:gd name="adj1" fmla="val 44029"/>
              <a:gd name="adj2" fmla="val 5000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600" b="1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45239" y="5565396"/>
            <a:ext cx="1364076" cy="39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400" baseline="0" dirty="0" smtClean="0">
                <a:solidFill>
                  <a:srgbClr val="FFFFFF"/>
                </a:solidFill>
              </a:rPr>
              <a:t>KPNO</a:t>
            </a:r>
            <a:endParaRPr lang="en-US" sz="2400" baseline="0" dirty="0">
              <a:solidFill>
                <a:srgbClr val="FFFFFF"/>
              </a:solidFill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1301914" y="5289388"/>
            <a:ext cx="1364076" cy="39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400" baseline="0" dirty="0" smtClean="0">
                <a:solidFill>
                  <a:srgbClr val="FFFFFF"/>
                </a:solidFill>
              </a:rPr>
              <a:t>APO</a:t>
            </a:r>
            <a:endParaRPr lang="en-US" sz="2400" baseline="0" dirty="0">
              <a:solidFill>
                <a:srgbClr val="FFFFFF"/>
              </a:solidFill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 bwMode="auto">
          <a:xfrm>
            <a:off x="2670763" y="5422795"/>
            <a:ext cx="1364076" cy="39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400" baseline="0" dirty="0" smtClean="0">
                <a:solidFill>
                  <a:srgbClr val="FFFFFF"/>
                </a:solidFill>
              </a:rPr>
              <a:t>MMT</a:t>
            </a:r>
            <a:endParaRPr lang="en-US" sz="2400" baseline="0" dirty="0">
              <a:solidFill>
                <a:srgbClr val="FFFFFF"/>
              </a:solidFill>
            </a:endParaRPr>
          </a:p>
        </p:txBody>
      </p:sp>
      <p:sp>
        <p:nvSpPr>
          <p:cNvPr id="55" name="Down Arrow 54"/>
          <p:cNvSpPr/>
          <p:nvPr/>
        </p:nvSpPr>
        <p:spPr bwMode="auto">
          <a:xfrm rot="16200000">
            <a:off x="4268732" y="5470294"/>
            <a:ext cx="425448" cy="421156"/>
          </a:xfrm>
          <a:prstGeom prst="downArrow">
            <a:avLst>
              <a:gd name="adj1" fmla="val 44029"/>
              <a:gd name="adj2" fmla="val 5000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600" b="1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16" name="Picture 16" descr="hires1425"/>
          <p:cNvPicPr>
            <a:picLocks noChangeAspect="1" noChangeArrowheads="1"/>
          </p:cNvPicPr>
          <p:nvPr/>
        </p:nvPicPr>
        <p:blipFill>
          <a:blip r:embed="rId3"/>
          <a:srcRect b="-2943"/>
          <a:stretch>
            <a:fillRect/>
          </a:stretch>
        </p:blipFill>
        <p:spPr bwMode="auto">
          <a:xfrm>
            <a:off x="274638" y="738188"/>
            <a:ext cx="8750300" cy="6791325"/>
          </a:xfrm>
          <a:prstGeom prst="rect">
            <a:avLst/>
          </a:prstGeom>
          <a:noFill/>
        </p:spPr>
      </p:pic>
      <p:sp>
        <p:nvSpPr>
          <p:cNvPr id="332803" name="Rectangle 3"/>
          <p:cNvSpPr>
            <a:spLocks noGrp="1" noChangeArrowheads="1"/>
          </p:cNvSpPr>
          <p:nvPr>
            <p:ph type="title"/>
          </p:nvPr>
        </p:nvSpPr>
        <p:spPr>
          <a:xfrm>
            <a:off x="711200" y="76200"/>
            <a:ext cx="7772400" cy="1066800"/>
          </a:xfrm>
          <a:noFill/>
          <a:ln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b="1"/>
              <a:t>Where is the Host Galaxy?</a:t>
            </a:r>
            <a:endParaRPr lang="en-US" b="1">
              <a:solidFill>
                <a:srgbClr val="00FFFF"/>
              </a:solidFill>
            </a:endParaRPr>
          </a:p>
        </p:txBody>
      </p:sp>
      <p:sp>
        <p:nvSpPr>
          <p:cNvPr id="332821" name="Rectangle 21"/>
          <p:cNvSpPr>
            <a:spLocks noChangeArrowheads="1"/>
          </p:cNvSpPr>
          <p:nvPr/>
        </p:nvSpPr>
        <p:spPr bwMode="auto">
          <a:xfrm>
            <a:off x="296863" y="3990975"/>
            <a:ext cx="8424862" cy="3325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18" name="Rectangle 18"/>
          <p:cNvSpPr>
            <a:spLocks noGrp="1" noChangeArrowheads="1"/>
          </p:cNvSpPr>
          <p:nvPr>
            <p:ph type="body" sz="half" idx="2"/>
          </p:nvPr>
        </p:nvSpPr>
        <p:spPr>
          <a:xfrm>
            <a:off x="452438" y="3902075"/>
            <a:ext cx="3708400" cy="431800"/>
          </a:xfrm>
          <a:solidFill>
            <a:schemeClr val="bg1"/>
          </a:solidFill>
          <a:ln/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800" b="1">
                <a:solidFill>
                  <a:schemeClr val="accent1"/>
                </a:solidFill>
              </a:rPr>
              <a:t>Spectrum from Wallace Sargent</a:t>
            </a:r>
          </a:p>
        </p:txBody>
      </p:sp>
      <p:grpSp>
        <p:nvGrpSpPr>
          <p:cNvPr id="332824" name="Group 24"/>
          <p:cNvGrpSpPr>
            <a:grpSpLocks/>
          </p:cNvGrpSpPr>
          <p:nvPr/>
        </p:nvGrpSpPr>
        <p:grpSpPr bwMode="auto">
          <a:xfrm>
            <a:off x="338138" y="3749675"/>
            <a:ext cx="8416925" cy="1965325"/>
            <a:chOff x="213" y="2362"/>
            <a:chExt cx="5302" cy="1238"/>
          </a:xfrm>
        </p:grpSpPr>
        <p:sp>
          <p:nvSpPr>
            <p:cNvPr id="332819" name="Rectangle 19"/>
            <p:cNvSpPr>
              <a:spLocks noChangeArrowheads="1"/>
            </p:cNvSpPr>
            <p:nvPr/>
          </p:nvSpPr>
          <p:spPr bwMode="auto">
            <a:xfrm>
              <a:off x="213" y="3125"/>
              <a:ext cx="5302" cy="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742950" lvl="1" indent="-28575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3200" baseline="0">
                  <a:solidFill>
                    <a:schemeClr val="accent1"/>
                  </a:solidFill>
                  <a:sym typeface="Symbol" charset="2"/>
                </a:rPr>
                <a:t>No strong Ly absorption at QSO redshift?</a:t>
              </a:r>
              <a:r>
                <a:rPr lang="en-US" sz="3600" baseline="0">
                  <a:solidFill>
                    <a:schemeClr val="accent1"/>
                  </a:solidFill>
                  <a:sym typeface="Symbol" charset="2"/>
                </a:rPr>
                <a:t> </a:t>
              </a:r>
            </a:p>
          </p:txBody>
        </p:sp>
        <p:sp>
          <p:nvSpPr>
            <p:cNvPr id="332820" name="Line 20"/>
            <p:cNvSpPr>
              <a:spLocks noChangeShapeType="1"/>
            </p:cNvSpPr>
            <p:nvPr/>
          </p:nvSpPr>
          <p:spPr bwMode="auto">
            <a:xfrm flipH="1" flipV="1">
              <a:off x="4574" y="2362"/>
              <a:ext cx="0" cy="812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657" name="Group 1241"/>
          <p:cNvGrpSpPr>
            <a:grpSpLocks/>
          </p:cNvGrpSpPr>
          <p:nvPr/>
        </p:nvGrpSpPr>
        <p:grpSpPr bwMode="auto">
          <a:xfrm>
            <a:off x="3163888" y="1309688"/>
            <a:ext cx="2940050" cy="4383087"/>
            <a:chOff x="1993" y="825"/>
            <a:chExt cx="1852" cy="2761"/>
          </a:xfrm>
        </p:grpSpPr>
        <p:grpSp>
          <p:nvGrpSpPr>
            <p:cNvPr id="445656" name="Group 1240"/>
            <p:cNvGrpSpPr>
              <a:grpSpLocks/>
            </p:cNvGrpSpPr>
            <p:nvPr/>
          </p:nvGrpSpPr>
          <p:grpSpPr bwMode="auto">
            <a:xfrm>
              <a:off x="2197" y="825"/>
              <a:ext cx="1648" cy="2761"/>
              <a:chOff x="2197" y="825"/>
              <a:chExt cx="1648" cy="2761"/>
            </a:xfrm>
          </p:grpSpPr>
          <p:sp>
            <p:nvSpPr>
              <p:cNvPr id="445625" name="Rectangle 1209"/>
              <p:cNvSpPr>
                <a:spLocks noChangeArrowheads="1"/>
              </p:cNvSpPr>
              <p:nvPr/>
            </p:nvSpPr>
            <p:spPr bwMode="auto">
              <a:xfrm>
                <a:off x="2197" y="825"/>
                <a:ext cx="1648" cy="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342900" indent="-342900">
                  <a:lnSpc>
                    <a:spcPct val="120000"/>
                  </a:lnSpc>
                  <a:spcBef>
                    <a:spcPct val="20000"/>
                  </a:spcBef>
                </a:pPr>
                <a:r>
                  <a:rPr lang="en-US" sz="2400" u="sng" baseline="0">
                    <a:solidFill>
                      <a:schemeClr val="tx2"/>
                    </a:solidFill>
                    <a:sym typeface="Symbol" charset="2"/>
                  </a:rPr>
                  <a:t>Cold Gas Zapped</a:t>
                </a:r>
              </a:p>
            </p:txBody>
          </p:sp>
          <p:sp>
            <p:nvSpPr>
              <p:cNvPr id="445563" name="AutoShape 1147"/>
              <p:cNvSpPr>
                <a:spLocks noChangeAspect="1" noChangeArrowheads="1"/>
              </p:cNvSpPr>
              <p:nvPr/>
            </p:nvSpPr>
            <p:spPr bwMode="auto">
              <a:xfrm>
                <a:off x="2428" y="1601"/>
                <a:ext cx="1152" cy="1152"/>
              </a:xfrm>
              <a:custGeom>
                <a:avLst/>
                <a:gdLst>
                  <a:gd name="G0" fmla="+- 9038 0 0"/>
                  <a:gd name="G1" fmla="+- 21600 0 9038"/>
                  <a:gd name="G2" fmla="+- 21600 0 903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9038" y="10800"/>
                    </a:moveTo>
                    <a:cubicBezTo>
                      <a:pt x="9038" y="11773"/>
                      <a:pt x="9827" y="12562"/>
                      <a:pt x="10800" y="12562"/>
                    </a:cubicBezTo>
                    <a:cubicBezTo>
                      <a:pt x="11773" y="12562"/>
                      <a:pt x="12562" y="11773"/>
                      <a:pt x="12562" y="10800"/>
                    </a:cubicBezTo>
                    <a:cubicBezTo>
                      <a:pt x="12562" y="9827"/>
                      <a:pt x="11773" y="9038"/>
                      <a:pt x="10800" y="9038"/>
                    </a:cubicBezTo>
                    <a:cubicBezTo>
                      <a:pt x="9827" y="9038"/>
                      <a:pt x="9038" y="9827"/>
                      <a:pt x="9038" y="10800"/>
                    </a:cubicBezTo>
                    <a:close/>
                  </a:path>
                </a:pathLst>
              </a:custGeom>
              <a:solidFill>
                <a:srgbClr val="008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554" name="Rectangle 1138"/>
              <p:cNvSpPr>
                <a:spLocks noChangeArrowheads="1"/>
              </p:cNvSpPr>
              <p:nvPr/>
            </p:nvSpPr>
            <p:spPr bwMode="auto">
              <a:xfrm>
                <a:off x="2896" y="1173"/>
                <a:ext cx="459" cy="283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40000"/>
                  </a:lnSpc>
                </a:pPr>
                <a:r>
                  <a:rPr lang="en-US" sz="1400" baseline="0">
                    <a:solidFill>
                      <a:schemeClr val="tx2"/>
                    </a:solidFill>
                  </a:rPr>
                  <a:t>b/g QSO</a:t>
                </a:r>
              </a:p>
            </p:txBody>
          </p:sp>
          <p:sp>
            <p:nvSpPr>
              <p:cNvPr id="445581" name="AutoShape 1165"/>
              <p:cNvSpPr>
                <a:spLocks noChangeArrowheads="1"/>
              </p:cNvSpPr>
              <p:nvPr/>
            </p:nvSpPr>
            <p:spPr bwMode="auto">
              <a:xfrm rot="20252405" flipV="1">
                <a:off x="2612" y="1615"/>
                <a:ext cx="512" cy="507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582" name="Rectangle 1166"/>
              <p:cNvSpPr>
                <a:spLocks noChangeArrowheads="1"/>
              </p:cNvSpPr>
              <p:nvPr/>
            </p:nvSpPr>
            <p:spPr bwMode="auto">
              <a:xfrm rot="-1451277">
                <a:off x="2472" y="1400"/>
                <a:ext cx="507" cy="25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556" name="Oval 1140"/>
              <p:cNvSpPr>
                <a:spLocks noChangeAspect="1" noChangeArrowheads="1"/>
              </p:cNvSpPr>
              <p:nvPr/>
            </p:nvSpPr>
            <p:spPr bwMode="auto">
              <a:xfrm>
                <a:off x="2371" y="1545"/>
                <a:ext cx="1264" cy="1263"/>
              </a:xfrm>
              <a:prstGeom prst="ellipse">
                <a:avLst/>
              </a:prstGeom>
              <a:solidFill>
                <a:schemeClr val="bg2">
                  <a:alpha val="28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561" name="Rectangle 1145"/>
              <p:cNvSpPr>
                <a:spLocks noChangeArrowheads="1"/>
              </p:cNvSpPr>
              <p:nvPr/>
            </p:nvSpPr>
            <p:spPr bwMode="auto">
              <a:xfrm>
                <a:off x="2813" y="2153"/>
                <a:ext cx="908" cy="272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sz="1800" baseline="0">
                    <a:solidFill>
                      <a:schemeClr val="bg1"/>
                    </a:solidFill>
                  </a:rPr>
                  <a:t>R</a:t>
                </a:r>
                <a:r>
                  <a:rPr lang="en-US" sz="1800" baseline="-25000">
                    <a:solidFill>
                      <a:schemeClr val="bg1"/>
                    </a:solidFill>
                    <a:sym typeface="Symbol" charset="2"/>
                  </a:rPr>
                  <a:t></a:t>
                </a:r>
                <a:endParaRPr lang="en-US" sz="1800" baseline="0">
                  <a:solidFill>
                    <a:schemeClr val="bg1"/>
                  </a:solidFill>
                  <a:sym typeface="Symbol" charset="2"/>
                </a:endParaRPr>
              </a:p>
            </p:txBody>
          </p:sp>
          <p:sp>
            <p:nvSpPr>
              <p:cNvPr id="445558" name="Oval 1142"/>
              <p:cNvSpPr>
                <a:spLocks noChangeAspect="1" noChangeArrowheads="1"/>
              </p:cNvSpPr>
              <p:nvPr/>
            </p:nvSpPr>
            <p:spPr bwMode="auto">
              <a:xfrm>
                <a:off x="2947" y="2124"/>
                <a:ext cx="109" cy="110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rgbClr val="0080FF"/>
                  </a:gs>
                </a:gsLst>
                <a:path path="shape">
                  <a:fillToRect l="50000" t="50000" r="50000" b="50000"/>
                </a:path>
              </a:gradFill>
              <a:ln w="317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614" name="Oval 1198"/>
              <p:cNvSpPr>
                <a:spLocks noChangeAspect="1" noChangeArrowheads="1"/>
              </p:cNvSpPr>
              <p:nvPr/>
            </p:nvSpPr>
            <p:spPr bwMode="auto">
              <a:xfrm rot="11109936">
                <a:off x="2794" y="1608"/>
                <a:ext cx="95" cy="95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615" name="Oval 1199"/>
              <p:cNvSpPr>
                <a:spLocks noChangeAspect="1" noChangeArrowheads="1"/>
              </p:cNvSpPr>
              <p:nvPr/>
            </p:nvSpPr>
            <p:spPr bwMode="auto">
              <a:xfrm rot="11109936">
                <a:off x="2665" y="1701"/>
                <a:ext cx="94" cy="94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617" name="Oval 1201"/>
              <p:cNvSpPr>
                <a:spLocks noChangeAspect="1" noChangeArrowheads="1"/>
              </p:cNvSpPr>
              <p:nvPr/>
            </p:nvSpPr>
            <p:spPr bwMode="auto">
              <a:xfrm rot="11109936">
                <a:off x="2853" y="1710"/>
                <a:ext cx="94" cy="94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620" name="Oval 1204"/>
              <p:cNvSpPr>
                <a:spLocks noChangeAspect="1" noChangeArrowheads="1"/>
              </p:cNvSpPr>
              <p:nvPr/>
            </p:nvSpPr>
            <p:spPr bwMode="auto">
              <a:xfrm rot="11109936">
                <a:off x="2842" y="1867"/>
                <a:ext cx="94" cy="94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621" name="Oval 1205"/>
              <p:cNvSpPr>
                <a:spLocks noChangeAspect="1" noChangeArrowheads="1"/>
              </p:cNvSpPr>
              <p:nvPr/>
            </p:nvSpPr>
            <p:spPr bwMode="auto">
              <a:xfrm rot="11109936">
                <a:off x="2740" y="1778"/>
                <a:ext cx="94" cy="94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557" name="Rectangle 1141"/>
              <p:cNvSpPr>
                <a:spLocks noChangeArrowheads="1"/>
              </p:cNvSpPr>
              <p:nvPr/>
            </p:nvSpPr>
            <p:spPr bwMode="auto">
              <a:xfrm>
                <a:off x="2452" y="2079"/>
                <a:ext cx="451" cy="284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40000"/>
                  </a:lnSpc>
                </a:pPr>
                <a:r>
                  <a:rPr lang="en-US" sz="1400" baseline="0">
                    <a:solidFill>
                      <a:schemeClr val="bg1"/>
                    </a:solidFill>
                  </a:rPr>
                  <a:t>f/g QSO</a:t>
                </a:r>
              </a:p>
            </p:txBody>
          </p:sp>
          <p:sp>
            <p:nvSpPr>
              <p:cNvPr id="445553" name="Line 1137"/>
              <p:cNvSpPr>
                <a:spLocks noChangeShapeType="1"/>
              </p:cNvSpPr>
              <p:nvPr/>
            </p:nvSpPr>
            <p:spPr bwMode="auto">
              <a:xfrm flipH="1">
                <a:off x="3430" y="1324"/>
                <a:ext cx="0" cy="20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559" name="Line 1143"/>
              <p:cNvSpPr>
                <a:spLocks noChangeShapeType="1"/>
              </p:cNvSpPr>
              <p:nvPr/>
            </p:nvSpPr>
            <p:spPr bwMode="auto">
              <a:xfrm flipV="1">
                <a:off x="3085" y="2180"/>
                <a:ext cx="341" cy="1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560" name="Oval 1144"/>
              <p:cNvSpPr>
                <a:spLocks noChangeAspect="1" noChangeArrowheads="1"/>
              </p:cNvSpPr>
              <p:nvPr/>
            </p:nvSpPr>
            <p:spPr bwMode="auto">
              <a:xfrm>
                <a:off x="3373" y="1246"/>
                <a:ext cx="109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rgbClr val="0080FF"/>
                  </a:gs>
                </a:gsLst>
                <a:path path="shape">
                  <a:fillToRect l="50000" t="50000" r="50000" b="50000"/>
                </a:path>
              </a:gradFill>
              <a:ln w="317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445555" name="Picture 1139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986" y="3262"/>
                <a:ext cx="490" cy="3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45652" name="Line 1236"/>
              <p:cNvSpPr>
                <a:spLocks noChangeAspect="1" noChangeShapeType="1"/>
              </p:cNvSpPr>
              <p:nvPr/>
            </p:nvSpPr>
            <p:spPr bwMode="auto">
              <a:xfrm>
                <a:off x="2633" y="1518"/>
                <a:ext cx="115" cy="15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 type="none" w="med" len="sm"/>
                <a:tailEnd type="triangle" w="med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45651" name="Rectangle 1235"/>
            <p:cNvSpPr>
              <a:spLocks noChangeArrowheads="1"/>
            </p:cNvSpPr>
            <p:nvPr/>
          </p:nvSpPr>
          <p:spPr bwMode="auto">
            <a:xfrm>
              <a:off x="1993" y="1204"/>
              <a:ext cx="1111" cy="378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lIns="0" rIns="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00" baseline="0">
                  <a:solidFill>
                    <a:srgbClr val="0000FF"/>
                  </a:solidFill>
                </a:rPr>
                <a:t>cold gas</a:t>
              </a:r>
            </a:p>
          </p:txBody>
        </p:sp>
      </p:grpSp>
      <p:sp>
        <p:nvSpPr>
          <p:cNvPr id="4454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92100" y="50800"/>
            <a:ext cx="861060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4600" b="1"/>
              <a:t>What is the Supply of Cold Gas?</a:t>
            </a:r>
            <a:endParaRPr lang="en-US" sz="4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454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92088" y="5746750"/>
            <a:ext cx="8737600" cy="1033463"/>
          </a:xfrm>
          <a:noFill/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r>
              <a:rPr lang="en-US" sz="2400" b="1">
                <a:solidFill>
                  <a:schemeClr val="tx2"/>
                </a:solidFill>
                <a:sym typeface="Symbol" charset="2"/>
              </a:rPr>
              <a:t>	Measure covering factor of cold T ~ 10</a:t>
            </a:r>
            <a:r>
              <a:rPr lang="en-US" sz="2400" b="1" baseline="30000">
                <a:solidFill>
                  <a:schemeClr val="tx2"/>
                </a:solidFill>
                <a:sym typeface="Symbol" charset="2"/>
              </a:rPr>
              <a:t>4</a:t>
            </a:r>
            <a:r>
              <a:rPr lang="en-US" sz="2400" b="1">
                <a:solidFill>
                  <a:schemeClr val="tx2"/>
                </a:solidFill>
                <a:sym typeface="Symbol" charset="2"/>
              </a:rPr>
              <a:t> K gas.  Large column density (optically thick) absorbers will dominate total density. </a:t>
            </a:r>
          </a:p>
        </p:txBody>
      </p:sp>
      <p:grpSp>
        <p:nvGrpSpPr>
          <p:cNvPr id="445518" name="Group 1102"/>
          <p:cNvGrpSpPr>
            <a:grpSpLocks/>
          </p:cNvGrpSpPr>
          <p:nvPr/>
        </p:nvGrpSpPr>
        <p:grpSpPr bwMode="auto">
          <a:xfrm>
            <a:off x="1320800" y="2806700"/>
            <a:ext cx="1265238" cy="1970088"/>
            <a:chOff x="4305" y="1341"/>
            <a:chExt cx="835" cy="1301"/>
          </a:xfrm>
        </p:grpSpPr>
        <p:sp>
          <p:nvSpPr>
            <p:cNvPr id="445519" name="Oval 1103"/>
            <p:cNvSpPr>
              <a:spLocks noChangeAspect="1" noChangeArrowheads="1"/>
            </p:cNvSpPr>
            <p:nvPr/>
          </p:nvSpPr>
          <p:spPr bwMode="auto">
            <a:xfrm rot="-813658">
              <a:off x="4397" y="1678"/>
              <a:ext cx="743" cy="743"/>
            </a:xfrm>
            <a:prstGeom prst="ellipse">
              <a:avLst/>
            </a:prstGeom>
            <a:solidFill>
              <a:srgbClr val="008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520" name="AutoShape 1104"/>
            <p:cNvSpPr>
              <a:spLocks noChangeArrowheads="1"/>
            </p:cNvSpPr>
            <p:nvPr/>
          </p:nvSpPr>
          <p:spPr bwMode="auto">
            <a:xfrm rot="-813658">
              <a:off x="4517" y="1865"/>
              <a:ext cx="512" cy="438"/>
            </a:xfrm>
            <a:prstGeom prst="triangle">
              <a:avLst>
                <a:gd name="adj" fmla="val 50000"/>
              </a:avLst>
            </a:prstGeom>
            <a:solidFill>
              <a:srgbClr val="008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521" name="Rectangle 1105"/>
            <p:cNvSpPr>
              <a:spLocks noChangeArrowheads="1"/>
            </p:cNvSpPr>
            <p:nvPr/>
          </p:nvSpPr>
          <p:spPr bwMode="auto">
            <a:xfrm rot="-2649561">
              <a:off x="4757" y="1341"/>
              <a:ext cx="328" cy="97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522" name="Rectangle 1106"/>
            <p:cNvSpPr>
              <a:spLocks noChangeArrowheads="1"/>
            </p:cNvSpPr>
            <p:nvPr/>
          </p:nvSpPr>
          <p:spPr bwMode="auto">
            <a:xfrm rot="1003489">
              <a:off x="4305" y="1663"/>
              <a:ext cx="328" cy="97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5524" name="Rectangle 1108"/>
          <p:cNvSpPr>
            <a:spLocks noChangeArrowheads="1"/>
          </p:cNvSpPr>
          <p:nvPr/>
        </p:nvSpPr>
        <p:spPr bwMode="auto">
          <a:xfrm>
            <a:off x="1739900" y="1866900"/>
            <a:ext cx="728663" cy="44926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40000"/>
              </a:lnSpc>
            </a:pPr>
            <a:r>
              <a:rPr lang="en-US" sz="1400" baseline="0">
                <a:solidFill>
                  <a:schemeClr val="tx2"/>
                </a:solidFill>
              </a:rPr>
              <a:t>b/g QSO</a:t>
            </a:r>
          </a:p>
        </p:txBody>
      </p:sp>
      <p:sp>
        <p:nvSpPr>
          <p:cNvPr id="445526" name="Oval 1110"/>
          <p:cNvSpPr>
            <a:spLocks noChangeAspect="1" noChangeArrowheads="1"/>
          </p:cNvSpPr>
          <p:nvPr/>
        </p:nvSpPr>
        <p:spPr bwMode="auto">
          <a:xfrm>
            <a:off x="963613" y="2511425"/>
            <a:ext cx="2006600" cy="2005013"/>
          </a:xfrm>
          <a:prstGeom prst="ellipse">
            <a:avLst/>
          </a:prstGeom>
          <a:solidFill>
            <a:schemeClr val="bg2">
              <a:alpha val="28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27" name="Rectangle 1111"/>
          <p:cNvSpPr>
            <a:spLocks noChangeArrowheads="1"/>
          </p:cNvSpPr>
          <p:nvPr/>
        </p:nvSpPr>
        <p:spPr bwMode="auto">
          <a:xfrm>
            <a:off x="1101725" y="3305175"/>
            <a:ext cx="715963" cy="4508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40000"/>
              </a:lnSpc>
            </a:pPr>
            <a:r>
              <a:rPr lang="en-US" sz="1400" baseline="0">
                <a:solidFill>
                  <a:schemeClr val="tx2"/>
                </a:solidFill>
              </a:rPr>
              <a:t>f/g QSO</a:t>
            </a:r>
          </a:p>
        </p:txBody>
      </p:sp>
      <p:sp>
        <p:nvSpPr>
          <p:cNvPr id="445528" name="Oval 1112"/>
          <p:cNvSpPr>
            <a:spLocks noChangeAspect="1" noChangeArrowheads="1"/>
          </p:cNvSpPr>
          <p:nvPr/>
        </p:nvSpPr>
        <p:spPr bwMode="auto">
          <a:xfrm>
            <a:off x="1843088" y="3387725"/>
            <a:ext cx="173037" cy="17462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080FF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29" name="Line 1113"/>
          <p:cNvSpPr>
            <a:spLocks noChangeShapeType="1"/>
          </p:cNvSpPr>
          <p:nvPr/>
        </p:nvSpPr>
        <p:spPr bwMode="auto">
          <a:xfrm flipV="1">
            <a:off x="2017713" y="3465513"/>
            <a:ext cx="541337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44" name="Rectangle 1128"/>
          <p:cNvSpPr>
            <a:spLocks noChangeArrowheads="1"/>
          </p:cNvSpPr>
          <p:nvPr/>
        </p:nvSpPr>
        <p:spPr bwMode="auto">
          <a:xfrm>
            <a:off x="1608138" y="3422650"/>
            <a:ext cx="1441450" cy="4318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70000"/>
              </a:lnSpc>
            </a:pPr>
            <a:r>
              <a:rPr lang="en-US" sz="1800" baseline="0">
                <a:solidFill>
                  <a:schemeClr val="tx2"/>
                </a:solidFill>
              </a:rPr>
              <a:t>R</a:t>
            </a:r>
            <a:r>
              <a:rPr lang="en-US" sz="1800" baseline="-25000">
                <a:solidFill>
                  <a:schemeClr val="tx2"/>
                </a:solidFill>
                <a:sym typeface="Symbol" charset="2"/>
              </a:rPr>
              <a:t></a:t>
            </a:r>
            <a:endParaRPr lang="en-US" sz="1800" baseline="0">
              <a:sym typeface="Symbol" charset="2"/>
            </a:endParaRPr>
          </a:p>
        </p:txBody>
      </p:sp>
      <p:sp>
        <p:nvSpPr>
          <p:cNvPr id="445624" name="Rectangle 1208"/>
          <p:cNvSpPr>
            <a:spLocks noChangeArrowheads="1"/>
          </p:cNvSpPr>
          <p:nvPr/>
        </p:nvSpPr>
        <p:spPr bwMode="auto">
          <a:xfrm>
            <a:off x="1046163" y="1314450"/>
            <a:ext cx="192405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</a:pPr>
            <a:r>
              <a:rPr lang="en-US" sz="2400" u="sng" baseline="0">
                <a:solidFill>
                  <a:schemeClr val="tx2"/>
                </a:solidFill>
                <a:sym typeface="Symbol" charset="2"/>
              </a:rPr>
              <a:t>No Cold Gas</a:t>
            </a:r>
          </a:p>
        </p:txBody>
      </p:sp>
      <p:sp>
        <p:nvSpPr>
          <p:cNvPr id="445523" name="Line 1107"/>
          <p:cNvSpPr>
            <a:spLocks noChangeShapeType="1"/>
          </p:cNvSpPr>
          <p:nvPr/>
        </p:nvSpPr>
        <p:spPr bwMode="auto">
          <a:xfrm flipH="1">
            <a:off x="2587625" y="2106613"/>
            <a:ext cx="0" cy="3254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530" name="Oval 1114"/>
          <p:cNvSpPr>
            <a:spLocks noChangeAspect="1" noChangeArrowheads="1"/>
          </p:cNvSpPr>
          <p:nvPr/>
        </p:nvSpPr>
        <p:spPr bwMode="auto">
          <a:xfrm>
            <a:off x="2508250" y="1982788"/>
            <a:ext cx="173038" cy="173037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080FF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45647" name="Group 1231"/>
          <p:cNvGrpSpPr>
            <a:grpSpLocks/>
          </p:cNvGrpSpPr>
          <p:nvPr/>
        </p:nvGrpSpPr>
        <p:grpSpPr bwMode="auto">
          <a:xfrm>
            <a:off x="6357938" y="1309688"/>
            <a:ext cx="2608262" cy="4343400"/>
            <a:chOff x="4005" y="825"/>
            <a:chExt cx="1643" cy="2736"/>
          </a:xfrm>
        </p:grpSpPr>
        <p:grpSp>
          <p:nvGrpSpPr>
            <p:cNvPr id="445445" name="Group 1029"/>
            <p:cNvGrpSpPr>
              <a:grpSpLocks/>
            </p:cNvGrpSpPr>
            <p:nvPr/>
          </p:nvGrpSpPr>
          <p:grpSpPr bwMode="auto">
            <a:xfrm>
              <a:off x="4342" y="1740"/>
              <a:ext cx="797" cy="1241"/>
              <a:chOff x="4305" y="1341"/>
              <a:chExt cx="835" cy="1301"/>
            </a:xfrm>
          </p:grpSpPr>
          <p:sp>
            <p:nvSpPr>
              <p:cNvPr id="445446" name="Oval 1030"/>
              <p:cNvSpPr>
                <a:spLocks noChangeAspect="1" noChangeArrowheads="1"/>
              </p:cNvSpPr>
              <p:nvPr/>
            </p:nvSpPr>
            <p:spPr bwMode="auto">
              <a:xfrm rot="-813658">
                <a:off x="4397" y="1678"/>
                <a:ext cx="743" cy="743"/>
              </a:xfrm>
              <a:prstGeom prst="ellipse">
                <a:avLst/>
              </a:prstGeom>
              <a:solidFill>
                <a:srgbClr val="008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447" name="AutoShape 1031"/>
              <p:cNvSpPr>
                <a:spLocks noChangeArrowheads="1"/>
              </p:cNvSpPr>
              <p:nvPr/>
            </p:nvSpPr>
            <p:spPr bwMode="auto">
              <a:xfrm rot="-813658">
                <a:off x="4517" y="1865"/>
                <a:ext cx="512" cy="438"/>
              </a:xfrm>
              <a:prstGeom prst="triangle">
                <a:avLst>
                  <a:gd name="adj" fmla="val 50000"/>
                </a:avLst>
              </a:prstGeom>
              <a:solidFill>
                <a:srgbClr val="0080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448" name="Rectangle 1032"/>
              <p:cNvSpPr>
                <a:spLocks noChangeArrowheads="1"/>
              </p:cNvSpPr>
              <p:nvPr/>
            </p:nvSpPr>
            <p:spPr bwMode="auto">
              <a:xfrm rot="-2649561">
                <a:off x="4757" y="1341"/>
                <a:ext cx="328" cy="97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449" name="Rectangle 1033"/>
              <p:cNvSpPr>
                <a:spLocks noChangeArrowheads="1"/>
              </p:cNvSpPr>
              <p:nvPr/>
            </p:nvSpPr>
            <p:spPr bwMode="auto">
              <a:xfrm rot="1003489">
                <a:off x="4305" y="1663"/>
                <a:ext cx="328" cy="97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45451" name="Rectangle 1035"/>
            <p:cNvSpPr>
              <a:spLocks noChangeArrowheads="1"/>
            </p:cNvSpPr>
            <p:nvPr/>
          </p:nvSpPr>
          <p:spPr bwMode="auto">
            <a:xfrm>
              <a:off x="4606" y="1148"/>
              <a:ext cx="459" cy="28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40000"/>
                </a:lnSpc>
              </a:pPr>
              <a:r>
                <a:rPr lang="en-US" sz="1400" baseline="0">
                  <a:solidFill>
                    <a:schemeClr val="tx2"/>
                  </a:solidFill>
                </a:rPr>
                <a:t>b/g QSO</a:t>
              </a:r>
            </a:p>
          </p:txBody>
        </p:sp>
        <p:sp>
          <p:nvSpPr>
            <p:cNvPr id="445453" name="Oval 1037"/>
            <p:cNvSpPr>
              <a:spLocks noChangeAspect="1" noChangeArrowheads="1"/>
            </p:cNvSpPr>
            <p:nvPr/>
          </p:nvSpPr>
          <p:spPr bwMode="auto">
            <a:xfrm>
              <a:off x="4117" y="1554"/>
              <a:ext cx="1264" cy="1263"/>
            </a:xfrm>
            <a:prstGeom prst="ellipse">
              <a:avLst/>
            </a:prstGeom>
            <a:solidFill>
              <a:schemeClr val="bg2">
                <a:alpha val="28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54" name="Rectangle 1038"/>
            <p:cNvSpPr>
              <a:spLocks noChangeArrowheads="1"/>
            </p:cNvSpPr>
            <p:nvPr/>
          </p:nvSpPr>
          <p:spPr bwMode="auto">
            <a:xfrm>
              <a:off x="4204" y="2054"/>
              <a:ext cx="451" cy="28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40000"/>
                </a:lnSpc>
              </a:pPr>
              <a:r>
                <a:rPr lang="en-US" sz="1400" baseline="0">
                  <a:solidFill>
                    <a:schemeClr val="tx2"/>
                  </a:solidFill>
                </a:rPr>
                <a:t>f/g QSO</a:t>
              </a:r>
            </a:p>
          </p:txBody>
        </p:sp>
        <p:sp>
          <p:nvSpPr>
            <p:cNvPr id="445455" name="Oval 1039"/>
            <p:cNvSpPr>
              <a:spLocks noChangeAspect="1" noChangeArrowheads="1"/>
            </p:cNvSpPr>
            <p:nvPr/>
          </p:nvSpPr>
          <p:spPr bwMode="auto">
            <a:xfrm>
              <a:off x="4671" y="2106"/>
              <a:ext cx="109" cy="110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080FF"/>
                </a:gs>
              </a:gsLst>
              <a:path path="shape">
                <a:fillToRect l="50000" t="50000" r="50000" b="50000"/>
              </a:path>
            </a:gradFill>
            <a:ln w="31750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56" name="Line 1040"/>
            <p:cNvSpPr>
              <a:spLocks noChangeShapeType="1"/>
            </p:cNvSpPr>
            <p:nvPr/>
          </p:nvSpPr>
          <p:spPr bwMode="auto">
            <a:xfrm flipV="1">
              <a:off x="4781" y="2155"/>
              <a:ext cx="341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60" name="Oval 1044"/>
            <p:cNvSpPr>
              <a:spLocks noChangeAspect="1" noChangeArrowheads="1"/>
            </p:cNvSpPr>
            <p:nvPr/>
          </p:nvSpPr>
          <p:spPr bwMode="auto">
            <a:xfrm rot="11109936">
              <a:off x="4297" y="1958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61" name="Oval 1045"/>
            <p:cNvSpPr>
              <a:spLocks noChangeAspect="1" noChangeArrowheads="1"/>
            </p:cNvSpPr>
            <p:nvPr/>
          </p:nvSpPr>
          <p:spPr bwMode="auto">
            <a:xfrm rot="11109936">
              <a:off x="4334" y="2503"/>
              <a:ext cx="95" cy="9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62" name="Oval 1046"/>
            <p:cNvSpPr>
              <a:spLocks noChangeAspect="1" noChangeArrowheads="1"/>
            </p:cNvSpPr>
            <p:nvPr/>
          </p:nvSpPr>
          <p:spPr bwMode="auto">
            <a:xfrm rot="11109936">
              <a:off x="4463" y="2335"/>
              <a:ext cx="95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63" name="Oval 1047"/>
            <p:cNvSpPr>
              <a:spLocks noChangeAspect="1" noChangeArrowheads="1"/>
            </p:cNvSpPr>
            <p:nvPr/>
          </p:nvSpPr>
          <p:spPr bwMode="auto">
            <a:xfrm rot="11109936">
              <a:off x="4611" y="1588"/>
              <a:ext cx="94" cy="9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64" name="Oval 1048"/>
            <p:cNvSpPr>
              <a:spLocks noChangeAspect="1" noChangeArrowheads="1"/>
            </p:cNvSpPr>
            <p:nvPr/>
          </p:nvSpPr>
          <p:spPr bwMode="auto">
            <a:xfrm rot="11109936">
              <a:off x="4430" y="1823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65" name="Oval 1049"/>
            <p:cNvSpPr>
              <a:spLocks noChangeAspect="1" noChangeArrowheads="1"/>
            </p:cNvSpPr>
            <p:nvPr/>
          </p:nvSpPr>
          <p:spPr bwMode="auto">
            <a:xfrm rot="11109936">
              <a:off x="4705" y="1967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66" name="Oval 1050"/>
            <p:cNvSpPr>
              <a:spLocks noChangeAspect="1" noChangeArrowheads="1"/>
            </p:cNvSpPr>
            <p:nvPr/>
          </p:nvSpPr>
          <p:spPr bwMode="auto">
            <a:xfrm rot="11109936">
              <a:off x="4864" y="1683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67" name="Oval 1051"/>
            <p:cNvSpPr>
              <a:spLocks noChangeAspect="1" noChangeArrowheads="1"/>
            </p:cNvSpPr>
            <p:nvPr/>
          </p:nvSpPr>
          <p:spPr bwMode="auto">
            <a:xfrm rot="11109936">
              <a:off x="4758" y="1777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68" name="Oval 1052"/>
            <p:cNvSpPr>
              <a:spLocks noChangeAspect="1" noChangeArrowheads="1"/>
            </p:cNvSpPr>
            <p:nvPr/>
          </p:nvSpPr>
          <p:spPr bwMode="auto">
            <a:xfrm rot="11109936">
              <a:off x="4820" y="1918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69" name="Oval 1053"/>
            <p:cNvSpPr>
              <a:spLocks noChangeAspect="1" noChangeArrowheads="1"/>
            </p:cNvSpPr>
            <p:nvPr/>
          </p:nvSpPr>
          <p:spPr bwMode="auto">
            <a:xfrm rot="11109936">
              <a:off x="4580" y="1920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70" name="Oval 1054"/>
            <p:cNvSpPr>
              <a:spLocks noChangeAspect="1" noChangeArrowheads="1"/>
            </p:cNvSpPr>
            <p:nvPr/>
          </p:nvSpPr>
          <p:spPr bwMode="auto">
            <a:xfrm rot="11109936">
              <a:off x="4334" y="2335"/>
              <a:ext cx="95" cy="9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71" name="Rectangle 1055"/>
            <p:cNvSpPr>
              <a:spLocks noChangeArrowheads="1"/>
            </p:cNvSpPr>
            <p:nvPr/>
          </p:nvSpPr>
          <p:spPr bwMode="auto">
            <a:xfrm>
              <a:off x="4523" y="2128"/>
              <a:ext cx="908" cy="272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800" baseline="0">
                  <a:solidFill>
                    <a:schemeClr val="tx2"/>
                  </a:solidFill>
                </a:rPr>
                <a:t>R</a:t>
              </a:r>
              <a:r>
                <a:rPr lang="en-US" sz="1800" baseline="-25000">
                  <a:solidFill>
                    <a:schemeClr val="tx2"/>
                  </a:solidFill>
                  <a:sym typeface="Symbol" charset="2"/>
                </a:rPr>
                <a:t></a:t>
              </a:r>
              <a:endParaRPr lang="en-US" sz="1800" baseline="0">
                <a:solidFill>
                  <a:schemeClr val="tx2"/>
                </a:solidFill>
                <a:sym typeface="Symbol" charset="2"/>
              </a:endParaRPr>
            </a:p>
          </p:txBody>
        </p:sp>
        <p:sp>
          <p:nvSpPr>
            <p:cNvPr id="445472" name="Oval 1056"/>
            <p:cNvSpPr>
              <a:spLocks noChangeAspect="1" noChangeArrowheads="1"/>
            </p:cNvSpPr>
            <p:nvPr/>
          </p:nvSpPr>
          <p:spPr bwMode="auto">
            <a:xfrm rot="11109936">
              <a:off x="4516" y="1692"/>
              <a:ext cx="95" cy="9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74" name="Oval 1058"/>
            <p:cNvSpPr>
              <a:spLocks noChangeAspect="1" noChangeArrowheads="1"/>
            </p:cNvSpPr>
            <p:nvPr/>
          </p:nvSpPr>
          <p:spPr bwMode="auto">
            <a:xfrm rot="11109936">
              <a:off x="4951" y="1889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26" name="Rectangle 1210"/>
            <p:cNvSpPr>
              <a:spLocks noChangeArrowheads="1"/>
            </p:cNvSpPr>
            <p:nvPr/>
          </p:nvSpPr>
          <p:spPr bwMode="auto">
            <a:xfrm>
              <a:off x="4005" y="825"/>
              <a:ext cx="1643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120000"/>
                </a:lnSpc>
                <a:spcBef>
                  <a:spcPct val="20000"/>
                </a:spcBef>
              </a:pPr>
              <a:r>
                <a:rPr lang="en-US" sz="2400" u="sng" baseline="0">
                  <a:solidFill>
                    <a:schemeClr val="tx2"/>
                  </a:solidFill>
                  <a:sym typeface="Symbol" charset="2"/>
                </a:rPr>
                <a:t>Lots of Cold Gas</a:t>
              </a:r>
            </a:p>
          </p:txBody>
        </p:sp>
        <p:sp>
          <p:nvSpPr>
            <p:cNvPr id="445450" name="Line 1034"/>
            <p:cNvSpPr>
              <a:spLocks noChangeShapeType="1"/>
            </p:cNvSpPr>
            <p:nvPr/>
          </p:nvSpPr>
          <p:spPr bwMode="auto">
            <a:xfrm flipH="1">
              <a:off x="5140" y="1299"/>
              <a:ext cx="0" cy="210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58" name="Oval 1042"/>
            <p:cNvSpPr>
              <a:spLocks noChangeAspect="1" noChangeArrowheads="1"/>
            </p:cNvSpPr>
            <p:nvPr/>
          </p:nvSpPr>
          <p:spPr bwMode="auto">
            <a:xfrm rot="11109936">
              <a:off x="5087" y="2373"/>
              <a:ext cx="95" cy="9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59" name="Oval 1043"/>
            <p:cNvSpPr>
              <a:spLocks noChangeAspect="1" noChangeArrowheads="1"/>
            </p:cNvSpPr>
            <p:nvPr/>
          </p:nvSpPr>
          <p:spPr bwMode="auto">
            <a:xfrm rot="11109936">
              <a:off x="5074" y="2011"/>
              <a:ext cx="95" cy="9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73" name="Oval 1057"/>
            <p:cNvSpPr>
              <a:spLocks noChangeAspect="1" noChangeArrowheads="1"/>
            </p:cNvSpPr>
            <p:nvPr/>
          </p:nvSpPr>
          <p:spPr bwMode="auto">
            <a:xfrm rot="11109936">
              <a:off x="5086" y="1779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57" name="Oval 1041"/>
            <p:cNvSpPr>
              <a:spLocks noChangeAspect="1" noChangeArrowheads="1"/>
            </p:cNvSpPr>
            <p:nvPr/>
          </p:nvSpPr>
          <p:spPr bwMode="auto">
            <a:xfrm>
              <a:off x="5090" y="1221"/>
              <a:ext cx="109" cy="10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080FF"/>
                </a:gs>
              </a:gsLst>
              <a:path path="shape">
                <a:fillToRect l="50000" t="50000" r="50000" b="50000"/>
              </a:path>
            </a:gradFill>
            <a:ln w="31750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45452" name="Picture 103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96" y="3237"/>
              <a:ext cx="490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45475" name="Group 1059"/>
          <p:cNvGrpSpPr>
            <a:grpSpLocks/>
          </p:cNvGrpSpPr>
          <p:nvPr/>
        </p:nvGrpSpPr>
        <p:grpSpPr bwMode="auto">
          <a:xfrm>
            <a:off x="7386638" y="3732213"/>
            <a:ext cx="446087" cy="571500"/>
            <a:chOff x="4767" y="2136"/>
            <a:chExt cx="281" cy="360"/>
          </a:xfrm>
        </p:grpSpPr>
        <p:sp>
          <p:nvSpPr>
            <p:cNvPr id="445476" name="Oval 1060"/>
            <p:cNvSpPr>
              <a:spLocks noChangeAspect="1" noChangeArrowheads="1"/>
            </p:cNvSpPr>
            <p:nvPr/>
          </p:nvSpPr>
          <p:spPr bwMode="auto">
            <a:xfrm rot="11109936">
              <a:off x="4822" y="2277"/>
              <a:ext cx="95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77" name="Oval 1061"/>
            <p:cNvSpPr>
              <a:spLocks noChangeAspect="1" noChangeArrowheads="1"/>
            </p:cNvSpPr>
            <p:nvPr/>
          </p:nvSpPr>
          <p:spPr bwMode="auto">
            <a:xfrm rot="11109936">
              <a:off x="4954" y="2209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78" name="Oval 1062"/>
            <p:cNvSpPr>
              <a:spLocks noChangeAspect="1" noChangeArrowheads="1"/>
            </p:cNvSpPr>
            <p:nvPr/>
          </p:nvSpPr>
          <p:spPr bwMode="auto">
            <a:xfrm rot="11109936">
              <a:off x="4767" y="2401"/>
              <a:ext cx="94" cy="9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479" name="Oval 1063"/>
            <p:cNvSpPr>
              <a:spLocks noChangeAspect="1" noChangeArrowheads="1"/>
            </p:cNvSpPr>
            <p:nvPr/>
          </p:nvSpPr>
          <p:spPr bwMode="auto">
            <a:xfrm rot="11109936">
              <a:off x="4825" y="2136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5649" name="Line 1233"/>
          <p:cNvSpPr>
            <a:spLocks noChangeAspect="1" noChangeShapeType="1"/>
          </p:cNvSpPr>
          <p:nvPr/>
        </p:nvSpPr>
        <p:spPr bwMode="auto">
          <a:xfrm flipV="1">
            <a:off x="1500188" y="4397375"/>
            <a:ext cx="280987" cy="238125"/>
          </a:xfrm>
          <a:prstGeom prst="line">
            <a:avLst/>
          </a:prstGeom>
          <a:noFill/>
          <a:ln w="25400">
            <a:solidFill>
              <a:srgbClr val="47A3FF"/>
            </a:solidFill>
            <a:round/>
            <a:headEnd type="none" w="med" len="sm"/>
            <a:tailEnd type="triangle" w="med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650" name="Rectangle 1234"/>
          <p:cNvSpPr>
            <a:spLocks noChangeArrowheads="1"/>
          </p:cNvSpPr>
          <p:nvPr/>
        </p:nvSpPr>
        <p:spPr bwMode="auto">
          <a:xfrm>
            <a:off x="163513" y="4578350"/>
            <a:ext cx="1763712" cy="6000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</a:pPr>
            <a:r>
              <a:rPr lang="en-US" sz="1800" baseline="0">
                <a:solidFill>
                  <a:srgbClr val="58A5FB"/>
                </a:solidFill>
              </a:rPr>
              <a:t>QSO ionizing radiation</a:t>
            </a:r>
          </a:p>
        </p:txBody>
      </p:sp>
      <p:grpSp>
        <p:nvGrpSpPr>
          <p:cNvPr id="445643" name="Group 1227"/>
          <p:cNvGrpSpPr>
            <a:grpSpLocks/>
          </p:cNvGrpSpPr>
          <p:nvPr/>
        </p:nvGrpSpPr>
        <p:grpSpPr bwMode="auto">
          <a:xfrm>
            <a:off x="4019550" y="2686050"/>
            <a:ext cx="1281113" cy="1489075"/>
            <a:chOff x="2531" y="1700"/>
            <a:chExt cx="807" cy="938"/>
          </a:xfrm>
        </p:grpSpPr>
        <p:sp>
          <p:nvSpPr>
            <p:cNvPr id="445627" name="Oval 1211"/>
            <p:cNvSpPr>
              <a:spLocks noChangeAspect="1" noChangeArrowheads="1"/>
            </p:cNvSpPr>
            <p:nvPr/>
          </p:nvSpPr>
          <p:spPr bwMode="auto">
            <a:xfrm rot="11109936">
              <a:off x="3185" y="1775"/>
              <a:ext cx="95" cy="9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28" name="Oval 1212"/>
            <p:cNvSpPr>
              <a:spLocks noChangeAspect="1" noChangeArrowheads="1"/>
            </p:cNvSpPr>
            <p:nvPr/>
          </p:nvSpPr>
          <p:spPr bwMode="auto">
            <a:xfrm rot="11109936">
              <a:off x="3056" y="1868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29" name="Oval 1213"/>
            <p:cNvSpPr>
              <a:spLocks noChangeAspect="1" noChangeArrowheads="1"/>
            </p:cNvSpPr>
            <p:nvPr/>
          </p:nvSpPr>
          <p:spPr bwMode="auto">
            <a:xfrm rot="11109936">
              <a:off x="3244" y="1877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30" name="Oval 1214"/>
            <p:cNvSpPr>
              <a:spLocks noChangeAspect="1" noChangeArrowheads="1"/>
            </p:cNvSpPr>
            <p:nvPr/>
          </p:nvSpPr>
          <p:spPr bwMode="auto">
            <a:xfrm rot="11109936">
              <a:off x="3233" y="2034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31" name="Oval 1215"/>
            <p:cNvSpPr>
              <a:spLocks noChangeAspect="1" noChangeArrowheads="1"/>
            </p:cNvSpPr>
            <p:nvPr/>
          </p:nvSpPr>
          <p:spPr bwMode="auto">
            <a:xfrm rot="11109936">
              <a:off x="3131" y="1945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33" name="Oval 1217"/>
            <p:cNvSpPr>
              <a:spLocks noChangeAspect="1" noChangeArrowheads="1"/>
            </p:cNvSpPr>
            <p:nvPr/>
          </p:nvSpPr>
          <p:spPr bwMode="auto">
            <a:xfrm rot="11109936">
              <a:off x="2692" y="2011"/>
              <a:ext cx="95" cy="9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34" name="Oval 1218"/>
            <p:cNvSpPr>
              <a:spLocks noChangeAspect="1" noChangeArrowheads="1"/>
            </p:cNvSpPr>
            <p:nvPr/>
          </p:nvSpPr>
          <p:spPr bwMode="auto">
            <a:xfrm rot="11109936">
              <a:off x="2531" y="1995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35" name="Oval 1219"/>
            <p:cNvSpPr>
              <a:spLocks noChangeAspect="1" noChangeArrowheads="1"/>
            </p:cNvSpPr>
            <p:nvPr/>
          </p:nvSpPr>
          <p:spPr bwMode="auto">
            <a:xfrm rot="11109936">
              <a:off x="2646" y="2334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36" name="Oval 1220"/>
            <p:cNvSpPr>
              <a:spLocks noChangeAspect="1" noChangeArrowheads="1"/>
            </p:cNvSpPr>
            <p:nvPr/>
          </p:nvSpPr>
          <p:spPr bwMode="auto">
            <a:xfrm rot="11109936">
              <a:off x="2719" y="2523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37" name="Oval 1221"/>
            <p:cNvSpPr>
              <a:spLocks noChangeAspect="1" noChangeArrowheads="1"/>
            </p:cNvSpPr>
            <p:nvPr/>
          </p:nvSpPr>
          <p:spPr bwMode="auto">
            <a:xfrm rot="11109936">
              <a:off x="2813" y="2366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38" name="Oval 1222"/>
            <p:cNvSpPr>
              <a:spLocks noChangeAspect="1" noChangeArrowheads="1"/>
            </p:cNvSpPr>
            <p:nvPr/>
          </p:nvSpPr>
          <p:spPr bwMode="auto">
            <a:xfrm rot="11109936">
              <a:off x="3090" y="1700"/>
              <a:ext cx="95" cy="9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39" name="Oval 1223"/>
            <p:cNvSpPr>
              <a:spLocks noChangeAspect="1" noChangeArrowheads="1"/>
            </p:cNvSpPr>
            <p:nvPr/>
          </p:nvSpPr>
          <p:spPr bwMode="auto">
            <a:xfrm rot="11109936">
              <a:off x="2885" y="2504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40" name="Oval 1224"/>
            <p:cNvSpPr>
              <a:spLocks noChangeAspect="1" noChangeArrowheads="1"/>
            </p:cNvSpPr>
            <p:nvPr/>
          </p:nvSpPr>
          <p:spPr bwMode="auto">
            <a:xfrm rot="11109936">
              <a:off x="3197" y="2450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41" name="Oval 1225"/>
            <p:cNvSpPr>
              <a:spLocks noChangeAspect="1" noChangeArrowheads="1"/>
            </p:cNvSpPr>
            <p:nvPr/>
          </p:nvSpPr>
          <p:spPr bwMode="auto">
            <a:xfrm rot="11109936">
              <a:off x="3056" y="2544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5642" name="Oval 1226"/>
            <p:cNvSpPr>
              <a:spLocks noChangeAspect="1" noChangeArrowheads="1"/>
            </p:cNvSpPr>
            <p:nvPr/>
          </p:nvSpPr>
          <p:spPr bwMode="auto">
            <a:xfrm rot="11109936">
              <a:off x="2975" y="2366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45525" name="Picture 11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1663" y="5183188"/>
            <a:ext cx="7778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45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445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20650"/>
            <a:ext cx="8377238" cy="985838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5200" b="1"/>
              <a:t>Quasars Probing Quasars</a:t>
            </a:r>
            <a:endParaRPr lang="en-US" sz="5200" b="1">
              <a:solidFill>
                <a:srgbClr val="00FFFF"/>
              </a:solidFill>
            </a:endParaRPr>
          </a:p>
        </p:txBody>
      </p:sp>
      <p:sp>
        <p:nvSpPr>
          <p:cNvPr id="293908" name="Rectangle 20"/>
          <p:cNvSpPr>
            <a:spLocks noChangeArrowheads="1"/>
          </p:cNvSpPr>
          <p:nvPr/>
        </p:nvSpPr>
        <p:spPr bwMode="auto">
          <a:xfrm>
            <a:off x="-109538" y="5475288"/>
            <a:ext cx="2871788" cy="3190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aseline="0" dirty="0" err="1"/>
              <a:t>Hennawi</a:t>
            </a:r>
            <a:r>
              <a:rPr lang="en-US" sz="2000" baseline="0" dirty="0"/>
              <a:t> et al. (2007)</a:t>
            </a:r>
          </a:p>
        </p:txBody>
      </p:sp>
      <p:pic>
        <p:nvPicPr>
          <p:cNvPr id="293919" name="Picture 31" descr="02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774825"/>
            <a:ext cx="8877300" cy="3656013"/>
          </a:xfrm>
          <a:prstGeom prst="rect">
            <a:avLst/>
          </a:prstGeom>
          <a:noFill/>
        </p:spPr>
      </p:pic>
      <p:sp>
        <p:nvSpPr>
          <p:cNvPr id="293928" name="Rectangle 40"/>
          <p:cNvSpPr>
            <a:spLocks noChangeArrowheads="1"/>
          </p:cNvSpPr>
          <p:nvPr/>
        </p:nvSpPr>
        <p:spPr bwMode="auto">
          <a:xfrm>
            <a:off x="1000125" y="1165225"/>
            <a:ext cx="6961188" cy="6445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70000"/>
              </a:lnSpc>
            </a:pPr>
            <a:r>
              <a:rPr lang="en-US" sz="2600" baseline="0">
                <a:solidFill>
                  <a:schemeClr val="tx2"/>
                </a:solidFill>
              </a:rPr>
              <a:t>z</a:t>
            </a:r>
            <a:r>
              <a:rPr lang="en-US" sz="2600" baseline="-25000">
                <a:solidFill>
                  <a:schemeClr val="tx2"/>
                </a:solidFill>
              </a:rPr>
              <a:t>bg</a:t>
            </a:r>
            <a:r>
              <a:rPr lang="en-US" sz="2600" baseline="0">
                <a:solidFill>
                  <a:schemeClr val="tx2"/>
                </a:solidFill>
              </a:rPr>
              <a:t> = 3.13; z</a:t>
            </a:r>
            <a:r>
              <a:rPr lang="en-US" sz="2600" baseline="-25000">
                <a:solidFill>
                  <a:schemeClr val="tx2"/>
                </a:solidFill>
              </a:rPr>
              <a:t>fg</a:t>
            </a:r>
            <a:r>
              <a:rPr lang="en-US" sz="2600" baseline="0">
                <a:solidFill>
                  <a:schemeClr val="tx2"/>
                </a:solidFill>
              </a:rPr>
              <a:t>= 2.29; R</a:t>
            </a:r>
            <a:r>
              <a:rPr lang="en-US" sz="2600" baseline="-25000">
                <a:solidFill>
                  <a:schemeClr val="tx2"/>
                </a:solidFill>
                <a:sym typeface="Symbol" charset="2"/>
              </a:rPr>
              <a:t></a:t>
            </a:r>
            <a:r>
              <a:rPr lang="en-US" sz="2600" baseline="0">
                <a:solidFill>
                  <a:schemeClr val="tx2"/>
                </a:solidFill>
                <a:sym typeface="Symbol" charset="2"/>
              </a:rPr>
              <a:t> = 31 kpc; logN</a:t>
            </a:r>
            <a:r>
              <a:rPr lang="en-US" sz="2600" baseline="-25000">
                <a:solidFill>
                  <a:schemeClr val="tx2"/>
                </a:solidFill>
                <a:sym typeface="Symbol" charset="2"/>
              </a:rPr>
              <a:t>HI</a:t>
            </a:r>
            <a:r>
              <a:rPr lang="en-US" sz="2600" baseline="0">
                <a:solidFill>
                  <a:schemeClr val="tx2"/>
                </a:solidFill>
                <a:sym typeface="Symbol" charset="2"/>
              </a:rPr>
              <a:t> = 20.5</a:t>
            </a:r>
          </a:p>
        </p:txBody>
      </p:sp>
      <p:sp>
        <p:nvSpPr>
          <p:cNvPr id="293937" name="Rectangle 49"/>
          <p:cNvSpPr>
            <a:spLocks noChangeArrowheads="1"/>
          </p:cNvSpPr>
          <p:nvPr/>
        </p:nvSpPr>
        <p:spPr bwMode="auto">
          <a:xfrm>
            <a:off x="1930400" y="3771900"/>
            <a:ext cx="2222500" cy="596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3938" name="Rectangle 50"/>
          <p:cNvSpPr>
            <a:spLocks noChangeArrowheads="1"/>
          </p:cNvSpPr>
          <p:nvPr/>
        </p:nvSpPr>
        <p:spPr bwMode="auto">
          <a:xfrm>
            <a:off x="2647950" y="2133600"/>
            <a:ext cx="1181100" cy="596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3939" name="Rectangle 51"/>
          <p:cNvSpPr>
            <a:spLocks noChangeArrowheads="1"/>
          </p:cNvSpPr>
          <p:nvPr/>
        </p:nvSpPr>
        <p:spPr bwMode="auto">
          <a:xfrm>
            <a:off x="1989138" y="2327275"/>
            <a:ext cx="1546225" cy="3190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aseline="0">
                <a:solidFill>
                  <a:schemeClr val="bg1"/>
                </a:solidFill>
              </a:rPr>
              <a:t>b/g QSO</a:t>
            </a:r>
          </a:p>
        </p:txBody>
      </p:sp>
      <p:sp>
        <p:nvSpPr>
          <p:cNvPr id="293940" name="Rectangle 52"/>
          <p:cNvSpPr>
            <a:spLocks noChangeArrowheads="1"/>
          </p:cNvSpPr>
          <p:nvPr/>
        </p:nvSpPr>
        <p:spPr bwMode="auto">
          <a:xfrm>
            <a:off x="2001838" y="3784600"/>
            <a:ext cx="1546225" cy="3190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aseline="0">
                <a:solidFill>
                  <a:schemeClr val="bg1"/>
                </a:solidFill>
              </a:rPr>
              <a:t>f/g QSO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-120650"/>
            <a:ext cx="8377238" cy="985838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5200" b="1"/>
              <a:t>Quasars Probing Quasars</a:t>
            </a:r>
            <a:endParaRPr lang="en-US" sz="5200" b="1">
              <a:solidFill>
                <a:srgbClr val="00FFFF"/>
              </a:solidFill>
            </a:endParaRPr>
          </a:p>
        </p:txBody>
      </p:sp>
      <p:sp>
        <p:nvSpPr>
          <p:cNvPr id="480259" name="Rectangle 1027"/>
          <p:cNvSpPr>
            <a:spLocks noChangeArrowheads="1"/>
          </p:cNvSpPr>
          <p:nvPr/>
        </p:nvSpPr>
        <p:spPr bwMode="auto">
          <a:xfrm>
            <a:off x="-109538" y="5464175"/>
            <a:ext cx="2871788" cy="3190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aseline="0"/>
              <a:t>Hennawi  et al. (2007)</a:t>
            </a:r>
          </a:p>
        </p:txBody>
      </p:sp>
      <p:sp>
        <p:nvSpPr>
          <p:cNvPr id="480261" name="Rectangle 1029"/>
          <p:cNvSpPr>
            <a:spLocks noChangeArrowheads="1"/>
          </p:cNvSpPr>
          <p:nvPr/>
        </p:nvSpPr>
        <p:spPr bwMode="auto">
          <a:xfrm>
            <a:off x="1066800" y="1187450"/>
            <a:ext cx="6961188" cy="6445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70000"/>
              </a:lnSpc>
            </a:pPr>
            <a:r>
              <a:rPr lang="en-US" sz="2600" baseline="0">
                <a:solidFill>
                  <a:schemeClr val="tx2"/>
                </a:solidFill>
              </a:rPr>
              <a:t>z</a:t>
            </a:r>
            <a:r>
              <a:rPr lang="en-US" sz="2600" baseline="-25000">
                <a:solidFill>
                  <a:schemeClr val="tx2"/>
                </a:solidFill>
              </a:rPr>
              <a:t>bg</a:t>
            </a:r>
            <a:r>
              <a:rPr lang="en-US" sz="2600" baseline="0">
                <a:solidFill>
                  <a:schemeClr val="tx2"/>
                </a:solidFill>
              </a:rPr>
              <a:t> = 2.53; z</a:t>
            </a:r>
            <a:r>
              <a:rPr lang="en-US" sz="2600" baseline="-25000">
                <a:solidFill>
                  <a:schemeClr val="tx2"/>
                </a:solidFill>
              </a:rPr>
              <a:t>fg</a:t>
            </a:r>
            <a:r>
              <a:rPr lang="en-US" sz="2600" baseline="0">
                <a:solidFill>
                  <a:schemeClr val="tx2"/>
                </a:solidFill>
              </a:rPr>
              <a:t>= 2.43; R</a:t>
            </a:r>
            <a:r>
              <a:rPr lang="en-US" sz="2600" baseline="-25000">
                <a:solidFill>
                  <a:schemeClr val="tx2"/>
                </a:solidFill>
                <a:sym typeface="Symbol" charset="2"/>
              </a:rPr>
              <a:t></a:t>
            </a:r>
            <a:r>
              <a:rPr lang="en-US" sz="2600" baseline="0">
                <a:solidFill>
                  <a:schemeClr val="tx2"/>
                </a:solidFill>
                <a:sym typeface="Symbol" charset="2"/>
              </a:rPr>
              <a:t> = 109 kpc; logN</a:t>
            </a:r>
            <a:r>
              <a:rPr lang="en-US" sz="2600" baseline="-25000">
                <a:solidFill>
                  <a:schemeClr val="tx2"/>
                </a:solidFill>
                <a:sym typeface="Symbol" charset="2"/>
              </a:rPr>
              <a:t>HI</a:t>
            </a:r>
            <a:r>
              <a:rPr lang="en-US" sz="2600" baseline="0">
                <a:solidFill>
                  <a:schemeClr val="tx2"/>
                </a:solidFill>
                <a:sym typeface="Symbol" charset="2"/>
              </a:rPr>
              <a:t> = 19.7</a:t>
            </a:r>
          </a:p>
        </p:txBody>
      </p:sp>
      <p:pic>
        <p:nvPicPr>
          <p:cNvPr id="480262" name="Picture 1030" descr="12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763" y="1774825"/>
            <a:ext cx="8878887" cy="3656013"/>
          </a:xfrm>
          <a:prstGeom prst="rect">
            <a:avLst/>
          </a:prstGeom>
          <a:noFill/>
        </p:spPr>
      </p:pic>
      <p:sp>
        <p:nvSpPr>
          <p:cNvPr id="480264" name="Rectangle 1032"/>
          <p:cNvSpPr>
            <a:spLocks noChangeArrowheads="1"/>
          </p:cNvSpPr>
          <p:nvPr/>
        </p:nvSpPr>
        <p:spPr bwMode="auto">
          <a:xfrm>
            <a:off x="3378200" y="3670300"/>
            <a:ext cx="2222500" cy="773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0265" name="Rectangle 1033"/>
          <p:cNvSpPr>
            <a:spLocks noChangeArrowheads="1"/>
          </p:cNvSpPr>
          <p:nvPr/>
        </p:nvSpPr>
        <p:spPr bwMode="auto">
          <a:xfrm>
            <a:off x="1066800" y="2154238"/>
            <a:ext cx="1181100" cy="596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0266" name="Rectangle 1034"/>
          <p:cNvSpPr>
            <a:spLocks noChangeArrowheads="1"/>
          </p:cNvSpPr>
          <p:nvPr/>
        </p:nvSpPr>
        <p:spPr bwMode="auto">
          <a:xfrm>
            <a:off x="777875" y="2393950"/>
            <a:ext cx="1546225" cy="3190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aseline="0">
                <a:solidFill>
                  <a:schemeClr val="bg1"/>
                </a:solidFill>
              </a:rPr>
              <a:t>b/g QSO</a:t>
            </a:r>
          </a:p>
        </p:txBody>
      </p:sp>
      <p:sp>
        <p:nvSpPr>
          <p:cNvPr id="480267" name="Rectangle 1035"/>
          <p:cNvSpPr>
            <a:spLocks noChangeArrowheads="1"/>
          </p:cNvSpPr>
          <p:nvPr/>
        </p:nvSpPr>
        <p:spPr bwMode="auto">
          <a:xfrm>
            <a:off x="739775" y="4022725"/>
            <a:ext cx="1546225" cy="3190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aseline="0">
                <a:solidFill>
                  <a:schemeClr val="bg1"/>
                </a:solidFill>
              </a:rPr>
              <a:t>f/g QSO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310" name="Picture 1030" descr="13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8" y="1831975"/>
            <a:ext cx="8882062" cy="3656013"/>
          </a:xfrm>
          <a:prstGeom prst="rect">
            <a:avLst/>
          </a:prstGeom>
          <a:noFill/>
        </p:spPr>
      </p:pic>
      <p:sp>
        <p:nvSpPr>
          <p:cNvPr id="4823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-120650"/>
            <a:ext cx="8377238" cy="985838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5200" b="1"/>
              <a:t>Quasars Probing Quasars</a:t>
            </a:r>
            <a:endParaRPr lang="en-US" sz="5200" b="1">
              <a:solidFill>
                <a:srgbClr val="00FFFF"/>
              </a:solidFill>
            </a:endParaRPr>
          </a:p>
        </p:txBody>
      </p:sp>
      <p:sp>
        <p:nvSpPr>
          <p:cNvPr id="482307" name="Rectangle 1027"/>
          <p:cNvSpPr>
            <a:spLocks noChangeArrowheads="1"/>
          </p:cNvSpPr>
          <p:nvPr/>
        </p:nvSpPr>
        <p:spPr bwMode="auto">
          <a:xfrm>
            <a:off x="-109538" y="5475288"/>
            <a:ext cx="2871788" cy="3190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aseline="0"/>
              <a:t>Hennawi  et al. (2007)</a:t>
            </a:r>
          </a:p>
        </p:txBody>
      </p:sp>
      <p:sp>
        <p:nvSpPr>
          <p:cNvPr id="482308" name="Rectangle 1028"/>
          <p:cNvSpPr>
            <a:spLocks noChangeArrowheads="1"/>
          </p:cNvSpPr>
          <p:nvPr/>
        </p:nvSpPr>
        <p:spPr bwMode="auto">
          <a:xfrm>
            <a:off x="1066800" y="1187450"/>
            <a:ext cx="6961188" cy="6445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70000"/>
              </a:lnSpc>
            </a:pPr>
            <a:r>
              <a:rPr lang="en-US" sz="2600" baseline="0">
                <a:solidFill>
                  <a:schemeClr val="tx2"/>
                </a:solidFill>
              </a:rPr>
              <a:t>z</a:t>
            </a:r>
            <a:r>
              <a:rPr lang="en-US" sz="2600" baseline="-25000">
                <a:solidFill>
                  <a:schemeClr val="tx2"/>
                </a:solidFill>
              </a:rPr>
              <a:t>bg</a:t>
            </a:r>
            <a:r>
              <a:rPr lang="en-US" sz="2600" baseline="0">
                <a:solidFill>
                  <a:schemeClr val="tx2"/>
                </a:solidFill>
              </a:rPr>
              <a:t> = 2.17; z</a:t>
            </a:r>
            <a:r>
              <a:rPr lang="en-US" sz="2600" baseline="-25000">
                <a:solidFill>
                  <a:schemeClr val="tx2"/>
                </a:solidFill>
              </a:rPr>
              <a:t>fg</a:t>
            </a:r>
            <a:r>
              <a:rPr lang="en-US" sz="2600" baseline="0">
                <a:solidFill>
                  <a:schemeClr val="tx2"/>
                </a:solidFill>
              </a:rPr>
              <a:t>= 2.11; R</a:t>
            </a:r>
            <a:r>
              <a:rPr lang="en-US" sz="2600" baseline="-25000">
                <a:solidFill>
                  <a:schemeClr val="tx2"/>
                </a:solidFill>
                <a:sym typeface="Symbol" charset="2"/>
              </a:rPr>
              <a:t></a:t>
            </a:r>
            <a:r>
              <a:rPr lang="en-US" sz="2600" baseline="0">
                <a:solidFill>
                  <a:schemeClr val="tx2"/>
                </a:solidFill>
                <a:sym typeface="Symbol" charset="2"/>
              </a:rPr>
              <a:t> = 139 kpc; logN</a:t>
            </a:r>
            <a:r>
              <a:rPr lang="en-US" sz="2600" baseline="-25000">
                <a:solidFill>
                  <a:schemeClr val="tx2"/>
                </a:solidFill>
                <a:sym typeface="Symbol" charset="2"/>
              </a:rPr>
              <a:t>HI</a:t>
            </a:r>
            <a:r>
              <a:rPr lang="en-US" sz="2600" baseline="0">
                <a:solidFill>
                  <a:schemeClr val="tx2"/>
                </a:solidFill>
                <a:sym typeface="Symbol" charset="2"/>
              </a:rPr>
              <a:t> = 20.3</a:t>
            </a:r>
          </a:p>
        </p:txBody>
      </p:sp>
      <p:sp>
        <p:nvSpPr>
          <p:cNvPr id="482312" name="Rectangle 1032"/>
          <p:cNvSpPr>
            <a:spLocks noChangeArrowheads="1"/>
          </p:cNvSpPr>
          <p:nvPr/>
        </p:nvSpPr>
        <p:spPr bwMode="auto">
          <a:xfrm>
            <a:off x="2762250" y="3838575"/>
            <a:ext cx="2222500" cy="596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313" name="Rectangle 1033"/>
          <p:cNvSpPr>
            <a:spLocks noChangeArrowheads="1"/>
          </p:cNvSpPr>
          <p:nvPr/>
        </p:nvSpPr>
        <p:spPr bwMode="auto">
          <a:xfrm>
            <a:off x="1041400" y="2217738"/>
            <a:ext cx="912813" cy="596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314" name="Rectangle 1034"/>
          <p:cNvSpPr>
            <a:spLocks noChangeArrowheads="1"/>
          </p:cNvSpPr>
          <p:nvPr/>
        </p:nvSpPr>
        <p:spPr bwMode="auto">
          <a:xfrm>
            <a:off x="673100" y="2381250"/>
            <a:ext cx="1546225" cy="3190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aseline="0">
                <a:solidFill>
                  <a:schemeClr val="bg1"/>
                </a:solidFill>
              </a:rPr>
              <a:t>b/g QSO</a:t>
            </a:r>
          </a:p>
        </p:txBody>
      </p:sp>
      <p:sp>
        <p:nvSpPr>
          <p:cNvPr id="482315" name="Rectangle 1035"/>
          <p:cNvSpPr>
            <a:spLocks noChangeArrowheads="1"/>
          </p:cNvSpPr>
          <p:nvPr/>
        </p:nvSpPr>
        <p:spPr bwMode="auto">
          <a:xfrm>
            <a:off x="660400" y="3889375"/>
            <a:ext cx="1546225" cy="3190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aseline="0">
                <a:solidFill>
                  <a:schemeClr val="bg1"/>
                </a:solidFill>
              </a:rPr>
              <a:t>f/g QSO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20650"/>
            <a:ext cx="8377238" cy="985838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5200" b="1"/>
              <a:t>Quasars Probing Quasars</a:t>
            </a:r>
            <a:endParaRPr lang="en-US" sz="5200" b="1">
              <a:solidFill>
                <a:srgbClr val="00FFFF"/>
              </a:solidFill>
            </a:endParaRPr>
          </a:p>
        </p:txBody>
      </p:sp>
      <p:sp>
        <p:nvSpPr>
          <p:cNvPr id="474115" name="Rectangle 3"/>
          <p:cNvSpPr>
            <a:spLocks noChangeArrowheads="1"/>
          </p:cNvSpPr>
          <p:nvPr/>
        </p:nvSpPr>
        <p:spPr bwMode="auto">
          <a:xfrm>
            <a:off x="5964238" y="6388100"/>
            <a:ext cx="2990850" cy="3921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baseline="0"/>
              <a:t>Hennawi et al. (2007)</a:t>
            </a:r>
          </a:p>
        </p:txBody>
      </p:sp>
      <p:pic>
        <p:nvPicPr>
          <p:cNvPr id="474117" name="Picture 5" descr="08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8" y="820738"/>
            <a:ext cx="4883150" cy="2011362"/>
          </a:xfrm>
          <a:prstGeom prst="rect">
            <a:avLst/>
          </a:prstGeom>
          <a:noFill/>
        </p:spPr>
      </p:pic>
      <p:pic>
        <p:nvPicPr>
          <p:cNvPr id="474118" name="Picture 6" descr="08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0688" y="2833688"/>
            <a:ext cx="4883150" cy="2011362"/>
          </a:xfrm>
          <a:prstGeom prst="rect">
            <a:avLst/>
          </a:prstGeom>
          <a:noFill/>
        </p:spPr>
      </p:pic>
      <p:pic>
        <p:nvPicPr>
          <p:cNvPr id="474121" name="Picture 9" descr="14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832350"/>
            <a:ext cx="4884738" cy="2011363"/>
          </a:xfrm>
          <a:prstGeom prst="rect">
            <a:avLst/>
          </a:prstGeom>
          <a:noFill/>
        </p:spPr>
      </p:pic>
      <p:sp>
        <p:nvSpPr>
          <p:cNvPr id="474123" name="Rectangle 11"/>
          <p:cNvSpPr>
            <a:spLocks noChangeArrowheads="1"/>
          </p:cNvSpPr>
          <p:nvPr/>
        </p:nvSpPr>
        <p:spPr bwMode="auto">
          <a:xfrm>
            <a:off x="5156200" y="1382713"/>
            <a:ext cx="3709988" cy="6064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70000"/>
              </a:lnSpc>
            </a:pPr>
            <a:r>
              <a:rPr lang="en-US" sz="2200" baseline="0">
                <a:solidFill>
                  <a:schemeClr val="tx2"/>
                </a:solidFill>
              </a:rPr>
              <a:t>z</a:t>
            </a:r>
            <a:r>
              <a:rPr lang="en-US" sz="2200" baseline="-25000">
                <a:solidFill>
                  <a:schemeClr val="tx2"/>
                </a:solidFill>
              </a:rPr>
              <a:t>bg</a:t>
            </a:r>
            <a:r>
              <a:rPr lang="en-US" sz="2200" baseline="0">
                <a:solidFill>
                  <a:schemeClr val="tx2"/>
                </a:solidFill>
              </a:rPr>
              <a:t> = 2.07; z</a:t>
            </a:r>
            <a:r>
              <a:rPr lang="en-US" sz="2200" baseline="-25000">
                <a:solidFill>
                  <a:schemeClr val="tx2"/>
                </a:solidFill>
              </a:rPr>
              <a:t>fg</a:t>
            </a:r>
            <a:r>
              <a:rPr lang="en-US" sz="2200" baseline="0">
                <a:solidFill>
                  <a:schemeClr val="tx2"/>
                </a:solidFill>
              </a:rPr>
              <a:t>= 1.98 </a:t>
            </a:r>
          </a:p>
          <a:p>
            <a:pPr>
              <a:lnSpc>
                <a:spcPct val="70000"/>
              </a:lnSpc>
            </a:pPr>
            <a:r>
              <a:rPr lang="en-US" sz="2200" baseline="0">
                <a:solidFill>
                  <a:schemeClr val="tx2"/>
                </a:solidFill>
              </a:rPr>
              <a:t>R</a:t>
            </a:r>
            <a:r>
              <a:rPr lang="en-US" sz="2200" baseline="-25000">
                <a:solidFill>
                  <a:schemeClr val="tx2"/>
                </a:solidFill>
                <a:sym typeface="Symbol" charset="2"/>
              </a:rPr>
              <a:t></a:t>
            </a:r>
            <a:r>
              <a:rPr lang="en-US" sz="2200" baseline="0">
                <a:solidFill>
                  <a:schemeClr val="tx2"/>
                </a:solidFill>
                <a:sym typeface="Symbol" charset="2"/>
              </a:rPr>
              <a:t> = 199 kpc; logN</a:t>
            </a:r>
            <a:r>
              <a:rPr lang="en-US" sz="2200" baseline="-25000">
                <a:solidFill>
                  <a:schemeClr val="tx2"/>
                </a:solidFill>
                <a:sym typeface="Symbol" charset="2"/>
              </a:rPr>
              <a:t>HI</a:t>
            </a:r>
            <a:r>
              <a:rPr lang="en-US" sz="2200" baseline="0">
                <a:solidFill>
                  <a:schemeClr val="tx2"/>
                </a:solidFill>
                <a:sym typeface="Symbol" charset="2"/>
              </a:rPr>
              <a:t> = 19.0</a:t>
            </a:r>
          </a:p>
        </p:txBody>
      </p:sp>
      <p:sp>
        <p:nvSpPr>
          <p:cNvPr id="474124" name="Rectangle 12"/>
          <p:cNvSpPr>
            <a:spLocks noChangeArrowheads="1"/>
          </p:cNvSpPr>
          <p:nvPr/>
        </p:nvSpPr>
        <p:spPr bwMode="auto">
          <a:xfrm>
            <a:off x="5006975" y="5348288"/>
            <a:ext cx="3759200" cy="8159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70000"/>
              </a:lnSpc>
            </a:pPr>
            <a:r>
              <a:rPr lang="en-US" sz="2200" baseline="0">
                <a:solidFill>
                  <a:schemeClr val="tx2"/>
                </a:solidFill>
              </a:rPr>
              <a:t>z</a:t>
            </a:r>
            <a:r>
              <a:rPr lang="en-US" sz="2200" baseline="-25000">
                <a:solidFill>
                  <a:schemeClr val="tx2"/>
                </a:solidFill>
              </a:rPr>
              <a:t>bg</a:t>
            </a:r>
            <a:r>
              <a:rPr lang="en-US" sz="2200" baseline="0">
                <a:solidFill>
                  <a:schemeClr val="tx2"/>
                </a:solidFill>
              </a:rPr>
              <a:t> = 2.21; z</a:t>
            </a:r>
            <a:r>
              <a:rPr lang="en-US" sz="2200" baseline="-25000">
                <a:solidFill>
                  <a:schemeClr val="tx2"/>
                </a:solidFill>
              </a:rPr>
              <a:t>fg</a:t>
            </a:r>
            <a:r>
              <a:rPr lang="en-US" sz="2200" baseline="0">
                <a:solidFill>
                  <a:schemeClr val="tx2"/>
                </a:solidFill>
              </a:rPr>
              <a:t>= 2.18</a:t>
            </a:r>
          </a:p>
          <a:p>
            <a:pPr>
              <a:lnSpc>
                <a:spcPct val="70000"/>
              </a:lnSpc>
            </a:pPr>
            <a:r>
              <a:rPr lang="en-US" sz="2200" baseline="0">
                <a:solidFill>
                  <a:schemeClr val="tx2"/>
                </a:solidFill>
              </a:rPr>
              <a:t>R</a:t>
            </a:r>
            <a:r>
              <a:rPr lang="en-US" sz="2200" baseline="-25000">
                <a:solidFill>
                  <a:schemeClr val="tx2"/>
                </a:solidFill>
                <a:sym typeface="Symbol" charset="2"/>
              </a:rPr>
              <a:t></a:t>
            </a:r>
            <a:r>
              <a:rPr lang="en-US" sz="2200" baseline="0">
                <a:solidFill>
                  <a:schemeClr val="tx2"/>
                </a:solidFill>
                <a:sym typeface="Symbol" charset="2"/>
              </a:rPr>
              <a:t> = 87 kpc; logN</a:t>
            </a:r>
            <a:r>
              <a:rPr lang="en-US" sz="2200" baseline="-25000">
                <a:solidFill>
                  <a:schemeClr val="tx2"/>
                </a:solidFill>
                <a:sym typeface="Symbol" charset="2"/>
              </a:rPr>
              <a:t>HI</a:t>
            </a:r>
            <a:r>
              <a:rPr lang="en-US" sz="2200" baseline="0">
                <a:solidFill>
                  <a:schemeClr val="tx2"/>
                </a:solidFill>
                <a:sym typeface="Symbol" charset="2"/>
              </a:rPr>
              <a:t> = 18.5</a:t>
            </a:r>
          </a:p>
        </p:txBody>
      </p:sp>
      <p:sp>
        <p:nvSpPr>
          <p:cNvPr id="474126" name="Rectangle 14"/>
          <p:cNvSpPr>
            <a:spLocks noChangeArrowheads="1"/>
          </p:cNvSpPr>
          <p:nvPr/>
        </p:nvSpPr>
        <p:spPr bwMode="auto">
          <a:xfrm>
            <a:off x="312738" y="3308350"/>
            <a:ext cx="3994150" cy="10493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70000"/>
              </a:lnSpc>
            </a:pPr>
            <a:r>
              <a:rPr lang="en-US" sz="2400" baseline="0">
                <a:solidFill>
                  <a:schemeClr val="tx2"/>
                </a:solidFill>
              </a:rPr>
              <a:t>z</a:t>
            </a:r>
            <a:r>
              <a:rPr lang="en-US" sz="2400" baseline="-25000">
                <a:solidFill>
                  <a:schemeClr val="tx2"/>
                </a:solidFill>
              </a:rPr>
              <a:t>bg</a:t>
            </a:r>
            <a:r>
              <a:rPr lang="en-US" sz="2400" baseline="0">
                <a:solidFill>
                  <a:schemeClr val="tx2"/>
                </a:solidFill>
              </a:rPr>
              <a:t> = 2.35; z</a:t>
            </a:r>
            <a:r>
              <a:rPr lang="en-US" sz="2400" baseline="-25000">
                <a:solidFill>
                  <a:schemeClr val="tx2"/>
                </a:solidFill>
              </a:rPr>
              <a:t>fg</a:t>
            </a:r>
            <a:r>
              <a:rPr lang="en-US" sz="2400" baseline="0">
                <a:solidFill>
                  <a:schemeClr val="tx2"/>
                </a:solidFill>
              </a:rPr>
              <a:t>= 2.28 </a:t>
            </a:r>
          </a:p>
          <a:p>
            <a:pPr>
              <a:lnSpc>
                <a:spcPct val="70000"/>
              </a:lnSpc>
            </a:pPr>
            <a:r>
              <a:rPr lang="en-US" sz="2400" baseline="0">
                <a:solidFill>
                  <a:schemeClr val="tx2"/>
                </a:solidFill>
              </a:rPr>
              <a:t>R</a:t>
            </a:r>
            <a:r>
              <a:rPr lang="en-US" sz="2400" baseline="-25000">
                <a:solidFill>
                  <a:schemeClr val="tx2"/>
                </a:solidFill>
                <a:sym typeface="Symbol" charset="2"/>
              </a:rPr>
              <a:t></a:t>
            </a:r>
            <a:r>
              <a:rPr lang="en-US" sz="2400" baseline="0">
                <a:solidFill>
                  <a:schemeClr val="tx2"/>
                </a:solidFill>
                <a:sym typeface="Symbol" charset="2"/>
              </a:rPr>
              <a:t> = 53 kpc; logN</a:t>
            </a:r>
            <a:r>
              <a:rPr lang="en-US" sz="2400" baseline="-25000">
                <a:solidFill>
                  <a:schemeClr val="tx2"/>
                </a:solidFill>
                <a:sym typeface="Symbol" charset="2"/>
              </a:rPr>
              <a:t>HI</a:t>
            </a:r>
            <a:r>
              <a:rPr lang="en-US" sz="2400" baseline="0">
                <a:solidFill>
                  <a:schemeClr val="tx2"/>
                </a:solidFill>
                <a:sym typeface="Symbol" charset="2"/>
              </a:rPr>
              <a:t> = 18.9</a:t>
            </a:r>
          </a:p>
        </p:txBody>
      </p:sp>
      <p:sp>
        <p:nvSpPr>
          <p:cNvPr id="474128" name="Rectangle 16"/>
          <p:cNvSpPr>
            <a:spLocks noChangeArrowheads="1"/>
          </p:cNvSpPr>
          <p:nvPr/>
        </p:nvSpPr>
        <p:spPr bwMode="auto">
          <a:xfrm>
            <a:off x="1266825" y="1865313"/>
            <a:ext cx="1508125" cy="3651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132" name="Rectangle 20"/>
          <p:cNvSpPr>
            <a:spLocks noChangeArrowheads="1"/>
          </p:cNvSpPr>
          <p:nvPr/>
        </p:nvSpPr>
        <p:spPr bwMode="auto">
          <a:xfrm>
            <a:off x="1657350" y="1103313"/>
            <a:ext cx="608013" cy="2444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133" name="Rectangle 21"/>
          <p:cNvSpPr>
            <a:spLocks noChangeArrowheads="1"/>
          </p:cNvSpPr>
          <p:nvPr/>
        </p:nvSpPr>
        <p:spPr bwMode="auto">
          <a:xfrm>
            <a:off x="5654675" y="3116263"/>
            <a:ext cx="608013" cy="2444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134" name="Rectangle 22"/>
          <p:cNvSpPr>
            <a:spLocks noChangeArrowheads="1"/>
          </p:cNvSpPr>
          <p:nvPr/>
        </p:nvSpPr>
        <p:spPr bwMode="auto">
          <a:xfrm>
            <a:off x="5356225" y="3856038"/>
            <a:ext cx="796925" cy="2667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135" name="Rectangle 23"/>
          <p:cNvSpPr>
            <a:spLocks noChangeArrowheads="1"/>
          </p:cNvSpPr>
          <p:nvPr/>
        </p:nvSpPr>
        <p:spPr bwMode="auto">
          <a:xfrm>
            <a:off x="5754688" y="3916363"/>
            <a:ext cx="796925" cy="1825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136" name="Rectangle 24"/>
          <p:cNvSpPr>
            <a:spLocks noChangeArrowheads="1"/>
          </p:cNvSpPr>
          <p:nvPr/>
        </p:nvSpPr>
        <p:spPr bwMode="auto">
          <a:xfrm>
            <a:off x="5907088" y="4002088"/>
            <a:ext cx="742950" cy="1825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137" name="Rectangle 25"/>
          <p:cNvSpPr>
            <a:spLocks noChangeArrowheads="1"/>
          </p:cNvSpPr>
          <p:nvPr/>
        </p:nvSpPr>
        <p:spPr bwMode="auto">
          <a:xfrm>
            <a:off x="1200150" y="5892800"/>
            <a:ext cx="1508125" cy="3095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139" name="Rectangle 27"/>
          <p:cNvSpPr>
            <a:spLocks noChangeArrowheads="1"/>
          </p:cNvSpPr>
          <p:nvPr/>
        </p:nvSpPr>
        <p:spPr bwMode="auto">
          <a:xfrm>
            <a:off x="2436813" y="5065713"/>
            <a:ext cx="479425" cy="2444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68263"/>
            <a:ext cx="7772400" cy="1143001"/>
          </a:xfrm>
        </p:spPr>
        <p:txBody>
          <a:bodyPr/>
          <a:lstStyle/>
          <a:p>
            <a:r>
              <a:rPr lang="en-US" sz="5000" b="1">
                <a:solidFill>
                  <a:schemeClr val="bg2"/>
                </a:solidFill>
              </a:rPr>
              <a:t>Credits</a:t>
            </a:r>
            <a:endParaRPr lang="en-US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92200" name="Rectangle 8"/>
          <p:cNvSpPr>
            <a:spLocks noChangeArrowheads="1"/>
          </p:cNvSpPr>
          <p:nvPr/>
        </p:nvSpPr>
        <p:spPr bwMode="auto">
          <a:xfrm>
            <a:off x="1319213" y="4835525"/>
            <a:ext cx="2852737" cy="804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2200" baseline="0"/>
              <a:t>Jason Xavier Prochaska</a:t>
            </a:r>
          </a:p>
          <a:p>
            <a:pPr algn="ctr" eaLnBrk="0" hangingPunct="0">
              <a:spcBef>
                <a:spcPct val="0"/>
              </a:spcBef>
            </a:pPr>
            <a:r>
              <a:rPr lang="en-US" sz="2200" baseline="0"/>
              <a:t>(UCSC)</a:t>
            </a:r>
          </a:p>
        </p:txBody>
      </p:sp>
      <p:pic>
        <p:nvPicPr>
          <p:cNvPr id="392207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2738" y="1716088"/>
            <a:ext cx="22669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2205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3075" y="2236788"/>
            <a:ext cx="2066925" cy="258762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ChangeArrowheads="1"/>
          </p:cNvSpPr>
          <p:nvPr/>
        </p:nvSpPr>
        <p:spPr bwMode="auto">
          <a:xfrm>
            <a:off x="6691312" y="1060450"/>
            <a:ext cx="2416687" cy="28892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59" name="Picture 5" descr="pdla_scatter"/>
          <p:cNvPicPr>
            <a:picLocks noChangeAspect="1" noChangeArrowheads="1"/>
          </p:cNvPicPr>
          <p:nvPr/>
        </p:nvPicPr>
        <p:blipFill>
          <a:blip r:embed="rId3"/>
          <a:srcRect l="6839" t="47836" r="2818" b="2071"/>
          <a:stretch>
            <a:fillRect/>
          </a:stretch>
        </p:blipFill>
        <p:spPr bwMode="auto">
          <a:xfrm>
            <a:off x="263525" y="1203325"/>
            <a:ext cx="63468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8694" name="Rectangle 6"/>
          <p:cNvSpPr>
            <a:spLocks noGrp="1" noChangeArrowheads="1"/>
          </p:cNvSpPr>
          <p:nvPr>
            <p:ph type="title"/>
          </p:nvPr>
        </p:nvSpPr>
        <p:spPr>
          <a:xfrm>
            <a:off x="355600" y="-127000"/>
            <a:ext cx="853440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High Transverse Covering Factor</a:t>
            </a:r>
            <a:endParaRPr lang="en-US" dirty="0"/>
          </a:p>
        </p:txBody>
      </p:sp>
      <p:sp>
        <p:nvSpPr>
          <p:cNvPr id="45061" name="Rectangle 7"/>
          <p:cNvSpPr>
            <a:spLocks noChangeArrowheads="1"/>
          </p:cNvSpPr>
          <p:nvPr/>
        </p:nvSpPr>
        <p:spPr bwMode="auto">
          <a:xfrm>
            <a:off x="6665913" y="4087813"/>
            <a:ext cx="2478087" cy="9921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600" baseline="0"/>
              <a:t>Hennawi et al. (2007)</a:t>
            </a:r>
          </a:p>
          <a:p>
            <a:pPr>
              <a:spcBef>
                <a:spcPct val="0"/>
              </a:spcBef>
              <a:spcAft>
                <a:spcPts val="6600"/>
              </a:spcAft>
            </a:pPr>
            <a:r>
              <a:rPr lang="en-US" sz="1600" baseline="0"/>
              <a:t>Hennawi &amp; Prochaska (2007)</a:t>
            </a:r>
          </a:p>
        </p:txBody>
      </p:sp>
      <p:sp>
        <p:nvSpPr>
          <p:cNvPr id="498697" name="Rectangle 9"/>
          <p:cNvSpPr>
            <a:spLocks noChangeAspect="1" noChangeArrowheads="1"/>
          </p:cNvSpPr>
          <p:nvPr/>
        </p:nvSpPr>
        <p:spPr bwMode="auto">
          <a:xfrm>
            <a:off x="1558925" y="3267075"/>
            <a:ext cx="1657350" cy="992188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3" name="Rectangle 10"/>
          <p:cNvSpPr>
            <a:spLocks noChangeAspect="1" noChangeArrowheads="1"/>
          </p:cNvSpPr>
          <p:nvPr/>
        </p:nvSpPr>
        <p:spPr bwMode="auto">
          <a:xfrm>
            <a:off x="6840538" y="1169988"/>
            <a:ext cx="361950" cy="361950"/>
          </a:xfrm>
          <a:prstGeom prst="rect">
            <a:avLst/>
          </a:prstGeom>
          <a:noFill/>
          <a:ln w="25400">
            <a:solidFill>
              <a:srgbClr val="1F91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4" name="Rectangle 11"/>
          <p:cNvSpPr>
            <a:spLocks noChangeArrowheads="1"/>
          </p:cNvSpPr>
          <p:nvPr/>
        </p:nvSpPr>
        <p:spPr bwMode="auto">
          <a:xfrm>
            <a:off x="7227888" y="1023938"/>
            <a:ext cx="711200" cy="6096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2000" baseline="0">
                <a:solidFill>
                  <a:srgbClr val="1F91FF"/>
                </a:solidFill>
              </a:rPr>
              <a:t> = Keck</a:t>
            </a:r>
          </a:p>
        </p:txBody>
      </p:sp>
      <p:sp>
        <p:nvSpPr>
          <p:cNvPr id="45065" name="AutoShape 12"/>
          <p:cNvSpPr>
            <a:spLocks noChangeAspect="1" noChangeArrowheads="1"/>
          </p:cNvSpPr>
          <p:nvPr/>
        </p:nvSpPr>
        <p:spPr bwMode="auto">
          <a:xfrm>
            <a:off x="6815138" y="1712913"/>
            <a:ext cx="361950" cy="361950"/>
          </a:xfrm>
          <a:prstGeom prst="triangle">
            <a:avLst>
              <a:gd name="adj" fmla="val 50000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6" name="Rectangle 13"/>
          <p:cNvSpPr>
            <a:spLocks noChangeArrowheads="1"/>
          </p:cNvSpPr>
          <p:nvPr/>
        </p:nvSpPr>
        <p:spPr bwMode="auto">
          <a:xfrm>
            <a:off x="7215188" y="1598613"/>
            <a:ext cx="1114425" cy="6096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2000" baseline="0">
                <a:solidFill>
                  <a:srgbClr val="FF0000"/>
                </a:solidFill>
              </a:rPr>
              <a:t> = Gemini</a:t>
            </a:r>
          </a:p>
        </p:txBody>
      </p:sp>
      <p:sp>
        <p:nvSpPr>
          <p:cNvPr id="45067" name="Oval 14"/>
          <p:cNvSpPr>
            <a:spLocks noChangeAspect="1" noChangeArrowheads="1"/>
          </p:cNvSpPr>
          <p:nvPr/>
        </p:nvSpPr>
        <p:spPr bwMode="auto">
          <a:xfrm>
            <a:off x="6840538" y="2270125"/>
            <a:ext cx="361950" cy="36195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8" name="Rectangle 15"/>
          <p:cNvSpPr>
            <a:spLocks noChangeArrowheads="1"/>
          </p:cNvSpPr>
          <p:nvPr/>
        </p:nvSpPr>
        <p:spPr bwMode="auto">
          <a:xfrm>
            <a:off x="7227888" y="2144713"/>
            <a:ext cx="898525" cy="6096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2000" baseline="0">
                <a:solidFill>
                  <a:srgbClr val="00FF00"/>
                </a:solidFill>
              </a:rPr>
              <a:t> = SDSS</a:t>
            </a:r>
          </a:p>
        </p:txBody>
      </p:sp>
      <p:sp>
        <p:nvSpPr>
          <p:cNvPr id="45069" name="Rectangle 16"/>
          <p:cNvSpPr>
            <a:spLocks noChangeArrowheads="1"/>
          </p:cNvSpPr>
          <p:nvPr/>
        </p:nvSpPr>
        <p:spPr bwMode="auto">
          <a:xfrm>
            <a:off x="7273925" y="2632075"/>
            <a:ext cx="358775" cy="58896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2000" baseline="0" dirty="0" smtClean="0">
                <a:solidFill>
                  <a:schemeClr val="bg1"/>
                </a:solidFill>
              </a:rPr>
              <a:t>=</a:t>
            </a:r>
            <a:endParaRPr lang="en-US" sz="2000" baseline="0" dirty="0">
              <a:solidFill>
                <a:schemeClr val="bg1"/>
              </a:solidFill>
            </a:endParaRPr>
          </a:p>
        </p:txBody>
      </p:sp>
      <p:sp>
        <p:nvSpPr>
          <p:cNvPr id="45070" name="Rectangle 17"/>
          <p:cNvSpPr>
            <a:spLocks noChangeAspect="1" noChangeArrowheads="1"/>
          </p:cNvSpPr>
          <p:nvPr/>
        </p:nvSpPr>
        <p:spPr bwMode="auto">
          <a:xfrm>
            <a:off x="6840538" y="2808288"/>
            <a:ext cx="361950" cy="361950"/>
          </a:xfrm>
          <a:prstGeom prst="rect">
            <a:avLst/>
          </a:prstGeom>
          <a:solidFill>
            <a:srgbClr val="1F91FF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1" name="Rectangle 18"/>
          <p:cNvSpPr>
            <a:spLocks noChangeArrowheads="1"/>
          </p:cNvSpPr>
          <p:nvPr/>
        </p:nvSpPr>
        <p:spPr bwMode="auto">
          <a:xfrm>
            <a:off x="7291389" y="3324225"/>
            <a:ext cx="341312" cy="3889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2000" baseline="0" dirty="0">
                <a:solidFill>
                  <a:schemeClr val="bg1"/>
                </a:solidFill>
              </a:rPr>
              <a:t>=</a:t>
            </a:r>
            <a:r>
              <a:rPr lang="en-US" sz="2000" baseline="0" dirty="0" smtClean="0">
                <a:solidFill>
                  <a:schemeClr val="bg1"/>
                </a:solidFill>
              </a:rPr>
              <a:t> </a:t>
            </a:r>
            <a:endParaRPr lang="en-US" sz="2000" baseline="0" dirty="0">
              <a:solidFill>
                <a:schemeClr val="bg1"/>
              </a:solidFill>
            </a:endParaRPr>
          </a:p>
        </p:txBody>
      </p:sp>
      <p:sp>
        <p:nvSpPr>
          <p:cNvPr id="45072" name="Rectangle 19"/>
          <p:cNvSpPr>
            <a:spLocks noChangeAspect="1" noChangeArrowheads="1"/>
          </p:cNvSpPr>
          <p:nvPr/>
        </p:nvSpPr>
        <p:spPr bwMode="auto">
          <a:xfrm>
            <a:off x="6848475" y="3349625"/>
            <a:ext cx="361950" cy="363538"/>
          </a:xfrm>
          <a:prstGeom prst="rect">
            <a:avLst/>
          </a:prstGeom>
          <a:noFill/>
          <a:ln w="25400">
            <a:solidFill>
              <a:srgbClr val="1F91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4" name="Rectangle 25"/>
          <p:cNvSpPr>
            <a:spLocks noGrp="1" noChangeArrowheads="1"/>
          </p:cNvSpPr>
          <p:nvPr>
            <p:ph type="body" idx="1"/>
          </p:nvPr>
        </p:nvSpPr>
        <p:spPr>
          <a:xfrm>
            <a:off x="250825" y="5346700"/>
            <a:ext cx="8578850" cy="10795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Aft>
                <a:spcPts val="600"/>
              </a:spcAft>
            </a:pPr>
            <a:r>
              <a:rPr lang="en-US" sz="3000" b="1" dirty="0" smtClean="0">
                <a:solidFill>
                  <a:schemeClr val="tx2"/>
                </a:solidFill>
                <a:sym typeface="Symbol" charset="2"/>
              </a:rPr>
              <a:t>High covering factor for R &lt; 100 </a:t>
            </a:r>
            <a:r>
              <a:rPr lang="en-US" sz="3000" b="1" dirty="0" err="1" smtClean="0">
                <a:solidFill>
                  <a:schemeClr val="tx2"/>
                </a:solidFill>
                <a:sym typeface="Symbol" charset="2"/>
              </a:rPr>
              <a:t>kpc/h</a:t>
            </a:r>
            <a:endParaRPr lang="en-US" sz="3000" b="1" dirty="0" smtClean="0">
              <a:solidFill>
                <a:schemeClr val="tx2"/>
              </a:solidFill>
              <a:sym typeface="Symbol" charset="2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3000" b="1" dirty="0" smtClean="0">
                <a:solidFill>
                  <a:schemeClr val="tx2"/>
                </a:solidFill>
                <a:sym typeface="Symbol" charset="2"/>
              </a:rPr>
              <a:t>This cold gas is not seen along the line-of-sight! </a:t>
            </a:r>
          </a:p>
          <a:p>
            <a:pPr eaLnBrk="1" hangingPunct="1">
              <a:lnSpc>
                <a:spcPct val="120000"/>
              </a:lnSpc>
              <a:spcAft>
                <a:spcPts val="600"/>
              </a:spcAft>
            </a:pPr>
            <a:endParaRPr lang="en-US" sz="3000" b="1" dirty="0" smtClean="0">
              <a:solidFill>
                <a:schemeClr val="tx2"/>
              </a:solidFill>
              <a:sym typeface="Symbol" charset="2"/>
            </a:endParaRPr>
          </a:p>
        </p:txBody>
      </p:sp>
      <p:sp>
        <p:nvSpPr>
          <p:cNvPr id="45075" name="Rectangle 29"/>
          <p:cNvSpPr>
            <a:spLocks noChangeArrowheads="1"/>
          </p:cNvSpPr>
          <p:nvPr/>
        </p:nvSpPr>
        <p:spPr bwMode="auto">
          <a:xfrm>
            <a:off x="1177925" y="1349375"/>
            <a:ext cx="265430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sz="2000" baseline="0" dirty="0" err="1">
                <a:solidFill>
                  <a:schemeClr val="bg1"/>
                </a:solidFill>
                <a:sym typeface="Symbol" charset="2"/>
              </a:rPr>
              <a:t></a:t>
            </a:r>
            <a:r>
              <a:rPr lang="en-US" sz="2000" baseline="-25000" dirty="0" err="1">
                <a:solidFill>
                  <a:schemeClr val="bg1"/>
                </a:solidFill>
                <a:sym typeface="Symbol" charset="2"/>
              </a:rPr>
              <a:t>T</a:t>
            </a:r>
            <a:r>
              <a:rPr lang="en-US" sz="2000" baseline="0" dirty="0" err="1">
                <a:solidFill>
                  <a:schemeClr val="bg1"/>
                </a:solidFill>
                <a:sym typeface="Symbol" charset="2"/>
              </a:rPr>
              <a:t>(r</a:t>
            </a:r>
            <a:r>
              <a:rPr lang="en-US" sz="2000" baseline="0" dirty="0">
                <a:solidFill>
                  <a:schemeClr val="bg1"/>
                </a:solidFill>
                <a:sym typeface="Symbol" charset="2"/>
              </a:rPr>
              <a:t>) = (r/r</a:t>
            </a:r>
            <a:r>
              <a:rPr lang="en-US" sz="2000" baseline="-25000" dirty="0">
                <a:solidFill>
                  <a:schemeClr val="bg1"/>
                </a:solidFill>
                <a:sym typeface="Symbol" charset="2"/>
              </a:rPr>
              <a:t>0</a:t>
            </a:r>
            <a:r>
              <a:rPr lang="en-US" sz="2000" baseline="0" dirty="0">
                <a:solidFill>
                  <a:schemeClr val="bg1"/>
                </a:solidFill>
                <a:sym typeface="Symbol" charset="2"/>
              </a:rPr>
              <a:t>)</a:t>
            </a:r>
            <a:r>
              <a:rPr lang="en-US" sz="2000" dirty="0">
                <a:solidFill>
                  <a:schemeClr val="bg1"/>
                </a:solidFill>
                <a:sym typeface="Symbol" charset="2"/>
              </a:rPr>
              <a:t>-</a:t>
            </a:r>
            <a:r>
              <a:rPr lang="en-US" sz="2000" baseline="0" dirty="0">
                <a:solidFill>
                  <a:schemeClr val="bg1"/>
                </a:solidFill>
                <a:sym typeface="Symbol" charset="2"/>
              </a:rPr>
              <a:t>, </a:t>
            </a:r>
            <a:r>
              <a:rPr lang="en-US" sz="2000" baseline="0" dirty="0" err="1">
                <a:solidFill>
                  <a:schemeClr val="bg1"/>
                </a:solidFill>
                <a:sym typeface="Symbol" charset="2"/>
              </a:rPr>
              <a:t></a:t>
            </a:r>
            <a:r>
              <a:rPr lang="en-US" sz="2000" baseline="0" dirty="0">
                <a:solidFill>
                  <a:schemeClr val="bg1"/>
                </a:solidFill>
                <a:sym typeface="Symbol" charset="2"/>
              </a:rPr>
              <a:t> = 1.6, r</a:t>
            </a:r>
            <a:r>
              <a:rPr lang="en-US" sz="2000" baseline="-25000" dirty="0">
                <a:solidFill>
                  <a:schemeClr val="bg1"/>
                </a:solidFill>
                <a:sym typeface="Symbol" charset="2"/>
              </a:rPr>
              <a:t>0</a:t>
            </a:r>
            <a:r>
              <a:rPr lang="en-US" sz="2000" baseline="0" dirty="0">
                <a:solidFill>
                  <a:schemeClr val="bg1"/>
                </a:solidFill>
                <a:sym typeface="Symbol" charset="2"/>
              </a:rPr>
              <a:t> = 9.2 </a:t>
            </a:r>
            <a:r>
              <a:rPr lang="en-US" sz="2000" baseline="0" dirty="0" err="1">
                <a:solidFill>
                  <a:schemeClr val="bg1"/>
                </a:solidFill>
                <a:sym typeface="Symbol" charset="2"/>
              </a:rPr>
              <a:t></a:t>
            </a:r>
            <a:r>
              <a:rPr lang="en-US" sz="2000" baseline="0" dirty="0">
                <a:solidFill>
                  <a:schemeClr val="bg1"/>
                </a:solidFill>
                <a:sym typeface="Symbol" charset="2"/>
              </a:rPr>
              <a:t> 1.7 </a:t>
            </a:r>
            <a:r>
              <a:rPr lang="en-US" sz="2000" baseline="0" dirty="0" err="1">
                <a:solidFill>
                  <a:schemeClr val="bg1"/>
                </a:solidFill>
                <a:sym typeface="Symbol" charset="2"/>
              </a:rPr>
              <a:t>Mpc/h</a:t>
            </a:r>
            <a:endParaRPr lang="en-US" sz="2000" baseline="0" dirty="0">
              <a:solidFill>
                <a:schemeClr val="bg1"/>
              </a:solidFill>
              <a:sym typeface="Symbol" charset="2"/>
            </a:endParaRPr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263525" y="1073150"/>
            <a:ext cx="6346825" cy="290513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288925" y="1169988"/>
            <a:ext cx="660400" cy="301625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7626350" y="2795587"/>
            <a:ext cx="1660525" cy="58896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2000" baseline="0" dirty="0" smtClean="0">
                <a:solidFill>
                  <a:schemeClr val="bg1"/>
                </a:solidFill>
              </a:rPr>
              <a:t>absorber</a:t>
            </a:r>
            <a:endParaRPr lang="en-US" sz="2000" baseline="0" dirty="0">
              <a:solidFill>
                <a:schemeClr val="bg1"/>
              </a:solidFill>
            </a:endParaRP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7639050" y="2513806"/>
            <a:ext cx="1660525" cy="58896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2000" baseline="0" dirty="0">
                <a:solidFill>
                  <a:schemeClr val="bg1"/>
                </a:solidFill>
              </a:rPr>
              <a:t>f</a:t>
            </a:r>
            <a:r>
              <a:rPr lang="en-US" sz="2000" baseline="0" dirty="0" smtClean="0">
                <a:solidFill>
                  <a:schemeClr val="bg1"/>
                </a:solidFill>
              </a:rPr>
              <a:t>illed has</a:t>
            </a:r>
            <a:endParaRPr lang="en-US" sz="2000" baseline="0" dirty="0">
              <a:solidFill>
                <a:schemeClr val="bg1"/>
              </a:solidFill>
            </a:endParaRPr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7515225" y="3522662"/>
            <a:ext cx="1660525" cy="3889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2000" baseline="0" dirty="0" smtClean="0">
                <a:solidFill>
                  <a:schemeClr val="bg1"/>
                </a:solidFill>
              </a:rPr>
              <a:t>no </a:t>
            </a:r>
            <a:r>
              <a:rPr lang="en-US" sz="2000" baseline="0" dirty="0">
                <a:solidFill>
                  <a:schemeClr val="bg1"/>
                </a:solidFill>
              </a:rPr>
              <a:t>absorber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7664450" y="3133725"/>
            <a:ext cx="1660525" cy="58896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2000" baseline="0" dirty="0">
                <a:solidFill>
                  <a:schemeClr val="bg1"/>
                </a:solidFill>
              </a:rPr>
              <a:t>o</a:t>
            </a:r>
            <a:r>
              <a:rPr lang="en-US" sz="2000" baseline="0" dirty="0" smtClean="0">
                <a:solidFill>
                  <a:schemeClr val="bg1"/>
                </a:solidFill>
              </a:rPr>
              <a:t>pen has</a:t>
            </a:r>
            <a:endParaRPr lang="en-US" sz="2000" baseline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697" grpId="0" animBg="1"/>
      <p:bldP spid="45074" grpId="0"/>
      <p:bldP spid="450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817" name="Line 121"/>
          <p:cNvSpPr>
            <a:spLocks noChangeShapeType="1"/>
          </p:cNvSpPr>
          <p:nvPr/>
        </p:nvSpPr>
        <p:spPr bwMode="auto">
          <a:xfrm flipH="1">
            <a:off x="8005763" y="3265488"/>
            <a:ext cx="0" cy="28686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50800"/>
            <a:ext cx="861060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4600" b="1"/>
              <a:t>Anisotropic Covering Factor</a:t>
            </a:r>
            <a:endParaRPr lang="en-US" sz="4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788" y="1462088"/>
            <a:ext cx="6467475" cy="4672012"/>
          </a:xfrm>
          <a:noFill/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600" b="1">
                <a:solidFill>
                  <a:schemeClr val="tx2"/>
                </a:solidFill>
                <a:sym typeface="Symbol" charset="2"/>
              </a:rPr>
              <a:t>Clustering of absorbers around quasars is highly anisotropic. </a:t>
            </a:r>
          </a:p>
          <a:p>
            <a:pPr>
              <a:lnSpc>
                <a:spcPct val="120000"/>
              </a:lnSpc>
            </a:pPr>
            <a:r>
              <a:rPr lang="en-US" sz="2600" b="1">
                <a:solidFill>
                  <a:schemeClr val="tx2"/>
                </a:solidFill>
                <a:sym typeface="Symbol" charset="2"/>
              </a:rPr>
              <a:t>Anisotropic (or intermittent) emission: </a:t>
            </a:r>
          </a:p>
          <a:p>
            <a:pPr lvl="1">
              <a:lnSpc>
                <a:spcPct val="120000"/>
              </a:lnSpc>
            </a:pPr>
            <a:r>
              <a:rPr lang="en-US" sz="2200" b="1">
                <a:solidFill>
                  <a:schemeClr val="tx2"/>
                </a:solidFill>
                <a:sym typeface="Symbol" charset="2"/>
              </a:rPr>
              <a:t>line-of-sight material photoevaporated  </a:t>
            </a:r>
          </a:p>
          <a:p>
            <a:pPr lvl="1">
              <a:lnSpc>
                <a:spcPct val="120000"/>
              </a:lnSpc>
            </a:pPr>
            <a:r>
              <a:rPr lang="en-US" sz="2200" b="1">
                <a:solidFill>
                  <a:schemeClr val="tx2"/>
                </a:solidFill>
                <a:sym typeface="Symbol" charset="2"/>
              </a:rPr>
              <a:t>transverse material shadowed </a:t>
            </a:r>
          </a:p>
          <a:p>
            <a:pPr>
              <a:lnSpc>
                <a:spcPct val="110000"/>
              </a:lnSpc>
            </a:pPr>
            <a:r>
              <a:rPr lang="en-US" sz="2600" b="1">
                <a:solidFill>
                  <a:schemeClr val="tx2"/>
                </a:solidFill>
                <a:sym typeface="Symbol" charset="2"/>
              </a:rPr>
              <a:t>Background sightlines probe ISM/halo gas </a:t>
            </a:r>
            <a:r>
              <a:rPr lang="en-US" sz="2600" b="1" i="1">
                <a:solidFill>
                  <a:schemeClr val="tx2"/>
                </a:solidFill>
                <a:sym typeface="Symbol" charset="2"/>
              </a:rPr>
              <a:t>unaltered</a:t>
            </a:r>
            <a:r>
              <a:rPr lang="en-US" sz="2600" b="1">
                <a:solidFill>
                  <a:schemeClr val="tx2"/>
                </a:solidFill>
                <a:sym typeface="Symbol" charset="2"/>
              </a:rPr>
              <a:t> by effects of QSO radiation </a:t>
            </a:r>
          </a:p>
          <a:p>
            <a:pPr>
              <a:lnSpc>
                <a:spcPct val="110000"/>
              </a:lnSpc>
            </a:pPr>
            <a:endParaRPr lang="en-US" sz="2600" b="1">
              <a:solidFill>
                <a:schemeClr val="tx2"/>
              </a:solidFill>
              <a:sym typeface="Symbol" charset="2"/>
            </a:endParaRPr>
          </a:p>
        </p:txBody>
      </p:sp>
      <p:sp>
        <p:nvSpPr>
          <p:cNvPr id="285805" name="Rectangle 109"/>
          <p:cNvSpPr>
            <a:spLocks noChangeArrowheads="1"/>
          </p:cNvSpPr>
          <p:nvPr/>
        </p:nvSpPr>
        <p:spPr bwMode="auto">
          <a:xfrm>
            <a:off x="-33338" y="5133975"/>
            <a:ext cx="685323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sz="2600" baseline="0" dirty="0"/>
              <a:t>	For individual systems, we can directly test for transverse illumination (stay tuned).</a:t>
            </a:r>
          </a:p>
        </p:txBody>
      </p:sp>
      <p:grpSp>
        <p:nvGrpSpPr>
          <p:cNvPr id="285770" name="Group 74"/>
          <p:cNvGrpSpPr>
            <a:grpSpLocks/>
          </p:cNvGrpSpPr>
          <p:nvPr/>
        </p:nvGrpSpPr>
        <p:grpSpPr bwMode="auto">
          <a:xfrm>
            <a:off x="7378700" y="2552700"/>
            <a:ext cx="1265238" cy="1970088"/>
            <a:chOff x="4305" y="1341"/>
            <a:chExt cx="835" cy="1301"/>
          </a:xfrm>
        </p:grpSpPr>
        <p:sp>
          <p:nvSpPr>
            <p:cNvPr id="285771" name="Oval 75"/>
            <p:cNvSpPr>
              <a:spLocks noChangeAspect="1" noChangeArrowheads="1"/>
            </p:cNvSpPr>
            <p:nvPr/>
          </p:nvSpPr>
          <p:spPr bwMode="auto">
            <a:xfrm rot="-813658">
              <a:off x="4397" y="1678"/>
              <a:ext cx="743" cy="743"/>
            </a:xfrm>
            <a:prstGeom prst="ellipse">
              <a:avLst/>
            </a:prstGeom>
            <a:solidFill>
              <a:srgbClr val="008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772" name="AutoShape 76"/>
            <p:cNvSpPr>
              <a:spLocks noChangeArrowheads="1"/>
            </p:cNvSpPr>
            <p:nvPr/>
          </p:nvSpPr>
          <p:spPr bwMode="auto">
            <a:xfrm rot="-813658">
              <a:off x="4517" y="1865"/>
              <a:ext cx="512" cy="438"/>
            </a:xfrm>
            <a:prstGeom prst="triangle">
              <a:avLst>
                <a:gd name="adj" fmla="val 50000"/>
              </a:avLst>
            </a:prstGeom>
            <a:solidFill>
              <a:srgbClr val="008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773" name="Rectangle 77"/>
            <p:cNvSpPr>
              <a:spLocks noChangeArrowheads="1"/>
            </p:cNvSpPr>
            <p:nvPr/>
          </p:nvSpPr>
          <p:spPr bwMode="auto">
            <a:xfrm rot="-2649561">
              <a:off x="4757" y="1341"/>
              <a:ext cx="328" cy="97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774" name="Rectangle 78"/>
            <p:cNvSpPr>
              <a:spLocks noChangeArrowheads="1"/>
            </p:cNvSpPr>
            <p:nvPr/>
          </p:nvSpPr>
          <p:spPr bwMode="auto">
            <a:xfrm rot="1003489">
              <a:off x="4305" y="1663"/>
              <a:ext cx="328" cy="97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5775" name="Rectangle 79"/>
          <p:cNvSpPr>
            <a:spLocks noChangeArrowheads="1"/>
          </p:cNvSpPr>
          <p:nvPr/>
        </p:nvSpPr>
        <p:spPr bwMode="auto">
          <a:xfrm>
            <a:off x="7797800" y="1612900"/>
            <a:ext cx="728663" cy="44926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40000"/>
              </a:lnSpc>
            </a:pPr>
            <a:r>
              <a:rPr lang="en-US" sz="1400" baseline="0">
                <a:solidFill>
                  <a:schemeClr val="tx2"/>
                </a:solidFill>
              </a:rPr>
              <a:t>b/g QSO</a:t>
            </a:r>
          </a:p>
        </p:txBody>
      </p:sp>
      <p:sp>
        <p:nvSpPr>
          <p:cNvPr id="285777" name="Oval 81"/>
          <p:cNvSpPr>
            <a:spLocks noChangeAspect="1" noChangeArrowheads="1"/>
          </p:cNvSpPr>
          <p:nvPr/>
        </p:nvSpPr>
        <p:spPr bwMode="auto">
          <a:xfrm>
            <a:off x="7021513" y="2257425"/>
            <a:ext cx="2006600" cy="2005013"/>
          </a:xfrm>
          <a:prstGeom prst="ellipse">
            <a:avLst/>
          </a:prstGeom>
          <a:solidFill>
            <a:schemeClr val="bg2">
              <a:alpha val="28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778" name="Rectangle 82"/>
          <p:cNvSpPr>
            <a:spLocks noChangeArrowheads="1"/>
          </p:cNvSpPr>
          <p:nvPr/>
        </p:nvSpPr>
        <p:spPr bwMode="auto">
          <a:xfrm>
            <a:off x="7159625" y="3051175"/>
            <a:ext cx="715963" cy="4508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40000"/>
              </a:lnSpc>
            </a:pPr>
            <a:r>
              <a:rPr lang="en-US" sz="1400" baseline="0">
                <a:solidFill>
                  <a:schemeClr val="tx2"/>
                </a:solidFill>
              </a:rPr>
              <a:t>f/g QSO</a:t>
            </a:r>
          </a:p>
        </p:txBody>
      </p:sp>
      <p:sp>
        <p:nvSpPr>
          <p:cNvPr id="285779" name="Oval 83"/>
          <p:cNvSpPr>
            <a:spLocks noChangeAspect="1" noChangeArrowheads="1"/>
          </p:cNvSpPr>
          <p:nvPr/>
        </p:nvSpPr>
        <p:spPr bwMode="auto">
          <a:xfrm>
            <a:off x="7900988" y="3133725"/>
            <a:ext cx="173037" cy="17462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080FF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780" name="Line 84"/>
          <p:cNvSpPr>
            <a:spLocks noChangeShapeType="1"/>
          </p:cNvSpPr>
          <p:nvPr/>
        </p:nvSpPr>
        <p:spPr bwMode="auto">
          <a:xfrm flipV="1">
            <a:off x="8075613" y="3211513"/>
            <a:ext cx="541337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781" name="Oval 85"/>
          <p:cNvSpPr>
            <a:spLocks noChangeAspect="1" noChangeArrowheads="1"/>
          </p:cNvSpPr>
          <p:nvPr/>
        </p:nvSpPr>
        <p:spPr bwMode="auto">
          <a:xfrm rot="11109936">
            <a:off x="7307263" y="2898775"/>
            <a:ext cx="149225" cy="1492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782" name="Oval 86"/>
          <p:cNvSpPr>
            <a:spLocks noChangeAspect="1" noChangeArrowheads="1"/>
          </p:cNvSpPr>
          <p:nvPr/>
        </p:nvSpPr>
        <p:spPr bwMode="auto">
          <a:xfrm rot="11109936">
            <a:off x="7366000" y="3763963"/>
            <a:ext cx="150813" cy="150812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783" name="Oval 87"/>
          <p:cNvSpPr>
            <a:spLocks noChangeAspect="1" noChangeArrowheads="1"/>
          </p:cNvSpPr>
          <p:nvPr/>
        </p:nvSpPr>
        <p:spPr bwMode="auto">
          <a:xfrm rot="11109936">
            <a:off x="7570788" y="3497263"/>
            <a:ext cx="150812" cy="1492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784" name="Oval 88"/>
          <p:cNvSpPr>
            <a:spLocks noChangeAspect="1" noChangeArrowheads="1"/>
          </p:cNvSpPr>
          <p:nvPr/>
        </p:nvSpPr>
        <p:spPr bwMode="auto">
          <a:xfrm rot="11109936">
            <a:off x="7805738" y="2311400"/>
            <a:ext cx="149225" cy="150813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785" name="Oval 89"/>
          <p:cNvSpPr>
            <a:spLocks noChangeAspect="1" noChangeArrowheads="1"/>
          </p:cNvSpPr>
          <p:nvPr/>
        </p:nvSpPr>
        <p:spPr bwMode="auto">
          <a:xfrm rot="11109936">
            <a:off x="7518400" y="2684463"/>
            <a:ext cx="149225" cy="1492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786" name="Oval 90"/>
          <p:cNvSpPr>
            <a:spLocks noChangeAspect="1" noChangeArrowheads="1"/>
          </p:cNvSpPr>
          <p:nvPr/>
        </p:nvSpPr>
        <p:spPr bwMode="auto">
          <a:xfrm rot="11109936">
            <a:off x="7954963" y="2913063"/>
            <a:ext cx="149225" cy="1492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787" name="Oval 91"/>
          <p:cNvSpPr>
            <a:spLocks noChangeAspect="1" noChangeArrowheads="1"/>
          </p:cNvSpPr>
          <p:nvPr/>
        </p:nvSpPr>
        <p:spPr bwMode="auto">
          <a:xfrm rot="11109936">
            <a:off x="8207375" y="2462213"/>
            <a:ext cx="149225" cy="1492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788" name="Oval 92"/>
          <p:cNvSpPr>
            <a:spLocks noChangeAspect="1" noChangeArrowheads="1"/>
          </p:cNvSpPr>
          <p:nvPr/>
        </p:nvSpPr>
        <p:spPr bwMode="auto">
          <a:xfrm rot="11109936">
            <a:off x="8039100" y="2611438"/>
            <a:ext cx="149225" cy="1492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789" name="Oval 93"/>
          <p:cNvSpPr>
            <a:spLocks noChangeAspect="1" noChangeArrowheads="1"/>
          </p:cNvSpPr>
          <p:nvPr/>
        </p:nvSpPr>
        <p:spPr bwMode="auto">
          <a:xfrm rot="11109936">
            <a:off x="8137525" y="2835275"/>
            <a:ext cx="149225" cy="1492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790" name="Oval 94"/>
          <p:cNvSpPr>
            <a:spLocks noChangeAspect="1" noChangeArrowheads="1"/>
          </p:cNvSpPr>
          <p:nvPr/>
        </p:nvSpPr>
        <p:spPr bwMode="auto">
          <a:xfrm rot="11109936">
            <a:off x="7756525" y="2838450"/>
            <a:ext cx="149225" cy="1492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791" name="Oval 95"/>
          <p:cNvSpPr>
            <a:spLocks noChangeAspect="1" noChangeArrowheads="1"/>
          </p:cNvSpPr>
          <p:nvPr/>
        </p:nvSpPr>
        <p:spPr bwMode="auto">
          <a:xfrm rot="11109936">
            <a:off x="7366000" y="3497263"/>
            <a:ext cx="150813" cy="150812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792" name="Rectangle 96"/>
          <p:cNvSpPr>
            <a:spLocks noChangeArrowheads="1"/>
          </p:cNvSpPr>
          <p:nvPr/>
        </p:nvSpPr>
        <p:spPr bwMode="auto">
          <a:xfrm>
            <a:off x="7666038" y="3168650"/>
            <a:ext cx="1441450" cy="4318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70000"/>
              </a:lnSpc>
            </a:pPr>
            <a:r>
              <a:rPr lang="en-US" sz="1800" baseline="0">
                <a:solidFill>
                  <a:schemeClr val="tx2"/>
                </a:solidFill>
              </a:rPr>
              <a:t>R</a:t>
            </a:r>
            <a:r>
              <a:rPr lang="en-US" sz="1800" baseline="-25000">
                <a:solidFill>
                  <a:schemeClr val="tx2"/>
                </a:solidFill>
                <a:sym typeface="Symbol" charset="2"/>
              </a:rPr>
              <a:t></a:t>
            </a:r>
            <a:endParaRPr lang="en-US" sz="1800" baseline="0">
              <a:solidFill>
                <a:schemeClr val="tx2"/>
              </a:solidFill>
              <a:sym typeface="Symbol" charset="2"/>
            </a:endParaRPr>
          </a:p>
        </p:txBody>
      </p:sp>
      <p:sp>
        <p:nvSpPr>
          <p:cNvPr id="285793" name="Oval 97"/>
          <p:cNvSpPr>
            <a:spLocks noChangeAspect="1" noChangeArrowheads="1"/>
          </p:cNvSpPr>
          <p:nvPr/>
        </p:nvSpPr>
        <p:spPr bwMode="auto">
          <a:xfrm rot="11109936">
            <a:off x="7654925" y="2476500"/>
            <a:ext cx="150813" cy="150813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794" name="Oval 98"/>
          <p:cNvSpPr>
            <a:spLocks noChangeAspect="1" noChangeArrowheads="1"/>
          </p:cNvSpPr>
          <p:nvPr/>
        </p:nvSpPr>
        <p:spPr bwMode="auto">
          <a:xfrm rot="11109936">
            <a:off x="8345488" y="2789238"/>
            <a:ext cx="149225" cy="1492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800" name="Line 104"/>
          <p:cNvSpPr>
            <a:spLocks noChangeShapeType="1"/>
          </p:cNvSpPr>
          <p:nvPr/>
        </p:nvSpPr>
        <p:spPr bwMode="auto">
          <a:xfrm flipH="1">
            <a:off x="8645525" y="1852613"/>
            <a:ext cx="0" cy="4281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801" name="Oval 105"/>
          <p:cNvSpPr>
            <a:spLocks noChangeAspect="1" noChangeArrowheads="1"/>
          </p:cNvSpPr>
          <p:nvPr/>
        </p:nvSpPr>
        <p:spPr bwMode="auto">
          <a:xfrm rot="11109936">
            <a:off x="8561388" y="3557588"/>
            <a:ext cx="150812" cy="150812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802" name="Oval 106"/>
          <p:cNvSpPr>
            <a:spLocks noChangeAspect="1" noChangeArrowheads="1"/>
          </p:cNvSpPr>
          <p:nvPr/>
        </p:nvSpPr>
        <p:spPr bwMode="auto">
          <a:xfrm rot="11109936">
            <a:off x="8540750" y="2982913"/>
            <a:ext cx="150813" cy="150812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803" name="Oval 107"/>
          <p:cNvSpPr>
            <a:spLocks noChangeAspect="1" noChangeArrowheads="1"/>
          </p:cNvSpPr>
          <p:nvPr/>
        </p:nvSpPr>
        <p:spPr bwMode="auto">
          <a:xfrm rot="11109936">
            <a:off x="8559800" y="2614613"/>
            <a:ext cx="149225" cy="1492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804" name="Oval 108"/>
          <p:cNvSpPr>
            <a:spLocks noChangeAspect="1" noChangeArrowheads="1"/>
          </p:cNvSpPr>
          <p:nvPr/>
        </p:nvSpPr>
        <p:spPr bwMode="auto">
          <a:xfrm>
            <a:off x="8566150" y="1728788"/>
            <a:ext cx="173038" cy="173037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080FF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5776" name="Picture 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7500" y="5854700"/>
            <a:ext cx="7778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85808" name="Group 112"/>
          <p:cNvGrpSpPr>
            <a:grpSpLocks/>
          </p:cNvGrpSpPr>
          <p:nvPr/>
        </p:nvGrpSpPr>
        <p:grpSpPr bwMode="auto">
          <a:xfrm>
            <a:off x="7891463" y="3551238"/>
            <a:ext cx="446087" cy="571500"/>
            <a:chOff x="4767" y="2136"/>
            <a:chExt cx="281" cy="360"/>
          </a:xfrm>
        </p:grpSpPr>
        <p:sp>
          <p:nvSpPr>
            <p:cNvPr id="285809" name="Oval 113"/>
            <p:cNvSpPr>
              <a:spLocks noChangeAspect="1" noChangeArrowheads="1"/>
            </p:cNvSpPr>
            <p:nvPr/>
          </p:nvSpPr>
          <p:spPr bwMode="auto">
            <a:xfrm rot="11109936">
              <a:off x="4822" y="2277"/>
              <a:ext cx="95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810" name="Oval 114"/>
            <p:cNvSpPr>
              <a:spLocks noChangeAspect="1" noChangeArrowheads="1"/>
            </p:cNvSpPr>
            <p:nvPr/>
          </p:nvSpPr>
          <p:spPr bwMode="auto">
            <a:xfrm rot="11109936">
              <a:off x="4954" y="2209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811" name="Oval 115"/>
            <p:cNvSpPr>
              <a:spLocks noChangeAspect="1" noChangeArrowheads="1"/>
            </p:cNvSpPr>
            <p:nvPr/>
          </p:nvSpPr>
          <p:spPr bwMode="auto">
            <a:xfrm rot="11109936">
              <a:off x="4767" y="2401"/>
              <a:ext cx="94" cy="9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812" name="Oval 116"/>
            <p:cNvSpPr>
              <a:spLocks noChangeAspect="1" noChangeArrowheads="1"/>
            </p:cNvSpPr>
            <p:nvPr/>
          </p:nvSpPr>
          <p:spPr bwMode="auto">
            <a:xfrm rot="11109936">
              <a:off x="4825" y="2136"/>
              <a:ext cx="94" cy="94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5813" name="Line 117"/>
          <p:cNvSpPr>
            <a:spLocks noChangeAspect="1" noChangeShapeType="1"/>
          </p:cNvSpPr>
          <p:nvPr/>
        </p:nvSpPr>
        <p:spPr bwMode="auto">
          <a:xfrm flipV="1">
            <a:off x="7470775" y="4067175"/>
            <a:ext cx="263525" cy="238125"/>
          </a:xfrm>
          <a:prstGeom prst="line">
            <a:avLst/>
          </a:prstGeom>
          <a:noFill/>
          <a:ln w="25400">
            <a:solidFill>
              <a:srgbClr val="47A3FF"/>
            </a:solidFill>
            <a:round/>
            <a:headEnd type="none" w="med" len="sm"/>
            <a:tailEnd type="triangle" w="med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814" name="Rectangle 118"/>
          <p:cNvSpPr>
            <a:spLocks noChangeArrowheads="1"/>
          </p:cNvSpPr>
          <p:nvPr/>
        </p:nvSpPr>
        <p:spPr bwMode="auto">
          <a:xfrm>
            <a:off x="6415088" y="4292600"/>
            <a:ext cx="1652587" cy="6000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</a:pPr>
            <a:r>
              <a:rPr lang="en-US" sz="1800" baseline="0">
                <a:solidFill>
                  <a:srgbClr val="58A5FB"/>
                </a:solidFill>
              </a:rPr>
              <a:t>QSO ionizing radiation</a:t>
            </a:r>
          </a:p>
        </p:txBody>
      </p:sp>
      <p:sp>
        <p:nvSpPr>
          <p:cNvPr id="285815" name="Rectangle 119"/>
          <p:cNvSpPr>
            <a:spLocks noChangeArrowheads="1"/>
          </p:cNvSpPr>
          <p:nvPr/>
        </p:nvSpPr>
        <p:spPr bwMode="auto">
          <a:xfrm>
            <a:off x="6253163" y="1916113"/>
            <a:ext cx="1652587" cy="6000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</a:pPr>
            <a:r>
              <a:rPr lang="en-US" sz="1800" baseline="0">
                <a:solidFill>
                  <a:srgbClr val="0000FF"/>
                </a:solidFill>
              </a:rPr>
              <a:t>cold gas</a:t>
            </a:r>
          </a:p>
        </p:txBody>
      </p:sp>
      <p:sp>
        <p:nvSpPr>
          <p:cNvPr id="285816" name="Line 120"/>
          <p:cNvSpPr>
            <a:spLocks noChangeShapeType="1"/>
          </p:cNvSpPr>
          <p:nvPr/>
        </p:nvSpPr>
        <p:spPr bwMode="auto">
          <a:xfrm>
            <a:off x="7296150" y="2406650"/>
            <a:ext cx="171450" cy="2222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med" len="sm"/>
            <a:tailEnd type="triangle" w="med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818" name="Rectangle 122"/>
          <p:cNvSpPr>
            <a:spLocks noChangeArrowheads="1"/>
          </p:cNvSpPr>
          <p:nvPr/>
        </p:nvSpPr>
        <p:spPr bwMode="auto">
          <a:xfrm>
            <a:off x="7493000" y="5022850"/>
            <a:ext cx="1016000" cy="263525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</a:pPr>
            <a:r>
              <a:rPr lang="en-US" sz="1400" baseline="0">
                <a:solidFill>
                  <a:schemeClr val="tx2"/>
                </a:solidFill>
              </a:rPr>
              <a:t>line-of-sight</a:t>
            </a:r>
          </a:p>
        </p:txBody>
      </p:sp>
      <p:sp>
        <p:nvSpPr>
          <p:cNvPr id="285819" name="Rectangle 123"/>
          <p:cNvSpPr>
            <a:spLocks noChangeArrowheads="1"/>
          </p:cNvSpPr>
          <p:nvPr/>
        </p:nvSpPr>
        <p:spPr bwMode="auto">
          <a:xfrm>
            <a:off x="8205788" y="4246563"/>
            <a:ext cx="1016000" cy="263525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</a:pPr>
            <a:r>
              <a:rPr lang="en-US" sz="1400" baseline="0">
                <a:solidFill>
                  <a:schemeClr val="tx2"/>
                </a:solidFill>
              </a:rPr>
              <a:t>transverse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858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8" y="-26988"/>
            <a:ext cx="8885237" cy="1143001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200" b="1"/>
              <a:t>What is the Physical State of the Gas?</a:t>
            </a:r>
            <a:endParaRPr lang="en-US" sz="42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9219" name="Rectangle 50"/>
          <p:cNvSpPr>
            <a:spLocks noChangeArrowheads="1"/>
          </p:cNvSpPr>
          <p:nvPr/>
        </p:nvSpPr>
        <p:spPr bwMode="auto">
          <a:xfrm rot="18950439">
            <a:off x="793750" y="2095500"/>
            <a:ext cx="498475" cy="1482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20" name="Rectangle 51"/>
          <p:cNvSpPr>
            <a:spLocks noChangeArrowheads="1"/>
          </p:cNvSpPr>
          <p:nvPr/>
        </p:nvSpPr>
        <p:spPr bwMode="auto">
          <a:xfrm>
            <a:off x="588962" y="1601788"/>
            <a:ext cx="728663" cy="3571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40000"/>
              </a:lnSpc>
            </a:pPr>
            <a:r>
              <a:rPr lang="en-US" sz="1600" baseline="0" dirty="0" err="1">
                <a:solidFill>
                  <a:schemeClr val="tx2"/>
                </a:solidFill>
              </a:rPr>
              <a:t>b/g</a:t>
            </a:r>
            <a:r>
              <a:rPr lang="en-US" sz="1600" baseline="0" dirty="0">
                <a:solidFill>
                  <a:schemeClr val="tx2"/>
                </a:solidFill>
              </a:rPr>
              <a:t> QSO</a:t>
            </a:r>
          </a:p>
        </p:txBody>
      </p:sp>
      <p:sp>
        <p:nvSpPr>
          <p:cNvPr id="49221" name="Oval 52"/>
          <p:cNvSpPr>
            <a:spLocks noChangeAspect="1" noChangeArrowheads="1"/>
          </p:cNvSpPr>
          <p:nvPr/>
        </p:nvSpPr>
        <p:spPr bwMode="auto">
          <a:xfrm>
            <a:off x="119061" y="1914525"/>
            <a:ext cx="1618300" cy="1616637"/>
          </a:xfrm>
          <a:prstGeom prst="ellipse">
            <a:avLst/>
          </a:prstGeom>
          <a:solidFill>
            <a:schemeClr val="bg2">
              <a:alpha val="27843"/>
            </a:scheme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23" name="Line 54"/>
          <p:cNvSpPr>
            <a:spLocks noChangeShapeType="1"/>
          </p:cNvSpPr>
          <p:nvPr/>
        </p:nvSpPr>
        <p:spPr bwMode="auto">
          <a:xfrm flipV="1">
            <a:off x="992187" y="2743200"/>
            <a:ext cx="503238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sm"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24" name="Rectangle 55"/>
          <p:cNvSpPr>
            <a:spLocks noChangeArrowheads="1"/>
          </p:cNvSpPr>
          <p:nvPr/>
        </p:nvSpPr>
        <p:spPr bwMode="auto">
          <a:xfrm>
            <a:off x="517525" y="2344738"/>
            <a:ext cx="1441451" cy="4318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70000"/>
              </a:lnSpc>
            </a:pPr>
            <a:r>
              <a:rPr lang="en-US" sz="1800" baseline="0">
                <a:solidFill>
                  <a:schemeClr val="tx2"/>
                </a:solidFill>
              </a:rPr>
              <a:t>R</a:t>
            </a:r>
            <a:r>
              <a:rPr lang="en-US" sz="1800" baseline="-25000">
                <a:solidFill>
                  <a:schemeClr val="tx2"/>
                </a:solidFill>
                <a:sym typeface="Symbol" charset="2"/>
              </a:rPr>
              <a:t></a:t>
            </a:r>
            <a:endParaRPr lang="en-US" sz="1800" baseline="0">
              <a:solidFill>
                <a:schemeClr val="tx2"/>
              </a:solidFill>
              <a:sym typeface="Symbol" charset="2"/>
            </a:endParaRPr>
          </a:p>
        </p:txBody>
      </p:sp>
      <p:sp>
        <p:nvSpPr>
          <p:cNvPr id="49225" name="Line 56"/>
          <p:cNvSpPr>
            <a:spLocks noChangeShapeType="1"/>
          </p:cNvSpPr>
          <p:nvPr/>
        </p:nvSpPr>
        <p:spPr bwMode="auto">
          <a:xfrm flipH="1">
            <a:off x="1520825" y="1751013"/>
            <a:ext cx="0" cy="2249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26" name="Oval 57"/>
          <p:cNvSpPr>
            <a:spLocks noChangeAspect="1" noChangeArrowheads="1"/>
          </p:cNvSpPr>
          <p:nvPr/>
        </p:nvSpPr>
        <p:spPr bwMode="auto">
          <a:xfrm>
            <a:off x="1428750" y="1652588"/>
            <a:ext cx="173038" cy="173037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080FF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27" name="AutoShape 58"/>
          <p:cNvSpPr>
            <a:spLocks noChangeAspect="1" noChangeArrowheads="1"/>
          </p:cNvSpPr>
          <p:nvPr/>
        </p:nvSpPr>
        <p:spPr bwMode="auto">
          <a:xfrm rot="5674369">
            <a:off x="390525" y="2155825"/>
            <a:ext cx="1282700" cy="116998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3 w 21600"/>
              <a:gd name="T13" fmla="*/ 0 h 21600"/>
              <a:gd name="T14" fmla="*/ 21547 w 21600"/>
              <a:gd name="T15" fmla="*/ 117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80" y="9259"/>
                </a:moveTo>
                <a:cubicBezTo>
                  <a:pt x="2432" y="4808"/>
                  <a:pt x="6286" y="1550"/>
                  <a:pt x="10800" y="1550"/>
                </a:cubicBezTo>
                <a:cubicBezTo>
                  <a:pt x="15313" y="1550"/>
                  <a:pt x="19167" y="4808"/>
                  <a:pt x="19919" y="9259"/>
                </a:cubicBezTo>
                <a:lnTo>
                  <a:pt x="21449" y="9000"/>
                </a:lnTo>
                <a:cubicBezTo>
                  <a:pt x="20570" y="3803"/>
                  <a:pt x="16070" y="0"/>
                  <a:pt x="10799" y="0"/>
                </a:cubicBezTo>
                <a:cubicBezTo>
                  <a:pt x="5529" y="0"/>
                  <a:pt x="1029" y="3803"/>
                  <a:pt x="150" y="9000"/>
                </a:cubicBezTo>
                <a:close/>
              </a:path>
            </a:pathLst>
          </a:cu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9228" name="Picture 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162" y="3716338"/>
            <a:ext cx="7778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229" name="AutoShape 60"/>
          <p:cNvSpPr>
            <a:spLocks noChangeArrowheads="1"/>
          </p:cNvSpPr>
          <p:nvPr/>
        </p:nvSpPr>
        <p:spPr bwMode="auto">
          <a:xfrm rot="19723793">
            <a:off x="1443038" y="2230438"/>
            <a:ext cx="365125" cy="18256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30" name="AutoShape 61"/>
          <p:cNvSpPr>
            <a:spLocks noChangeArrowheads="1"/>
          </p:cNvSpPr>
          <p:nvPr/>
        </p:nvSpPr>
        <p:spPr bwMode="auto">
          <a:xfrm rot="1215309">
            <a:off x="1490663" y="2946400"/>
            <a:ext cx="365125" cy="18256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31" name="AutoShape 62"/>
          <p:cNvSpPr>
            <a:spLocks noChangeArrowheads="1"/>
          </p:cNvSpPr>
          <p:nvPr/>
        </p:nvSpPr>
        <p:spPr bwMode="auto">
          <a:xfrm rot="3940947">
            <a:off x="1082675" y="3354388"/>
            <a:ext cx="365125" cy="1825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32" name="Rectangle 63"/>
          <p:cNvSpPr>
            <a:spLocks noChangeArrowheads="1"/>
          </p:cNvSpPr>
          <p:nvPr/>
        </p:nvSpPr>
        <p:spPr bwMode="auto">
          <a:xfrm>
            <a:off x="12700" y="4397375"/>
            <a:ext cx="2211389" cy="9302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/>
            <a:r>
              <a:rPr lang="en-US" sz="2800" baseline="0" dirty="0" smtClean="0">
                <a:solidFill>
                  <a:schemeClr val="tx2"/>
                </a:solidFill>
              </a:rPr>
              <a:t>Outflow or Cold Flows?</a:t>
            </a:r>
            <a:endParaRPr lang="en-US" sz="2800" baseline="0" dirty="0">
              <a:solidFill>
                <a:schemeClr val="tx2"/>
              </a:solidFill>
            </a:endParaRPr>
          </a:p>
        </p:txBody>
      </p:sp>
      <p:grpSp>
        <p:nvGrpSpPr>
          <p:cNvPr id="2" name="Group 156"/>
          <p:cNvGrpSpPr>
            <a:grpSpLocks/>
          </p:cNvGrpSpPr>
          <p:nvPr/>
        </p:nvGrpSpPr>
        <p:grpSpPr bwMode="auto">
          <a:xfrm>
            <a:off x="2362200" y="1606550"/>
            <a:ext cx="2282825" cy="3711575"/>
            <a:chOff x="1488" y="1012"/>
            <a:chExt cx="1438" cy="2338"/>
          </a:xfrm>
        </p:grpSpPr>
        <p:sp>
          <p:nvSpPr>
            <p:cNvPr id="49191" name="Oval 67"/>
            <p:cNvSpPr>
              <a:spLocks noChangeAspect="1" noChangeArrowheads="1"/>
            </p:cNvSpPr>
            <p:nvPr/>
          </p:nvSpPr>
          <p:spPr bwMode="auto">
            <a:xfrm>
              <a:off x="1648" y="1189"/>
              <a:ext cx="1019" cy="1018"/>
            </a:xfrm>
            <a:prstGeom prst="ellipse">
              <a:avLst/>
            </a:prstGeom>
            <a:solidFill>
              <a:schemeClr val="bg2">
                <a:alpha val="2784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92" name="Oval 69"/>
            <p:cNvSpPr>
              <a:spLocks noChangeAspect="1" noChangeArrowheads="1"/>
            </p:cNvSpPr>
            <p:nvPr/>
          </p:nvSpPr>
          <p:spPr bwMode="auto">
            <a:xfrm>
              <a:off x="2090" y="1602"/>
              <a:ext cx="109" cy="110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080FF"/>
                </a:gs>
              </a:gsLst>
              <a:path path="shape">
                <a:fillToRect l="50000" t="50000" r="50000" b="50000"/>
              </a:path>
            </a:gradFill>
            <a:ln w="317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93" name="Line 70"/>
            <p:cNvSpPr>
              <a:spLocks noChangeShapeType="1"/>
            </p:cNvSpPr>
            <p:nvPr/>
          </p:nvSpPr>
          <p:spPr bwMode="auto">
            <a:xfrm flipH="1">
              <a:off x="2519" y="1064"/>
              <a:ext cx="0" cy="15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94" name="Rectangle 71"/>
            <p:cNvSpPr>
              <a:spLocks noChangeArrowheads="1"/>
            </p:cNvSpPr>
            <p:nvPr/>
          </p:nvSpPr>
          <p:spPr bwMode="auto">
            <a:xfrm>
              <a:off x="1856" y="1012"/>
              <a:ext cx="536" cy="209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40000"/>
                </a:lnSpc>
              </a:pPr>
              <a:r>
                <a:rPr lang="en-US" sz="1600" baseline="0" dirty="0" err="1">
                  <a:solidFill>
                    <a:schemeClr val="tx2"/>
                  </a:solidFill>
                </a:rPr>
                <a:t>b/g</a:t>
              </a:r>
              <a:r>
                <a:rPr lang="en-US" sz="1600" baseline="0" dirty="0">
                  <a:solidFill>
                    <a:schemeClr val="tx2"/>
                  </a:solidFill>
                </a:rPr>
                <a:t> QSO</a:t>
              </a:r>
            </a:p>
          </p:txBody>
        </p:sp>
        <p:sp>
          <p:nvSpPr>
            <p:cNvPr id="49195" name="Oval 72"/>
            <p:cNvSpPr>
              <a:spLocks noChangeAspect="1" noChangeArrowheads="1"/>
            </p:cNvSpPr>
            <p:nvPr/>
          </p:nvSpPr>
          <p:spPr bwMode="auto">
            <a:xfrm>
              <a:off x="2471" y="1034"/>
              <a:ext cx="109" cy="10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080FF"/>
                </a:gs>
              </a:gsLst>
              <a:path path="shape">
                <a:fillToRect l="50000" t="50000" r="50000" b="50000"/>
              </a:path>
            </a:gradFill>
            <a:ln w="317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9196" name="Picture 7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77" y="2339"/>
              <a:ext cx="490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97" name="Oval 74"/>
            <p:cNvSpPr>
              <a:spLocks noChangeAspect="1" noChangeArrowheads="1"/>
            </p:cNvSpPr>
            <p:nvPr/>
          </p:nvSpPr>
          <p:spPr bwMode="auto">
            <a:xfrm rot="-10490064">
              <a:off x="1890" y="1854"/>
              <a:ext cx="114" cy="11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98" name="Oval 75"/>
            <p:cNvSpPr>
              <a:spLocks noChangeAspect="1" noChangeArrowheads="1"/>
            </p:cNvSpPr>
            <p:nvPr/>
          </p:nvSpPr>
          <p:spPr bwMode="auto">
            <a:xfrm rot="-10490064">
              <a:off x="2138" y="1326"/>
              <a:ext cx="114" cy="11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99" name="Oval 76"/>
            <p:cNvSpPr>
              <a:spLocks noChangeAspect="1" noChangeArrowheads="1"/>
            </p:cNvSpPr>
            <p:nvPr/>
          </p:nvSpPr>
          <p:spPr bwMode="auto">
            <a:xfrm rot="-10490064">
              <a:off x="2462" y="1368"/>
              <a:ext cx="114" cy="11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00" name="Oval 77"/>
            <p:cNvSpPr>
              <a:spLocks noChangeAspect="1" noChangeArrowheads="1"/>
            </p:cNvSpPr>
            <p:nvPr/>
          </p:nvSpPr>
          <p:spPr bwMode="auto">
            <a:xfrm rot="-10490064">
              <a:off x="2471" y="1705"/>
              <a:ext cx="114" cy="11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01" name="Oval 78"/>
            <p:cNvSpPr>
              <a:spLocks noChangeAspect="1" noChangeArrowheads="1"/>
            </p:cNvSpPr>
            <p:nvPr/>
          </p:nvSpPr>
          <p:spPr bwMode="auto">
            <a:xfrm rot="-10490064">
              <a:off x="1904" y="1503"/>
              <a:ext cx="114" cy="11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02" name="Oval 79"/>
            <p:cNvSpPr>
              <a:spLocks noChangeAspect="1" noChangeArrowheads="1"/>
            </p:cNvSpPr>
            <p:nvPr/>
          </p:nvSpPr>
          <p:spPr bwMode="auto">
            <a:xfrm rot="-10490064">
              <a:off x="1824" y="1354"/>
              <a:ext cx="114" cy="11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03" name="Line 80"/>
            <p:cNvSpPr>
              <a:spLocks noChangeShapeType="1"/>
            </p:cNvSpPr>
            <p:nvPr/>
          </p:nvSpPr>
          <p:spPr bwMode="auto">
            <a:xfrm rot="18052325" flipV="1">
              <a:off x="2102" y="1213"/>
              <a:ext cx="0" cy="21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04" name="Line 81"/>
            <p:cNvSpPr>
              <a:spLocks noChangeShapeType="1"/>
            </p:cNvSpPr>
            <p:nvPr/>
          </p:nvSpPr>
          <p:spPr bwMode="auto">
            <a:xfrm rot="13075796" flipV="1">
              <a:off x="1811" y="1387"/>
              <a:ext cx="0" cy="21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05" name="Line 82"/>
            <p:cNvSpPr>
              <a:spLocks noChangeShapeType="1"/>
            </p:cNvSpPr>
            <p:nvPr/>
          </p:nvSpPr>
          <p:spPr bwMode="auto">
            <a:xfrm rot="18359619" flipV="1">
              <a:off x="2414" y="1248"/>
              <a:ext cx="0" cy="21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06" name="Line 83"/>
            <p:cNvSpPr>
              <a:spLocks noChangeShapeType="1"/>
            </p:cNvSpPr>
            <p:nvPr/>
          </p:nvSpPr>
          <p:spPr bwMode="auto">
            <a:xfrm rot="8025696" flipV="1">
              <a:off x="2611" y="1727"/>
              <a:ext cx="0" cy="21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07" name="Line 84"/>
            <p:cNvSpPr>
              <a:spLocks noChangeShapeType="1"/>
            </p:cNvSpPr>
            <p:nvPr/>
          </p:nvSpPr>
          <p:spPr bwMode="auto">
            <a:xfrm rot="9911141" flipV="1">
              <a:off x="1962" y="1898"/>
              <a:ext cx="0" cy="21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08" name="Line 85"/>
            <p:cNvSpPr>
              <a:spLocks noChangeShapeType="1"/>
            </p:cNvSpPr>
            <p:nvPr/>
          </p:nvSpPr>
          <p:spPr bwMode="auto">
            <a:xfrm rot="2335355" flipV="1">
              <a:off x="2016" y="1361"/>
              <a:ext cx="0" cy="21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09" name="Oval 86"/>
            <p:cNvSpPr>
              <a:spLocks noChangeAspect="1" noChangeArrowheads="1"/>
            </p:cNvSpPr>
            <p:nvPr/>
          </p:nvSpPr>
          <p:spPr bwMode="auto">
            <a:xfrm rot="-10490064">
              <a:off x="2452" y="1884"/>
              <a:ext cx="114" cy="11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10" name="Line 87"/>
            <p:cNvSpPr>
              <a:spLocks noChangeShapeType="1"/>
            </p:cNvSpPr>
            <p:nvPr/>
          </p:nvSpPr>
          <p:spPr bwMode="auto">
            <a:xfrm rot="19011645" flipV="1">
              <a:off x="2434" y="1753"/>
              <a:ext cx="0" cy="21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11" name="Line 88"/>
            <p:cNvSpPr>
              <a:spLocks noChangeShapeType="1"/>
            </p:cNvSpPr>
            <p:nvPr/>
          </p:nvSpPr>
          <p:spPr bwMode="auto">
            <a:xfrm flipV="1">
              <a:off x="2186" y="1642"/>
              <a:ext cx="317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sm"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12" name="Rectangle 89"/>
            <p:cNvSpPr>
              <a:spLocks noChangeArrowheads="1"/>
            </p:cNvSpPr>
            <p:nvPr/>
          </p:nvSpPr>
          <p:spPr bwMode="auto">
            <a:xfrm>
              <a:off x="1890" y="1385"/>
              <a:ext cx="908" cy="272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800" baseline="0">
                  <a:solidFill>
                    <a:schemeClr val="tx2"/>
                  </a:solidFill>
                </a:rPr>
                <a:t>R</a:t>
              </a:r>
              <a:r>
                <a:rPr lang="en-US" sz="1800" baseline="-25000">
                  <a:solidFill>
                    <a:schemeClr val="tx2"/>
                  </a:solidFill>
                  <a:sym typeface="Symbol" charset="2"/>
                </a:rPr>
                <a:t></a:t>
              </a:r>
              <a:endParaRPr lang="en-US" sz="1800" baseline="0">
                <a:solidFill>
                  <a:schemeClr val="tx2"/>
                </a:solidFill>
                <a:sym typeface="Symbol" charset="2"/>
              </a:endParaRPr>
            </a:p>
          </p:txBody>
        </p:sp>
        <p:sp>
          <p:nvSpPr>
            <p:cNvPr id="49213" name="Rectangle 92"/>
            <p:cNvSpPr>
              <a:spLocks noChangeArrowheads="1"/>
            </p:cNvSpPr>
            <p:nvPr/>
          </p:nvSpPr>
          <p:spPr bwMode="auto">
            <a:xfrm>
              <a:off x="1674" y="1648"/>
              <a:ext cx="451" cy="28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40000"/>
                </a:lnSpc>
              </a:pPr>
              <a:r>
                <a:rPr lang="en-US" sz="1600" baseline="0" dirty="0" err="1">
                  <a:solidFill>
                    <a:schemeClr val="tx2"/>
                  </a:solidFill>
                </a:rPr>
                <a:t>f/g</a:t>
              </a:r>
              <a:r>
                <a:rPr lang="en-US" sz="1600" baseline="0" dirty="0">
                  <a:solidFill>
                    <a:schemeClr val="tx2"/>
                  </a:solidFill>
                </a:rPr>
                <a:t> QSO</a:t>
              </a:r>
            </a:p>
          </p:txBody>
        </p:sp>
        <p:sp>
          <p:nvSpPr>
            <p:cNvPr id="49214" name="Rectangle 94"/>
            <p:cNvSpPr>
              <a:spLocks noChangeArrowheads="1"/>
            </p:cNvSpPr>
            <p:nvPr/>
          </p:nvSpPr>
          <p:spPr bwMode="auto">
            <a:xfrm>
              <a:off x="1488" y="2764"/>
              <a:ext cx="1438" cy="586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lIns="0" r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600" baseline="0" dirty="0" smtClean="0">
                  <a:solidFill>
                    <a:schemeClr val="tx2"/>
                  </a:solidFill>
                </a:rPr>
                <a:t>Cloud Density, Size, Pressure?</a:t>
              </a:r>
              <a:endParaRPr lang="en-US" sz="2600" baseline="0" dirty="0">
                <a:solidFill>
                  <a:schemeClr val="tx2"/>
                </a:solidFill>
              </a:endParaRPr>
            </a:p>
          </p:txBody>
        </p:sp>
        <p:sp>
          <p:nvSpPr>
            <p:cNvPr id="49215" name="Oval 128"/>
            <p:cNvSpPr>
              <a:spLocks noChangeAspect="1" noChangeArrowheads="1"/>
            </p:cNvSpPr>
            <p:nvPr/>
          </p:nvSpPr>
          <p:spPr bwMode="auto">
            <a:xfrm rot="-10490064">
              <a:off x="2170" y="1774"/>
              <a:ext cx="114" cy="11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16" name="Line 129"/>
            <p:cNvSpPr>
              <a:spLocks noChangeShapeType="1"/>
            </p:cNvSpPr>
            <p:nvPr/>
          </p:nvSpPr>
          <p:spPr bwMode="auto">
            <a:xfrm rot="8025696" flipV="1">
              <a:off x="2310" y="1796"/>
              <a:ext cx="0" cy="21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17" name="Oval 130"/>
            <p:cNvSpPr>
              <a:spLocks noChangeAspect="1" noChangeArrowheads="1"/>
            </p:cNvSpPr>
            <p:nvPr/>
          </p:nvSpPr>
          <p:spPr bwMode="auto">
            <a:xfrm rot="-10490064">
              <a:off x="2151" y="1953"/>
              <a:ext cx="114" cy="11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18" name="Line 131"/>
            <p:cNvSpPr>
              <a:spLocks noChangeShapeType="1"/>
            </p:cNvSpPr>
            <p:nvPr/>
          </p:nvSpPr>
          <p:spPr bwMode="auto">
            <a:xfrm rot="19011645" flipV="1">
              <a:off x="2133" y="1822"/>
              <a:ext cx="0" cy="21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57"/>
          <p:cNvGrpSpPr>
            <a:grpSpLocks/>
          </p:cNvGrpSpPr>
          <p:nvPr/>
        </p:nvGrpSpPr>
        <p:grpSpPr bwMode="auto">
          <a:xfrm>
            <a:off x="4764088" y="1617663"/>
            <a:ext cx="2060575" cy="3986212"/>
            <a:chOff x="3001" y="1019"/>
            <a:chExt cx="1298" cy="2511"/>
          </a:xfrm>
        </p:grpSpPr>
        <p:sp>
          <p:nvSpPr>
            <p:cNvPr id="49170" name="Oval 104"/>
            <p:cNvSpPr>
              <a:spLocks noChangeAspect="1" noChangeArrowheads="1"/>
            </p:cNvSpPr>
            <p:nvPr/>
          </p:nvSpPr>
          <p:spPr bwMode="auto">
            <a:xfrm>
              <a:off x="3118" y="1210"/>
              <a:ext cx="1019" cy="1018"/>
            </a:xfrm>
            <a:prstGeom prst="ellipse">
              <a:avLst/>
            </a:prstGeom>
            <a:solidFill>
              <a:srgbClr val="FF0000">
                <a:alpha val="49019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1" name="Rectangle 64"/>
            <p:cNvSpPr>
              <a:spLocks noChangeArrowheads="1"/>
            </p:cNvSpPr>
            <p:nvPr/>
          </p:nvSpPr>
          <p:spPr bwMode="auto">
            <a:xfrm>
              <a:off x="3001" y="2742"/>
              <a:ext cx="1298" cy="788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lIns="0" r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600" baseline="0">
                  <a:solidFill>
                    <a:schemeClr val="tx2"/>
                  </a:solidFill>
                </a:rPr>
                <a:t>Multiphase? </a:t>
              </a:r>
              <a:r>
                <a:rPr lang="en-US" sz="2600" baseline="0">
                  <a:solidFill>
                    <a:srgbClr val="0000FF"/>
                  </a:solidFill>
                </a:rPr>
                <a:t>Cold,</a:t>
              </a:r>
              <a:r>
                <a:rPr lang="en-US" sz="2600" baseline="0">
                  <a:solidFill>
                    <a:schemeClr val="tx2"/>
                  </a:solidFill>
                </a:rPr>
                <a:t> </a:t>
              </a:r>
              <a:r>
                <a:rPr lang="en-US" sz="2600" baseline="0">
                  <a:solidFill>
                    <a:srgbClr val="00FF00"/>
                  </a:solidFill>
                </a:rPr>
                <a:t>Warm, </a:t>
              </a:r>
              <a:r>
                <a:rPr lang="en-US" sz="2600" baseline="0">
                  <a:solidFill>
                    <a:srgbClr val="FF0000"/>
                  </a:solidFill>
                </a:rPr>
                <a:t>Hot?</a:t>
              </a:r>
            </a:p>
          </p:txBody>
        </p:sp>
        <p:sp>
          <p:nvSpPr>
            <p:cNvPr id="49172" name="Oval 105"/>
            <p:cNvSpPr>
              <a:spLocks noChangeAspect="1" noChangeArrowheads="1"/>
            </p:cNvSpPr>
            <p:nvPr/>
          </p:nvSpPr>
          <p:spPr bwMode="auto">
            <a:xfrm>
              <a:off x="3576" y="1609"/>
              <a:ext cx="109" cy="110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080FF"/>
                </a:gs>
              </a:gsLst>
              <a:path path="shape">
                <a:fillToRect l="50000" t="50000" r="50000" b="50000"/>
              </a:path>
            </a:gradFill>
            <a:ln w="317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3" name="Line 106"/>
            <p:cNvSpPr>
              <a:spLocks noChangeShapeType="1"/>
            </p:cNvSpPr>
            <p:nvPr/>
          </p:nvSpPr>
          <p:spPr bwMode="auto">
            <a:xfrm flipH="1">
              <a:off x="4005" y="1071"/>
              <a:ext cx="0" cy="15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4" name="Rectangle 107"/>
            <p:cNvSpPr>
              <a:spLocks noChangeArrowheads="1"/>
            </p:cNvSpPr>
            <p:nvPr/>
          </p:nvSpPr>
          <p:spPr bwMode="auto">
            <a:xfrm>
              <a:off x="3342" y="1019"/>
              <a:ext cx="536" cy="209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40000"/>
                </a:lnSpc>
              </a:pPr>
              <a:r>
                <a:rPr lang="en-US" sz="1600" baseline="0" dirty="0" err="1">
                  <a:solidFill>
                    <a:schemeClr val="tx2"/>
                  </a:solidFill>
                </a:rPr>
                <a:t>b/g</a:t>
              </a:r>
              <a:r>
                <a:rPr lang="en-US" sz="1600" baseline="0" dirty="0">
                  <a:solidFill>
                    <a:schemeClr val="tx2"/>
                  </a:solidFill>
                </a:rPr>
                <a:t> QSO</a:t>
              </a:r>
            </a:p>
          </p:txBody>
        </p:sp>
        <p:sp>
          <p:nvSpPr>
            <p:cNvPr id="49175" name="Oval 108"/>
            <p:cNvSpPr>
              <a:spLocks noChangeAspect="1" noChangeArrowheads="1"/>
            </p:cNvSpPr>
            <p:nvPr/>
          </p:nvSpPr>
          <p:spPr bwMode="auto">
            <a:xfrm>
              <a:off x="3957" y="1041"/>
              <a:ext cx="109" cy="10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080FF"/>
                </a:gs>
              </a:gsLst>
              <a:path path="shape">
                <a:fillToRect l="50000" t="50000" r="50000" b="50000"/>
              </a:path>
            </a:gradFill>
            <a:ln w="317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9176" name="Picture 10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63" y="2346"/>
              <a:ext cx="490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77" name="Oval 110"/>
            <p:cNvSpPr>
              <a:spLocks noChangeAspect="1" noChangeArrowheads="1"/>
            </p:cNvSpPr>
            <p:nvPr/>
          </p:nvSpPr>
          <p:spPr bwMode="auto">
            <a:xfrm rot="-10490064">
              <a:off x="3376" y="1861"/>
              <a:ext cx="114" cy="115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8" name="Oval 111"/>
            <p:cNvSpPr>
              <a:spLocks noChangeAspect="1" noChangeArrowheads="1"/>
            </p:cNvSpPr>
            <p:nvPr/>
          </p:nvSpPr>
          <p:spPr bwMode="auto">
            <a:xfrm rot="-10490064">
              <a:off x="3624" y="1333"/>
              <a:ext cx="114" cy="11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9" name="Oval 112"/>
            <p:cNvSpPr>
              <a:spLocks noChangeAspect="1" noChangeArrowheads="1"/>
            </p:cNvSpPr>
            <p:nvPr/>
          </p:nvSpPr>
          <p:spPr bwMode="auto">
            <a:xfrm rot="-10490064">
              <a:off x="3948" y="1375"/>
              <a:ext cx="114" cy="11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80" name="Oval 113"/>
            <p:cNvSpPr>
              <a:spLocks noChangeAspect="1" noChangeArrowheads="1"/>
            </p:cNvSpPr>
            <p:nvPr/>
          </p:nvSpPr>
          <p:spPr bwMode="auto">
            <a:xfrm rot="-10490064">
              <a:off x="3957" y="1712"/>
              <a:ext cx="114" cy="11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81" name="Oval 114"/>
            <p:cNvSpPr>
              <a:spLocks noChangeAspect="1" noChangeArrowheads="1"/>
            </p:cNvSpPr>
            <p:nvPr/>
          </p:nvSpPr>
          <p:spPr bwMode="auto">
            <a:xfrm rot="-10490064">
              <a:off x="3390" y="1510"/>
              <a:ext cx="114" cy="115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82" name="Oval 115"/>
            <p:cNvSpPr>
              <a:spLocks noChangeAspect="1" noChangeArrowheads="1"/>
            </p:cNvSpPr>
            <p:nvPr/>
          </p:nvSpPr>
          <p:spPr bwMode="auto">
            <a:xfrm rot="-10490064">
              <a:off x="3310" y="1361"/>
              <a:ext cx="114" cy="11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83" name="Oval 122"/>
            <p:cNvSpPr>
              <a:spLocks noChangeAspect="1" noChangeArrowheads="1"/>
            </p:cNvSpPr>
            <p:nvPr/>
          </p:nvSpPr>
          <p:spPr bwMode="auto">
            <a:xfrm rot="-10490064">
              <a:off x="3938" y="1891"/>
              <a:ext cx="114" cy="11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84" name="Line 124"/>
            <p:cNvSpPr>
              <a:spLocks noChangeShapeType="1"/>
            </p:cNvSpPr>
            <p:nvPr/>
          </p:nvSpPr>
          <p:spPr bwMode="auto">
            <a:xfrm flipV="1">
              <a:off x="3672" y="1649"/>
              <a:ext cx="317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sm"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85" name="Rectangle 125"/>
            <p:cNvSpPr>
              <a:spLocks noChangeArrowheads="1"/>
            </p:cNvSpPr>
            <p:nvPr/>
          </p:nvSpPr>
          <p:spPr bwMode="auto">
            <a:xfrm>
              <a:off x="3376" y="1392"/>
              <a:ext cx="908" cy="272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800" baseline="0">
                  <a:solidFill>
                    <a:schemeClr val="tx2"/>
                  </a:solidFill>
                </a:rPr>
                <a:t>R</a:t>
              </a:r>
              <a:r>
                <a:rPr lang="en-US" sz="1800" baseline="-25000">
                  <a:solidFill>
                    <a:schemeClr val="tx2"/>
                  </a:solidFill>
                  <a:sym typeface="Symbol" charset="2"/>
                </a:rPr>
                <a:t></a:t>
              </a:r>
              <a:endParaRPr lang="en-US" sz="1800" baseline="0">
                <a:solidFill>
                  <a:schemeClr val="tx2"/>
                </a:solidFill>
                <a:sym typeface="Symbol" charset="2"/>
              </a:endParaRPr>
            </a:p>
          </p:txBody>
        </p:sp>
        <p:sp>
          <p:nvSpPr>
            <p:cNvPr id="49186" name="Rectangle 126"/>
            <p:cNvSpPr>
              <a:spLocks noChangeArrowheads="1"/>
            </p:cNvSpPr>
            <p:nvPr/>
          </p:nvSpPr>
          <p:spPr bwMode="auto">
            <a:xfrm>
              <a:off x="3136" y="1599"/>
              <a:ext cx="451" cy="28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40000"/>
                </a:lnSpc>
              </a:pPr>
              <a:r>
                <a:rPr lang="en-US" sz="1600" baseline="0" dirty="0" err="1">
                  <a:solidFill>
                    <a:schemeClr val="tx2"/>
                  </a:solidFill>
                </a:rPr>
                <a:t>f/g</a:t>
              </a:r>
              <a:r>
                <a:rPr lang="en-US" sz="1600" baseline="0" dirty="0">
                  <a:solidFill>
                    <a:schemeClr val="tx2"/>
                  </a:solidFill>
                </a:rPr>
                <a:t> QSO</a:t>
              </a:r>
            </a:p>
          </p:txBody>
        </p:sp>
        <p:sp>
          <p:nvSpPr>
            <p:cNvPr id="49187" name="Oval 132"/>
            <p:cNvSpPr>
              <a:spLocks noChangeAspect="1" noChangeArrowheads="1"/>
            </p:cNvSpPr>
            <p:nvPr/>
          </p:nvSpPr>
          <p:spPr bwMode="auto">
            <a:xfrm rot="-10490064">
              <a:off x="3615" y="1768"/>
              <a:ext cx="114" cy="11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88" name="Oval 133"/>
            <p:cNvSpPr>
              <a:spLocks noChangeAspect="1" noChangeArrowheads="1"/>
            </p:cNvSpPr>
            <p:nvPr/>
          </p:nvSpPr>
          <p:spPr bwMode="auto">
            <a:xfrm rot="-10490064">
              <a:off x="3615" y="1952"/>
              <a:ext cx="114" cy="11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89" name="Oval 134"/>
            <p:cNvSpPr>
              <a:spLocks noChangeAspect="1" noChangeArrowheads="1"/>
            </p:cNvSpPr>
            <p:nvPr/>
          </p:nvSpPr>
          <p:spPr bwMode="auto">
            <a:xfrm rot="-10490064">
              <a:off x="3764" y="1776"/>
              <a:ext cx="114" cy="115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90" name="Oval 135"/>
            <p:cNvSpPr>
              <a:spLocks noChangeAspect="1" noChangeArrowheads="1"/>
            </p:cNvSpPr>
            <p:nvPr/>
          </p:nvSpPr>
          <p:spPr bwMode="auto">
            <a:xfrm rot="-10490064">
              <a:off x="3490" y="1314"/>
              <a:ext cx="114" cy="115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58"/>
          <p:cNvGrpSpPr>
            <a:grpSpLocks/>
          </p:cNvGrpSpPr>
          <p:nvPr/>
        </p:nvGrpSpPr>
        <p:grpSpPr bwMode="auto">
          <a:xfrm>
            <a:off x="6999288" y="1658938"/>
            <a:ext cx="2151062" cy="3667125"/>
            <a:chOff x="4409" y="1045"/>
            <a:chExt cx="1355" cy="2310"/>
          </a:xfrm>
        </p:grpSpPr>
        <p:sp>
          <p:nvSpPr>
            <p:cNvPr id="49160" name="Oval 151"/>
            <p:cNvSpPr>
              <a:spLocks noChangeAspect="1" noChangeArrowheads="1"/>
            </p:cNvSpPr>
            <p:nvPr/>
          </p:nvSpPr>
          <p:spPr bwMode="auto">
            <a:xfrm>
              <a:off x="4597" y="1265"/>
              <a:ext cx="1002" cy="101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317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1" name="Rectangle 138"/>
            <p:cNvSpPr>
              <a:spLocks noChangeArrowheads="1"/>
            </p:cNvSpPr>
            <p:nvPr/>
          </p:nvSpPr>
          <p:spPr bwMode="auto">
            <a:xfrm>
              <a:off x="4901" y="1045"/>
              <a:ext cx="459" cy="22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40000"/>
                </a:lnSpc>
              </a:pPr>
              <a:r>
                <a:rPr lang="en-US" sz="1600" baseline="0" dirty="0" err="1">
                  <a:solidFill>
                    <a:schemeClr val="tx2"/>
                  </a:solidFill>
                </a:rPr>
                <a:t>b/g</a:t>
              </a:r>
              <a:r>
                <a:rPr lang="en-US" sz="1600" baseline="0" dirty="0">
                  <a:solidFill>
                    <a:schemeClr val="tx2"/>
                  </a:solidFill>
                </a:rPr>
                <a:t> QSO</a:t>
              </a:r>
            </a:p>
          </p:txBody>
        </p:sp>
        <p:sp>
          <p:nvSpPr>
            <p:cNvPr id="49162" name="Rectangle 140"/>
            <p:cNvSpPr>
              <a:spLocks noChangeArrowheads="1"/>
            </p:cNvSpPr>
            <p:nvPr/>
          </p:nvSpPr>
          <p:spPr bwMode="auto">
            <a:xfrm>
              <a:off x="4672" y="1528"/>
              <a:ext cx="451" cy="28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40000"/>
                </a:lnSpc>
              </a:pPr>
              <a:r>
                <a:rPr lang="en-US" sz="1600" baseline="0" dirty="0" err="1">
                  <a:solidFill>
                    <a:schemeClr val="bg1"/>
                  </a:solidFill>
                </a:rPr>
                <a:t>f/g</a:t>
              </a:r>
              <a:r>
                <a:rPr lang="en-US" sz="1600" baseline="0" dirty="0">
                  <a:solidFill>
                    <a:schemeClr val="bg1"/>
                  </a:solidFill>
                </a:rPr>
                <a:t> QSO</a:t>
              </a:r>
            </a:p>
          </p:txBody>
        </p:sp>
        <p:sp>
          <p:nvSpPr>
            <p:cNvPr id="49163" name="Line 141"/>
            <p:cNvSpPr>
              <a:spLocks noChangeShapeType="1"/>
            </p:cNvSpPr>
            <p:nvPr/>
          </p:nvSpPr>
          <p:spPr bwMode="auto">
            <a:xfrm flipV="1">
              <a:off x="5155" y="1764"/>
              <a:ext cx="317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triangle" w="med" len="sm"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4" name="Rectangle 142"/>
            <p:cNvSpPr>
              <a:spLocks noChangeArrowheads="1"/>
            </p:cNvSpPr>
            <p:nvPr/>
          </p:nvSpPr>
          <p:spPr bwMode="auto">
            <a:xfrm>
              <a:off x="4856" y="1513"/>
              <a:ext cx="908" cy="272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800" baseline="0">
                  <a:solidFill>
                    <a:schemeClr val="bg1"/>
                  </a:solidFill>
                </a:rPr>
                <a:t>R</a:t>
              </a:r>
              <a:r>
                <a:rPr lang="en-US" sz="1800" baseline="-25000">
                  <a:solidFill>
                    <a:schemeClr val="bg1"/>
                  </a:solidFill>
                  <a:sym typeface="Symbol" charset="2"/>
                </a:rPr>
                <a:t></a:t>
              </a:r>
              <a:endParaRPr lang="en-US" sz="1800" baseline="0">
                <a:solidFill>
                  <a:schemeClr val="bg1"/>
                </a:solidFill>
                <a:sym typeface="Symbol" charset="2"/>
              </a:endParaRPr>
            </a:p>
          </p:txBody>
        </p:sp>
        <p:sp>
          <p:nvSpPr>
            <p:cNvPr id="49165" name="Line 143"/>
            <p:cNvSpPr>
              <a:spLocks noChangeShapeType="1"/>
            </p:cNvSpPr>
            <p:nvPr/>
          </p:nvSpPr>
          <p:spPr bwMode="auto">
            <a:xfrm flipH="1">
              <a:off x="5488" y="1139"/>
              <a:ext cx="0" cy="14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6" name="Oval 144"/>
            <p:cNvSpPr>
              <a:spLocks noChangeAspect="1" noChangeArrowheads="1"/>
            </p:cNvSpPr>
            <p:nvPr/>
          </p:nvSpPr>
          <p:spPr bwMode="auto">
            <a:xfrm>
              <a:off x="5430" y="1077"/>
              <a:ext cx="109" cy="10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080FF"/>
                </a:gs>
              </a:gsLst>
              <a:path path="shape">
                <a:fillToRect l="50000" t="50000" r="50000" b="50000"/>
              </a:path>
            </a:gradFill>
            <a:ln w="317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9167" name="Picture 14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29" y="2377"/>
              <a:ext cx="490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68" name="Oval 150"/>
            <p:cNvSpPr>
              <a:spLocks noChangeAspect="1" noChangeArrowheads="1"/>
            </p:cNvSpPr>
            <p:nvPr/>
          </p:nvSpPr>
          <p:spPr bwMode="auto">
            <a:xfrm>
              <a:off x="5045" y="1715"/>
              <a:ext cx="109" cy="110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080FF"/>
                </a:gs>
              </a:gsLst>
              <a:path path="shape">
                <a:fillToRect l="50000" t="50000" r="50000" b="50000"/>
              </a:path>
            </a:gradFill>
            <a:ln w="3175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9" name="Rectangle 153"/>
            <p:cNvSpPr>
              <a:spLocks noChangeArrowheads="1"/>
            </p:cNvSpPr>
            <p:nvPr/>
          </p:nvSpPr>
          <p:spPr bwMode="auto">
            <a:xfrm>
              <a:off x="4409" y="2769"/>
              <a:ext cx="1272" cy="586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lIns="0" r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600" baseline="0">
                  <a:solidFill>
                    <a:schemeClr val="tx2"/>
                  </a:solidFill>
                </a:rPr>
                <a:t>Distribution of </a:t>
              </a:r>
              <a:r>
                <a:rPr lang="en-US" sz="2600" baseline="0">
                  <a:solidFill>
                    <a:srgbClr val="FF00FF"/>
                  </a:solidFill>
                </a:rPr>
                <a:t>Metals?</a:t>
              </a:r>
              <a:endParaRPr lang="en-US" sz="2600" baseline="0">
                <a:solidFill>
                  <a:schemeClr val="tx2"/>
                </a:solidFill>
              </a:endParaRPr>
            </a:p>
          </p:txBody>
        </p:sp>
      </p:grpSp>
      <p:sp>
        <p:nvSpPr>
          <p:cNvPr id="466079" name="Rectangle 159"/>
          <p:cNvSpPr>
            <a:spLocks noGrp="1" noChangeArrowheads="1"/>
          </p:cNvSpPr>
          <p:nvPr>
            <p:ph type="body" idx="1"/>
          </p:nvPr>
        </p:nvSpPr>
        <p:spPr>
          <a:xfrm>
            <a:off x="247650" y="5626100"/>
            <a:ext cx="8594725" cy="1033463"/>
          </a:xfrm>
          <a:noFill/>
        </p:spPr>
        <p:txBody>
          <a:bodyPr/>
          <a:lstStyle/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sz="2600" b="1" dirty="0">
                <a:solidFill>
                  <a:schemeClr val="bg2"/>
                </a:solidFill>
                <a:sym typeface="Symbol" charset="2"/>
              </a:rPr>
              <a:t>	Use high resolution spectra to conduct detailed studies of the physical state of gas near the foreground quasar. </a:t>
            </a:r>
          </a:p>
        </p:txBody>
      </p:sp>
      <p:sp>
        <p:nvSpPr>
          <p:cNvPr id="83" name="Cloud 82"/>
          <p:cNvSpPr/>
          <p:nvPr/>
        </p:nvSpPr>
        <p:spPr bwMode="auto">
          <a:xfrm rot="6341609">
            <a:off x="434525" y="2087178"/>
            <a:ext cx="267600" cy="849923"/>
          </a:xfrm>
          <a:prstGeom prst="cloud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6" name="Cloud 85"/>
          <p:cNvSpPr>
            <a:spLocks noChangeAspect="1"/>
          </p:cNvSpPr>
          <p:nvPr/>
        </p:nvSpPr>
        <p:spPr bwMode="auto">
          <a:xfrm rot="6341609">
            <a:off x="625024" y="2627247"/>
            <a:ext cx="267600" cy="849923"/>
          </a:xfrm>
          <a:prstGeom prst="cloud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5100000"/>
            </a:camera>
            <a:lightRig rig="threePt" dir="t"/>
          </a:scene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9233" name="Oval 68"/>
          <p:cNvSpPr>
            <a:spLocks noChangeAspect="1" noChangeArrowheads="1"/>
          </p:cNvSpPr>
          <p:nvPr/>
        </p:nvSpPr>
        <p:spPr bwMode="auto">
          <a:xfrm>
            <a:off x="804862" y="2627313"/>
            <a:ext cx="173038" cy="17462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080FF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22" name="Rectangle 53"/>
          <p:cNvSpPr>
            <a:spLocks noChangeArrowheads="1"/>
          </p:cNvSpPr>
          <p:nvPr/>
        </p:nvSpPr>
        <p:spPr bwMode="auto">
          <a:xfrm>
            <a:off x="583406" y="2812889"/>
            <a:ext cx="715963" cy="4508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40000"/>
              </a:lnSpc>
            </a:pPr>
            <a:r>
              <a:rPr lang="en-US" sz="1600" baseline="0" dirty="0" err="1">
                <a:solidFill>
                  <a:schemeClr val="tx2"/>
                </a:solidFill>
              </a:rPr>
              <a:t>f/g</a:t>
            </a:r>
            <a:r>
              <a:rPr lang="en-US" sz="1600" baseline="0" dirty="0">
                <a:solidFill>
                  <a:schemeClr val="tx2"/>
                </a:solidFill>
              </a:rPr>
              <a:t> QSO</a:t>
            </a:r>
          </a:p>
        </p:txBody>
      </p:sp>
      <p:sp>
        <p:nvSpPr>
          <p:cNvPr id="89" name="Rectangle 51"/>
          <p:cNvSpPr>
            <a:spLocks noChangeArrowheads="1"/>
          </p:cNvSpPr>
          <p:nvPr/>
        </p:nvSpPr>
        <p:spPr bwMode="auto">
          <a:xfrm rot="1552395">
            <a:off x="-48277" y="2387769"/>
            <a:ext cx="1020478" cy="3571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40000"/>
              </a:lnSpc>
            </a:pPr>
            <a:r>
              <a:rPr lang="en-US" sz="1400" baseline="0" dirty="0" smtClean="0">
                <a:solidFill>
                  <a:srgbClr val="00FFFF"/>
                </a:solidFill>
              </a:rPr>
              <a:t>Cold </a:t>
            </a:r>
          </a:p>
          <a:p>
            <a:pPr algn="ctr">
              <a:lnSpc>
                <a:spcPct val="40000"/>
              </a:lnSpc>
            </a:pPr>
            <a:r>
              <a:rPr lang="en-US" sz="1600" baseline="0" dirty="0" smtClean="0">
                <a:solidFill>
                  <a:srgbClr val="00FFFF"/>
                </a:solidFill>
              </a:rPr>
              <a:t>Streams</a:t>
            </a:r>
            <a:r>
              <a:rPr lang="en-US" sz="1400" baseline="0" dirty="0" smtClean="0">
                <a:solidFill>
                  <a:srgbClr val="00FFFF"/>
                </a:solidFill>
              </a:rPr>
              <a:t>?</a:t>
            </a:r>
            <a:endParaRPr lang="en-US" sz="1400" baseline="0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98" name="Rectangle 30"/>
          <p:cNvSpPr>
            <a:spLocks noChangeArrowheads="1"/>
          </p:cNvSpPr>
          <p:nvPr/>
        </p:nvSpPr>
        <p:spPr bwMode="auto">
          <a:xfrm>
            <a:off x="180975" y="933450"/>
            <a:ext cx="3952875" cy="2460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-38100"/>
            <a:ext cx="900430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4200" b="1"/>
              <a:t>What is the Physical State of the Gas?</a:t>
            </a:r>
            <a:endParaRPr lang="en-US" sz="43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06888" y="1060450"/>
            <a:ext cx="4643437" cy="985838"/>
          </a:xfrm>
          <a:noFill/>
        </p:spPr>
        <p:txBody>
          <a:bodyPr/>
          <a:lstStyle/>
          <a:p>
            <a:r>
              <a:rPr lang="en-US" sz="2400" b="1">
                <a:solidFill>
                  <a:schemeClr val="tx2"/>
                </a:solidFill>
                <a:sym typeface="Symbol" charset="2"/>
              </a:rPr>
              <a:t> = 13.3” or </a:t>
            </a:r>
            <a:r>
              <a:rPr lang="en-US" sz="2400" b="1">
                <a:solidFill>
                  <a:schemeClr val="tx2"/>
                </a:solidFill>
              </a:rPr>
              <a:t>R</a:t>
            </a:r>
            <a:r>
              <a:rPr lang="en-US" sz="2400" b="1" baseline="-25000">
                <a:solidFill>
                  <a:schemeClr val="tx2"/>
                </a:solidFill>
                <a:sym typeface="Symbol" charset="2"/>
              </a:rPr>
              <a:t></a:t>
            </a:r>
            <a:r>
              <a:rPr lang="en-US" sz="2400" b="1">
                <a:solidFill>
                  <a:schemeClr val="tx2"/>
                </a:solidFill>
                <a:sym typeface="Symbol" charset="2"/>
              </a:rPr>
              <a:t>= 108 kpc</a:t>
            </a:r>
          </a:p>
          <a:p>
            <a:r>
              <a:rPr lang="en-US" sz="2100" b="1">
                <a:solidFill>
                  <a:schemeClr val="tx2"/>
                </a:solidFill>
                <a:sym typeface="Symbol" charset="2"/>
              </a:rPr>
              <a:t>Lyman limit system: log N</a:t>
            </a:r>
            <a:r>
              <a:rPr lang="en-US" sz="2100" b="1" baseline="-25000">
                <a:solidFill>
                  <a:schemeClr val="tx2"/>
                </a:solidFill>
                <a:sym typeface="Symbol" charset="2"/>
              </a:rPr>
              <a:t>HI</a:t>
            </a:r>
            <a:r>
              <a:rPr lang="en-US" sz="2100" b="1">
                <a:solidFill>
                  <a:schemeClr val="tx2"/>
                </a:solidFill>
                <a:sym typeface="Symbol" charset="2"/>
              </a:rPr>
              <a:t> = 19.7</a:t>
            </a:r>
          </a:p>
        </p:txBody>
      </p:sp>
      <p:pic>
        <p:nvPicPr>
          <p:cNvPr id="416774" name="Picture 6" descr="J1204+0221_i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5" y="3362325"/>
            <a:ext cx="3970338" cy="2970213"/>
          </a:xfrm>
          <a:prstGeom prst="rect">
            <a:avLst/>
          </a:prstGeom>
          <a:noFill/>
        </p:spPr>
      </p:pic>
      <p:sp>
        <p:nvSpPr>
          <p:cNvPr id="416783" name="Rectangle 15"/>
          <p:cNvSpPr>
            <a:spLocks noChangeArrowheads="1"/>
          </p:cNvSpPr>
          <p:nvPr/>
        </p:nvSpPr>
        <p:spPr bwMode="auto">
          <a:xfrm>
            <a:off x="2428875" y="4135438"/>
            <a:ext cx="1422400" cy="3683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6782" name="Rectangle 14"/>
          <p:cNvSpPr>
            <a:spLocks noChangeArrowheads="1"/>
          </p:cNvSpPr>
          <p:nvPr/>
        </p:nvSpPr>
        <p:spPr bwMode="auto">
          <a:xfrm>
            <a:off x="633413" y="3827463"/>
            <a:ext cx="175101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</a:pPr>
            <a:r>
              <a:rPr lang="en-US" sz="1500" baseline="0">
                <a:solidFill>
                  <a:schemeClr val="bg1"/>
                </a:solidFill>
                <a:sym typeface="Symbol" charset="2"/>
              </a:rPr>
              <a:t>z =2.43600.0005</a:t>
            </a:r>
            <a:r>
              <a:rPr lang="en-US" sz="1500" baseline="-25000">
                <a:solidFill>
                  <a:schemeClr val="bg1"/>
                </a:solidFill>
                <a:sym typeface="Symbol" charset="2"/>
              </a:rPr>
              <a:t> </a:t>
            </a:r>
            <a:endParaRPr lang="en-US" sz="1500" baseline="0">
              <a:solidFill>
                <a:schemeClr val="bg1"/>
              </a:solidFill>
              <a:sym typeface="Symbol" charset="2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endParaRPr lang="en-US" sz="1500" b="0" baseline="0">
              <a:solidFill>
                <a:schemeClr val="bg1"/>
              </a:solidFill>
              <a:sym typeface="Symbol" charset="2"/>
            </a:endParaRPr>
          </a:p>
        </p:txBody>
      </p:sp>
      <p:grpSp>
        <p:nvGrpSpPr>
          <p:cNvPr id="416802" name="Group 34"/>
          <p:cNvGrpSpPr>
            <a:grpSpLocks/>
          </p:cNvGrpSpPr>
          <p:nvPr/>
        </p:nvGrpSpPr>
        <p:grpSpPr bwMode="auto">
          <a:xfrm>
            <a:off x="4262438" y="2135188"/>
            <a:ext cx="4687887" cy="4105275"/>
            <a:chOff x="2685" y="1345"/>
            <a:chExt cx="2953" cy="2586"/>
          </a:xfrm>
        </p:grpSpPr>
        <p:pic>
          <p:nvPicPr>
            <p:cNvPr id="416775" name="Picture 7" descr="fig_lyalyb"/>
            <p:cNvPicPr>
              <a:picLocks noChangeAspect="1" noChangeArrowheads="1"/>
            </p:cNvPicPr>
            <p:nvPr/>
          </p:nvPicPr>
          <p:blipFill>
            <a:blip r:embed="rId4"/>
            <a:srcRect b="32748"/>
            <a:stretch>
              <a:fillRect/>
            </a:stretch>
          </p:blipFill>
          <p:spPr bwMode="auto">
            <a:xfrm>
              <a:off x="2685" y="1380"/>
              <a:ext cx="2935" cy="2551"/>
            </a:xfrm>
            <a:prstGeom prst="rect">
              <a:avLst/>
            </a:prstGeom>
            <a:noFill/>
          </p:spPr>
        </p:pic>
        <p:sp>
          <p:nvSpPr>
            <p:cNvPr id="416784" name="Rectangle 16"/>
            <p:cNvSpPr>
              <a:spLocks noChangeArrowheads="1"/>
            </p:cNvSpPr>
            <p:nvPr/>
          </p:nvSpPr>
          <p:spPr bwMode="auto">
            <a:xfrm>
              <a:off x="2685" y="1345"/>
              <a:ext cx="2953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120000"/>
                </a:lnSpc>
                <a:spcBef>
                  <a:spcPct val="20000"/>
                </a:spcBef>
              </a:pPr>
              <a:r>
                <a:rPr lang="en-US" sz="1700" baseline="0">
                  <a:solidFill>
                    <a:schemeClr val="bg1"/>
                  </a:solidFill>
                  <a:sym typeface="Symbol" charset="2"/>
                </a:rPr>
                <a:t>Keck HIRES Echelle Spectrum FWHM = 8 km/s</a:t>
              </a:r>
              <a:endParaRPr lang="en-US" sz="1700" b="0" baseline="0">
                <a:solidFill>
                  <a:schemeClr val="bg1"/>
                </a:solidFill>
                <a:sym typeface="Symbol" charset="2"/>
              </a:endParaRPr>
            </a:p>
            <a:p>
              <a:pPr marL="342900" indent="-342900">
                <a:lnSpc>
                  <a:spcPct val="120000"/>
                </a:lnSpc>
                <a:spcBef>
                  <a:spcPct val="20000"/>
                </a:spcBef>
              </a:pPr>
              <a:endParaRPr lang="en-US" sz="1700" b="0" baseline="0">
                <a:solidFill>
                  <a:schemeClr val="bg1"/>
                </a:solidFill>
                <a:sym typeface="Symbol" charset="2"/>
              </a:endParaRPr>
            </a:p>
          </p:txBody>
        </p:sp>
        <p:sp>
          <p:nvSpPr>
            <p:cNvPr id="416787" name="Rectangle 19"/>
            <p:cNvSpPr>
              <a:spLocks noChangeArrowheads="1"/>
            </p:cNvSpPr>
            <p:nvPr/>
          </p:nvSpPr>
          <p:spPr bwMode="auto">
            <a:xfrm>
              <a:off x="3238" y="3529"/>
              <a:ext cx="326" cy="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788" name="Rectangle 20"/>
            <p:cNvSpPr>
              <a:spLocks noChangeArrowheads="1"/>
            </p:cNvSpPr>
            <p:nvPr/>
          </p:nvSpPr>
          <p:spPr bwMode="auto">
            <a:xfrm>
              <a:off x="3466" y="3388"/>
              <a:ext cx="462" cy="282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50000"/>
                </a:lnSpc>
              </a:pPr>
              <a:r>
                <a:rPr lang="en-US" sz="2000" baseline="0">
                  <a:solidFill>
                    <a:schemeClr val="bg1"/>
                  </a:solidFill>
                </a:rPr>
                <a:t>Ly</a:t>
              </a:r>
              <a:r>
                <a:rPr lang="en-US" sz="2000" baseline="0">
                  <a:solidFill>
                    <a:schemeClr val="bg1"/>
                  </a:solidFill>
                  <a:sym typeface="Symbol" charset="2"/>
                </a:rPr>
                <a:t></a:t>
              </a:r>
              <a:endParaRPr lang="en-US" sz="2000" baseline="0">
                <a:solidFill>
                  <a:schemeClr val="bg1"/>
                </a:solidFill>
              </a:endParaRPr>
            </a:p>
          </p:txBody>
        </p:sp>
        <p:sp>
          <p:nvSpPr>
            <p:cNvPr id="416789" name="Rectangle 21"/>
            <p:cNvSpPr>
              <a:spLocks noChangeArrowheads="1"/>
            </p:cNvSpPr>
            <p:nvPr/>
          </p:nvSpPr>
          <p:spPr bwMode="auto">
            <a:xfrm>
              <a:off x="3329" y="2465"/>
              <a:ext cx="326" cy="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786" name="Rectangle 18"/>
            <p:cNvSpPr>
              <a:spLocks noChangeArrowheads="1"/>
            </p:cNvSpPr>
            <p:nvPr/>
          </p:nvSpPr>
          <p:spPr bwMode="auto">
            <a:xfrm>
              <a:off x="3254" y="2308"/>
              <a:ext cx="462" cy="341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50000"/>
                </a:lnSpc>
              </a:pPr>
              <a:r>
                <a:rPr lang="en-US" sz="2000" baseline="0">
                  <a:solidFill>
                    <a:schemeClr val="bg1"/>
                  </a:solidFill>
                </a:rPr>
                <a:t>Ly</a:t>
              </a:r>
              <a:r>
                <a:rPr lang="en-US" sz="2000" baseline="0">
                  <a:solidFill>
                    <a:schemeClr val="bg1"/>
                  </a:solidFill>
                  <a:sym typeface="Symbol" charset="2"/>
                </a:rPr>
                <a:t></a:t>
              </a:r>
              <a:endParaRPr lang="en-US" sz="2000" baseline="0">
                <a:solidFill>
                  <a:schemeClr val="bg1"/>
                </a:solidFill>
              </a:endParaRPr>
            </a:p>
          </p:txBody>
        </p:sp>
      </p:grpSp>
      <p:sp>
        <p:nvSpPr>
          <p:cNvPr id="416781" name="Rectangle 13"/>
          <p:cNvSpPr>
            <a:spLocks noChangeArrowheads="1"/>
          </p:cNvSpPr>
          <p:nvPr/>
        </p:nvSpPr>
        <p:spPr bwMode="auto">
          <a:xfrm>
            <a:off x="2047875" y="3892550"/>
            <a:ext cx="2314575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800" baseline="0">
                <a:solidFill>
                  <a:schemeClr val="bg1"/>
                </a:solidFill>
                <a:sym typeface="Symbol" charset="2"/>
              </a:rPr>
              <a:t>	</a:t>
            </a:r>
            <a:r>
              <a:rPr lang="en-US" sz="1700" baseline="0">
                <a:solidFill>
                  <a:schemeClr val="bg1"/>
                </a:solidFill>
                <a:sym typeface="Symbol" charset="2"/>
              </a:rPr>
              <a:t>z-systemic from near-IR H-band spectrum </a:t>
            </a:r>
          </a:p>
          <a:p>
            <a:pPr marL="342900" indent="-342900" algn="ctr">
              <a:spcBef>
                <a:spcPct val="20000"/>
              </a:spcBef>
              <a:buFontTx/>
              <a:buChar char="•"/>
            </a:pPr>
            <a:endParaRPr lang="en-US" sz="1800" b="0" baseline="0">
              <a:solidFill>
                <a:schemeClr val="bg1"/>
              </a:solidFill>
              <a:sym typeface="Symbol" charset="2"/>
            </a:endParaRPr>
          </a:p>
        </p:txBody>
      </p:sp>
      <p:sp>
        <p:nvSpPr>
          <p:cNvPr id="416792" name="Rectangle 24"/>
          <p:cNvSpPr>
            <a:spLocks noChangeArrowheads="1"/>
          </p:cNvSpPr>
          <p:nvPr/>
        </p:nvSpPr>
        <p:spPr bwMode="auto">
          <a:xfrm>
            <a:off x="666750" y="4149725"/>
            <a:ext cx="1512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800" baseline="0">
                <a:solidFill>
                  <a:schemeClr val="bg1"/>
                </a:solidFill>
                <a:sym typeface="Symbol" charset="2"/>
              </a:rPr>
              <a:t>[OIII] 5007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800" b="0" baseline="0">
              <a:solidFill>
                <a:schemeClr val="bg1"/>
              </a:solidFill>
              <a:sym typeface="Symbol" charset="2"/>
            </a:endParaRPr>
          </a:p>
        </p:txBody>
      </p:sp>
      <p:sp>
        <p:nvSpPr>
          <p:cNvPr id="416793" name="Line 25"/>
          <p:cNvSpPr>
            <a:spLocks noChangeShapeType="1"/>
          </p:cNvSpPr>
          <p:nvPr/>
        </p:nvSpPr>
        <p:spPr bwMode="auto">
          <a:xfrm flipV="1">
            <a:off x="1695450" y="4537075"/>
            <a:ext cx="42068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6776" name="Picture 8" descr="1204_tes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0975" y="1171575"/>
            <a:ext cx="3952875" cy="2193925"/>
          </a:xfrm>
          <a:prstGeom prst="rect">
            <a:avLst/>
          </a:prstGeom>
          <a:noFill/>
        </p:spPr>
      </p:pic>
      <p:sp>
        <p:nvSpPr>
          <p:cNvPr id="416778" name="Rectangle 10"/>
          <p:cNvSpPr>
            <a:spLocks noChangeArrowheads="1"/>
          </p:cNvSpPr>
          <p:nvPr/>
        </p:nvSpPr>
        <p:spPr bwMode="auto">
          <a:xfrm>
            <a:off x="1262063" y="1393825"/>
            <a:ext cx="1177925" cy="5413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</a:pPr>
            <a:r>
              <a:rPr lang="en-US" sz="1800" baseline="0">
                <a:solidFill>
                  <a:schemeClr val="bg1"/>
                </a:solidFill>
              </a:rPr>
              <a:t>b/g QSO</a:t>
            </a:r>
          </a:p>
          <a:p>
            <a:pPr algn="ctr">
              <a:lnSpc>
                <a:spcPct val="50000"/>
              </a:lnSpc>
            </a:pPr>
            <a:r>
              <a:rPr lang="en-US" sz="1800" baseline="0">
                <a:solidFill>
                  <a:schemeClr val="bg1"/>
                </a:solidFill>
              </a:rPr>
              <a:t>z = 2.53</a:t>
            </a:r>
            <a:endParaRPr lang="en-US" sz="1800" baseline="0">
              <a:solidFill>
                <a:schemeClr val="bg1"/>
              </a:solidFill>
              <a:sym typeface="Symbol" charset="2"/>
            </a:endParaRPr>
          </a:p>
        </p:txBody>
      </p:sp>
      <p:sp>
        <p:nvSpPr>
          <p:cNvPr id="416780" name="Rectangle 12"/>
          <p:cNvSpPr>
            <a:spLocks noChangeArrowheads="1"/>
          </p:cNvSpPr>
          <p:nvPr/>
        </p:nvSpPr>
        <p:spPr bwMode="auto">
          <a:xfrm>
            <a:off x="1250950" y="2282825"/>
            <a:ext cx="1177925" cy="5413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</a:pPr>
            <a:r>
              <a:rPr lang="en-US" sz="1800" baseline="0">
                <a:solidFill>
                  <a:schemeClr val="bg1"/>
                </a:solidFill>
              </a:rPr>
              <a:t>f/g QSO</a:t>
            </a:r>
          </a:p>
          <a:p>
            <a:pPr algn="ctr">
              <a:lnSpc>
                <a:spcPct val="50000"/>
              </a:lnSpc>
            </a:pPr>
            <a:r>
              <a:rPr lang="en-US" sz="1800" baseline="0">
                <a:solidFill>
                  <a:schemeClr val="bg1"/>
                </a:solidFill>
              </a:rPr>
              <a:t>z = 2.44</a:t>
            </a:r>
            <a:endParaRPr lang="en-US" sz="1800" baseline="0">
              <a:solidFill>
                <a:schemeClr val="bg1"/>
              </a:solidFill>
              <a:sym typeface="Symbol" charset="2"/>
            </a:endParaRPr>
          </a:p>
        </p:txBody>
      </p:sp>
      <p:sp>
        <p:nvSpPr>
          <p:cNvPr id="416797" name="Rectangle 29"/>
          <p:cNvSpPr>
            <a:spLocks noChangeArrowheads="1"/>
          </p:cNvSpPr>
          <p:nvPr/>
        </p:nvSpPr>
        <p:spPr bwMode="auto">
          <a:xfrm>
            <a:off x="657225" y="966788"/>
            <a:ext cx="2719388" cy="33496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</a:pPr>
            <a:r>
              <a:rPr lang="en-US" sz="2300" baseline="0">
                <a:solidFill>
                  <a:schemeClr val="bg1"/>
                </a:solidFill>
              </a:rPr>
              <a:t>SDSSJ1204+0221</a:t>
            </a:r>
          </a:p>
        </p:txBody>
      </p:sp>
      <p:sp>
        <p:nvSpPr>
          <p:cNvPr id="416799" name="Rectangle 31"/>
          <p:cNvSpPr>
            <a:spLocks noChangeArrowheads="1"/>
          </p:cNvSpPr>
          <p:nvPr/>
        </p:nvSpPr>
        <p:spPr bwMode="auto">
          <a:xfrm>
            <a:off x="2373313" y="1862138"/>
            <a:ext cx="311150" cy="33972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6803" name="Rectangle 35"/>
          <p:cNvSpPr>
            <a:spLocks noChangeArrowheads="1"/>
          </p:cNvSpPr>
          <p:nvPr/>
        </p:nvSpPr>
        <p:spPr bwMode="auto">
          <a:xfrm>
            <a:off x="2628900" y="2216150"/>
            <a:ext cx="1177925" cy="5413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</a:pPr>
            <a:r>
              <a:rPr lang="en-US" sz="1600" baseline="0">
                <a:solidFill>
                  <a:srgbClr val="666666"/>
                </a:solidFill>
              </a:rPr>
              <a:t>ccd gap</a:t>
            </a:r>
            <a:endParaRPr lang="en-US" sz="1600" baseline="0">
              <a:solidFill>
                <a:srgbClr val="666666"/>
              </a:solidFill>
              <a:sym typeface="Symbol" charset="2"/>
            </a:endParaRPr>
          </a:p>
        </p:txBody>
      </p:sp>
      <p:sp>
        <p:nvSpPr>
          <p:cNvPr id="416804" name="Line 36"/>
          <p:cNvSpPr>
            <a:spLocks noChangeShapeType="1"/>
          </p:cNvSpPr>
          <p:nvPr/>
        </p:nvSpPr>
        <p:spPr bwMode="auto">
          <a:xfrm flipH="1" flipV="1">
            <a:off x="2754313" y="2611438"/>
            <a:ext cx="328612" cy="0"/>
          </a:xfrm>
          <a:prstGeom prst="line">
            <a:avLst/>
          </a:prstGeom>
          <a:noFill/>
          <a:ln w="19050">
            <a:solidFill>
              <a:srgbClr val="666666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6805" name="Rectangle 37"/>
          <p:cNvSpPr>
            <a:spLocks noChangeArrowheads="1"/>
          </p:cNvSpPr>
          <p:nvPr/>
        </p:nvSpPr>
        <p:spPr bwMode="auto">
          <a:xfrm>
            <a:off x="4092575" y="825500"/>
            <a:ext cx="214313" cy="54594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6806" name="Rectangle 38"/>
          <p:cNvSpPr>
            <a:spLocks noChangeArrowheads="1"/>
          </p:cNvSpPr>
          <p:nvPr/>
        </p:nvSpPr>
        <p:spPr bwMode="auto">
          <a:xfrm>
            <a:off x="0" y="6273800"/>
            <a:ext cx="4133850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6794" name="Rectangle 26"/>
          <p:cNvSpPr>
            <a:spLocks noChangeArrowheads="1"/>
          </p:cNvSpPr>
          <p:nvPr/>
        </p:nvSpPr>
        <p:spPr bwMode="auto">
          <a:xfrm>
            <a:off x="423863" y="6192838"/>
            <a:ext cx="8704262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</a:pPr>
            <a:r>
              <a:rPr lang="en-US" sz="2500" baseline="0">
                <a:solidFill>
                  <a:schemeClr val="tx2"/>
                </a:solidFill>
                <a:sym typeface="Symbol" charset="2"/>
              </a:rPr>
              <a:t>b/g QSO bright enough (r = 19.0) for Echelle Spectroscopy!</a:t>
            </a:r>
            <a:endParaRPr lang="en-US" sz="2500" b="0" baseline="0">
              <a:solidFill>
                <a:schemeClr val="tx2"/>
              </a:solidFill>
              <a:sym typeface="Symbol" charset="2"/>
            </a:endParaRPr>
          </a:p>
        </p:txBody>
      </p:sp>
      <p:sp>
        <p:nvSpPr>
          <p:cNvPr id="416807" name="Rectangle 39"/>
          <p:cNvSpPr>
            <a:spLocks noChangeArrowheads="1"/>
          </p:cNvSpPr>
          <p:nvPr/>
        </p:nvSpPr>
        <p:spPr bwMode="auto">
          <a:xfrm>
            <a:off x="4125913" y="5464175"/>
            <a:ext cx="179387" cy="898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9" grpId="0" animBg="1"/>
      <p:bldP spid="41679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4925" y="57150"/>
            <a:ext cx="900430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4800" b="1"/>
              <a:t>SDSSJ1204+0221: Metal Lines</a:t>
            </a:r>
            <a:endParaRPr lang="en-US" sz="4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447491" name="Group 1027"/>
          <p:cNvGrpSpPr>
            <a:grpSpLocks/>
          </p:cNvGrpSpPr>
          <p:nvPr/>
        </p:nvGrpSpPr>
        <p:grpSpPr bwMode="auto">
          <a:xfrm>
            <a:off x="-92075" y="1279525"/>
            <a:ext cx="9264650" cy="4268788"/>
            <a:chOff x="-76" y="682"/>
            <a:chExt cx="5836" cy="2689"/>
          </a:xfrm>
        </p:grpSpPr>
        <p:pic>
          <p:nvPicPr>
            <p:cNvPr id="447492" name="Picture 1028" descr="fig_1204veltlka"/>
            <p:cNvPicPr>
              <a:picLocks noChangeAspect="1" noChangeArrowheads="1"/>
            </p:cNvPicPr>
            <p:nvPr/>
          </p:nvPicPr>
          <p:blipFill>
            <a:blip r:embed="rId3"/>
            <a:srcRect t="1176" r="65762" b="12943"/>
            <a:stretch>
              <a:fillRect/>
            </a:stretch>
          </p:blipFill>
          <p:spPr bwMode="auto">
            <a:xfrm>
              <a:off x="-76" y="682"/>
              <a:ext cx="1387" cy="2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7493" name="Picture 1029" descr="fig_1204veltlka"/>
            <p:cNvPicPr>
              <a:picLocks noChangeAspect="1" noChangeArrowheads="1"/>
            </p:cNvPicPr>
            <p:nvPr/>
          </p:nvPicPr>
          <p:blipFill>
            <a:blip r:embed="rId3"/>
            <a:srcRect l="39247" t="1176" r="33034" b="12943"/>
            <a:stretch>
              <a:fillRect/>
            </a:stretch>
          </p:blipFill>
          <p:spPr bwMode="auto">
            <a:xfrm>
              <a:off x="1300" y="682"/>
              <a:ext cx="1123" cy="2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7494" name="Picture 1030" descr="fig_1204veltlka"/>
            <p:cNvPicPr>
              <a:picLocks noChangeAspect="1" noChangeArrowheads="1"/>
            </p:cNvPicPr>
            <p:nvPr/>
          </p:nvPicPr>
          <p:blipFill>
            <a:blip r:embed="rId3"/>
            <a:srcRect l="71825" t="1176" r="455" b="12943"/>
            <a:stretch>
              <a:fillRect/>
            </a:stretch>
          </p:blipFill>
          <p:spPr bwMode="auto">
            <a:xfrm>
              <a:off x="2402" y="682"/>
              <a:ext cx="1123" cy="2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7495" name="Picture 1031" descr="fig_1204veltlkb"/>
            <p:cNvPicPr>
              <a:picLocks noChangeAspect="1" noChangeArrowheads="1"/>
            </p:cNvPicPr>
            <p:nvPr/>
          </p:nvPicPr>
          <p:blipFill>
            <a:blip r:embed="rId4"/>
            <a:srcRect l="39095" t="1176" r="32983" b="12943"/>
            <a:stretch>
              <a:fillRect/>
            </a:stretch>
          </p:blipFill>
          <p:spPr bwMode="auto">
            <a:xfrm>
              <a:off x="3508" y="682"/>
              <a:ext cx="1132" cy="2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7496" name="Picture 1032" descr="fig_1204veltlkb"/>
            <p:cNvPicPr>
              <a:picLocks noChangeAspect="1" noChangeArrowheads="1"/>
            </p:cNvPicPr>
            <p:nvPr/>
          </p:nvPicPr>
          <p:blipFill>
            <a:blip r:embed="rId4"/>
            <a:srcRect l="71825" t="1176" b="12943"/>
            <a:stretch>
              <a:fillRect/>
            </a:stretch>
          </p:blipFill>
          <p:spPr bwMode="auto">
            <a:xfrm>
              <a:off x="4620" y="682"/>
              <a:ext cx="1140" cy="2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7497" name="Rectangle 1033"/>
          <p:cNvSpPr>
            <a:spLocks noGrp="1" noChangeArrowheads="1"/>
          </p:cNvSpPr>
          <p:nvPr>
            <p:ph type="body" idx="1"/>
          </p:nvPr>
        </p:nvSpPr>
        <p:spPr>
          <a:xfrm>
            <a:off x="406400" y="5992813"/>
            <a:ext cx="8543925" cy="51117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3400" b="1">
                <a:solidFill>
                  <a:schemeClr val="tx2"/>
                </a:solidFill>
              </a:rPr>
              <a:t>How do we interpret all of this information?</a:t>
            </a:r>
          </a:p>
        </p:txBody>
      </p:sp>
      <p:sp>
        <p:nvSpPr>
          <p:cNvPr id="447504" name="Rectangle 1040"/>
          <p:cNvSpPr>
            <a:spLocks noChangeArrowheads="1"/>
          </p:cNvSpPr>
          <p:nvPr/>
        </p:nvSpPr>
        <p:spPr bwMode="auto">
          <a:xfrm>
            <a:off x="0" y="5376863"/>
            <a:ext cx="4052888" cy="6096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800" baseline="0"/>
              <a:t>Prochaska &amp; Hennawi (2009)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14325" y="-182563"/>
            <a:ext cx="8610600" cy="1143001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4600" b="1"/>
              <a:t>Absorption Line Physics</a:t>
            </a:r>
            <a:endParaRPr lang="en-US" sz="4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9049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5088" y="962025"/>
            <a:ext cx="4508500" cy="1825625"/>
          </a:xfrm>
          <a:noFill/>
        </p:spPr>
        <p:txBody>
          <a:bodyPr/>
          <a:lstStyle/>
          <a:p>
            <a:pPr indent="-234000">
              <a:lnSpc>
                <a:spcPct val="90000"/>
              </a:lnSpc>
            </a:pPr>
            <a:r>
              <a:rPr lang="en-US" sz="2200" b="1" u="sng" dirty="0" err="1"/>
              <a:t>Photionization</a:t>
            </a:r>
            <a:endParaRPr lang="en-US" sz="2200" b="1" u="sng" dirty="0"/>
          </a:p>
          <a:p>
            <a:pPr indent="-234000">
              <a:lnSpc>
                <a:spcPct val="90000"/>
              </a:lnSpc>
              <a:buFontTx/>
              <a:buNone/>
            </a:pPr>
            <a:r>
              <a:rPr lang="en-US" sz="2200" b="1" dirty="0"/>
              <a:t>	Ionizing radiation sets relative strength of ionic transitions.</a:t>
            </a:r>
            <a:r>
              <a:rPr lang="en-US" sz="2200" b="1" dirty="0" smtClean="0"/>
              <a:t> </a:t>
            </a:r>
            <a:r>
              <a:rPr lang="en-US" sz="2200" b="1" dirty="0" smtClean="0">
                <a:solidFill>
                  <a:srgbClr val="66CBFE"/>
                </a:solidFill>
              </a:rPr>
              <a:t>Determine ionization corrections and hence total gas mass</a:t>
            </a:r>
            <a:endParaRPr lang="en-US" sz="2200" b="1" dirty="0">
              <a:solidFill>
                <a:srgbClr val="66CBFE"/>
              </a:solidFill>
            </a:endParaRPr>
          </a:p>
        </p:txBody>
      </p:sp>
      <p:sp>
        <p:nvSpPr>
          <p:cNvPr id="490500" name="Rectangle 1028"/>
          <p:cNvSpPr>
            <a:spLocks noChangeArrowheads="1"/>
          </p:cNvSpPr>
          <p:nvPr/>
        </p:nvSpPr>
        <p:spPr bwMode="auto">
          <a:xfrm>
            <a:off x="61913" y="2786064"/>
            <a:ext cx="42291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2340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200" u="sng" baseline="0" dirty="0" err="1">
                <a:solidFill>
                  <a:schemeClr val="tx1"/>
                </a:solidFill>
              </a:rPr>
              <a:t>Collisional</a:t>
            </a:r>
            <a:r>
              <a:rPr lang="en-US" sz="2200" u="sng" baseline="0" dirty="0">
                <a:solidFill>
                  <a:schemeClr val="tx1"/>
                </a:solidFill>
              </a:rPr>
              <a:t> Ionization</a:t>
            </a:r>
          </a:p>
          <a:p>
            <a:pPr marL="342900" indent="-234000">
              <a:lnSpc>
                <a:spcPct val="90000"/>
              </a:lnSpc>
              <a:spcBef>
                <a:spcPct val="20000"/>
              </a:spcBef>
            </a:pPr>
            <a:r>
              <a:rPr lang="en-US" sz="2200" baseline="0" dirty="0">
                <a:solidFill>
                  <a:schemeClr val="tx1"/>
                </a:solidFill>
              </a:rPr>
              <a:t>	Collisions with free electrons sets strength of high </a:t>
            </a:r>
            <a:r>
              <a:rPr lang="en-US" sz="2200" baseline="0" dirty="0" smtClean="0">
                <a:solidFill>
                  <a:schemeClr val="tx1"/>
                </a:solidFill>
              </a:rPr>
              <a:t>ions. </a:t>
            </a:r>
            <a:r>
              <a:rPr lang="en-US" sz="2200" baseline="0" dirty="0" smtClean="0">
                <a:solidFill>
                  <a:srgbClr val="FF0000"/>
                </a:solidFill>
              </a:rPr>
              <a:t>Measure amount of gas in </a:t>
            </a:r>
            <a:r>
              <a:rPr lang="en-US" sz="2200" baseline="0" dirty="0">
                <a:solidFill>
                  <a:srgbClr val="FF0000"/>
                </a:solidFill>
              </a:rPr>
              <a:t>warm</a:t>
            </a:r>
            <a:r>
              <a:rPr lang="en-US" sz="2200" baseline="0" dirty="0" smtClean="0">
                <a:solidFill>
                  <a:srgbClr val="FF0000"/>
                </a:solidFill>
              </a:rPr>
              <a:t> phase T </a:t>
            </a:r>
            <a:r>
              <a:rPr lang="en-US" sz="2200" baseline="0" dirty="0">
                <a:solidFill>
                  <a:srgbClr val="FF0000"/>
                </a:solidFill>
              </a:rPr>
              <a:t>~ 10</a:t>
            </a:r>
            <a:r>
              <a:rPr lang="en-US" sz="2200" dirty="0">
                <a:solidFill>
                  <a:srgbClr val="FF0000"/>
                </a:solidFill>
              </a:rPr>
              <a:t>5</a:t>
            </a:r>
            <a:r>
              <a:rPr lang="en-US" sz="2200" baseline="0" dirty="0">
                <a:solidFill>
                  <a:srgbClr val="FF0000"/>
                </a:solidFill>
              </a:rPr>
              <a:t>-</a:t>
            </a:r>
            <a:r>
              <a:rPr lang="en-US" sz="2200" baseline="0" dirty="0" smtClean="0">
                <a:solidFill>
                  <a:srgbClr val="FF0000"/>
                </a:solidFill>
              </a:rPr>
              <a:t>10</a:t>
            </a:r>
            <a:r>
              <a:rPr lang="en-US" sz="2200" dirty="0" smtClean="0">
                <a:solidFill>
                  <a:srgbClr val="FF0000"/>
                </a:solidFill>
              </a:rPr>
              <a:t>6</a:t>
            </a:r>
            <a:r>
              <a:rPr lang="en-US" sz="2200" baseline="0" dirty="0" smtClean="0">
                <a:solidFill>
                  <a:srgbClr val="FF0000"/>
                </a:solidFill>
              </a:rPr>
              <a:t> K</a:t>
            </a:r>
            <a:endParaRPr lang="en-US" sz="2200" baseline="-25000" dirty="0" smtClean="0">
              <a:solidFill>
                <a:schemeClr val="tx1"/>
              </a:solidFill>
            </a:endParaRPr>
          </a:p>
          <a:p>
            <a:pPr marL="342900" indent="-234000">
              <a:lnSpc>
                <a:spcPct val="90000"/>
              </a:lnSpc>
              <a:spcBef>
                <a:spcPct val="20000"/>
              </a:spcBef>
            </a:pPr>
            <a:endParaRPr lang="en-US" sz="2200" baseline="0" dirty="0">
              <a:solidFill>
                <a:srgbClr val="FF0000"/>
              </a:solidFill>
            </a:endParaRPr>
          </a:p>
        </p:txBody>
      </p:sp>
      <p:grpSp>
        <p:nvGrpSpPr>
          <p:cNvPr id="490501" name="Group 1029"/>
          <p:cNvGrpSpPr>
            <a:grpSpLocks/>
          </p:cNvGrpSpPr>
          <p:nvPr/>
        </p:nvGrpSpPr>
        <p:grpSpPr bwMode="auto">
          <a:xfrm>
            <a:off x="5376863" y="2555875"/>
            <a:ext cx="2981325" cy="2185988"/>
            <a:chOff x="3485" y="1638"/>
            <a:chExt cx="1878" cy="1377"/>
          </a:xfrm>
        </p:grpSpPr>
        <p:pic>
          <p:nvPicPr>
            <p:cNvPr id="490502" name="Picture 1030" descr="coll"/>
            <p:cNvPicPr>
              <a:picLocks noChangeAspect="1" noChangeArrowheads="1"/>
            </p:cNvPicPr>
            <p:nvPr/>
          </p:nvPicPr>
          <p:blipFill>
            <a:blip r:embed="rId3">
              <a:lum bright="-70000" contrast="84000"/>
            </a:blip>
            <a:srcRect l="882" t="211" r="2518"/>
            <a:stretch>
              <a:fillRect/>
            </a:stretch>
          </p:blipFill>
          <p:spPr bwMode="auto">
            <a:xfrm>
              <a:off x="3529" y="1692"/>
              <a:ext cx="1756" cy="1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0503" name="Rectangle 1031"/>
            <p:cNvSpPr>
              <a:spLocks noChangeArrowheads="1"/>
            </p:cNvSpPr>
            <p:nvPr/>
          </p:nvSpPr>
          <p:spPr bwMode="auto">
            <a:xfrm>
              <a:off x="3488" y="2764"/>
              <a:ext cx="1837" cy="25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04" name="Rectangle 1032"/>
            <p:cNvSpPr>
              <a:spLocks noChangeArrowheads="1"/>
            </p:cNvSpPr>
            <p:nvPr/>
          </p:nvSpPr>
          <p:spPr bwMode="auto">
            <a:xfrm>
              <a:off x="3664" y="2754"/>
              <a:ext cx="16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500" baseline="0">
                  <a:solidFill>
                    <a:srgbClr val="1D1A23"/>
                  </a:solidFill>
                </a:rPr>
                <a:t>10</a:t>
              </a:r>
              <a:r>
                <a:rPr lang="en-US" sz="1500">
                  <a:solidFill>
                    <a:srgbClr val="1D1A23"/>
                  </a:solidFill>
                </a:rPr>
                <a:t>4</a:t>
              </a:r>
              <a:endParaRPr lang="en-US" sz="1500" baseline="0">
                <a:solidFill>
                  <a:srgbClr val="1D1A23"/>
                </a:solidFill>
              </a:endParaRPr>
            </a:p>
          </p:txBody>
        </p:sp>
        <p:sp>
          <p:nvSpPr>
            <p:cNvPr id="490505" name="Rectangle 1033"/>
            <p:cNvSpPr>
              <a:spLocks noChangeArrowheads="1"/>
            </p:cNvSpPr>
            <p:nvPr/>
          </p:nvSpPr>
          <p:spPr bwMode="auto">
            <a:xfrm>
              <a:off x="4388" y="2759"/>
              <a:ext cx="253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500" baseline="0">
                  <a:solidFill>
                    <a:srgbClr val="1D1A23"/>
                  </a:solidFill>
                </a:rPr>
                <a:t>10</a:t>
              </a:r>
              <a:r>
                <a:rPr lang="en-US" sz="1500">
                  <a:solidFill>
                    <a:srgbClr val="1D1A23"/>
                  </a:solidFill>
                </a:rPr>
                <a:t>5</a:t>
              </a:r>
              <a:endParaRPr lang="en-US" sz="1500" baseline="0">
                <a:solidFill>
                  <a:srgbClr val="1D1A23"/>
                </a:solidFill>
              </a:endParaRPr>
            </a:p>
          </p:txBody>
        </p:sp>
        <p:sp>
          <p:nvSpPr>
            <p:cNvPr id="490506" name="Rectangle 1034"/>
            <p:cNvSpPr>
              <a:spLocks noChangeArrowheads="1"/>
            </p:cNvSpPr>
            <p:nvPr/>
          </p:nvSpPr>
          <p:spPr bwMode="auto">
            <a:xfrm>
              <a:off x="3990" y="2759"/>
              <a:ext cx="252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500" baseline="0">
                  <a:solidFill>
                    <a:srgbClr val="1D1A23"/>
                  </a:solidFill>
                </a:rPr>
                <a:t>10</a:t>
              </a:r>
              <a:r>
                <a:rPr lang="en-US" sz="1500">
                  <a:solidFill>
                    <a:srgbClr val="1D1A23"/>
                  </a:solidFill>
                </a:rPr>
                <a:t>4.5</a:t>
              </a:r>
              <a:endParaRPr lang="en-US" sz="1500" baseline="0">
                <a:solidFill>
                  <a:srgbClr val="1D1A23"/>
                </a:solidFill>
              </a:endParaRPr>
            </a:p>
          </p:txBody>
        </p:sp>
        <p:sp>
          <p:nvSpPr>
            <p:cNvPr id="490507" name="Rectangle 1035"/>
            <p:cNvSpPr>
              <a:spLocks noChangeArrowheads="1"/>
            </p:cNvSpPr>
            <p:nvPr/>
          </p:nvSpPr>
          <p:spPr bwMode="auto">
            <a:xfrm>
              <a:off x="4720" y="2759"/>
              <a:ext cx="253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500" baseline="0">
                  <a:solidFill>
                    <a:srgbClr val="1D1A23"/>
                  </a:solidFill>
                </a:rPr>
                <a:t>10</a:t>
              </a:r>
              <a:r>
                <a:rPr lang="en-US" sz="1500">
                  <a:solidFill>
                    <a:srgbClr val="1D1A23"/>
                  </a:solidFill>
                </a:rPr>
                <a:t>5.5</a:t>
              </a:r>
              <a:endParaRPr lang="en-US" sz="1500" baseline="0">
                <a:solidFill>
                  <a:srgbClr val="1D1A23"/>
                </a:solidFill>
              </a:endParaRPr>
            </a:p>
          </p:txBody>
        </p:sp>
        <p:sp>
          <p:nvSpPr>
            <p:cNvPr id="490508" name="Rectangle 1036"/>
            <p:cNvSpPr>
              <a:spLocks noChangeArrowheads="1"/>
            </p:cNvSpPr>
            <p:nvPr/>
          </p:nvSpPr>
          <p:spPr bwMode="auto">
            <a:xfrm>
              <a:off x="5274" y="1659"/>
              <a:ext cx="51" cy="131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09" name="Rectangle 1037"/>
            <p:cNvSpPr>
              <a:spLocks noChangeArrowheads="1"/>
            </p:cNvSpPr>
            <p:nvPr/>
          </p:nvSpPr>
          <p:spPr bwMode="auto">
            <a:xfrm>
              <a:off x="5110" y="2751"/>
              <a:ext cx="253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500" baseline="0">
                  <a:solidFill>
                    <a:srgbClr val="1D1A23"/>
                  </a:solidFill>
                </a:rPr>
                <a:t>10</a:t>
              </a:r>
              <a:r>
                <a:rPr lang="en-US" sz="1500">
                  <a:solidFill>
                    <a:srgbClr val="1D1A23"/>
                  </a:solidFill>
                </a:rPr>
                <a:t>6</a:t>
              </a:r>
              <a:endParaRPr lang="en-US" sz="1500" baseline="0">
                <a:solidFill>
                  <a:srgbClr val="1D1A23"/>
                </a:solidFill>
              </a:endParaRPr>
            </a:p>
          </p:txBody>
        </p:sp>
        <p:sp>
          <p:nvSpPr>
            <p:cNvPr id="490510" name="Rectangle 1038"/>
            <p:cNvSpPr>
              <a:spLocks noChangeArrowheads="1"/>
            </p:cNvSpPr>
            <p:nvPr/>
          </p:nvSpPr>
          <p:spPr bwMode="auto">
            <a:xfrm>
              <a:off x="3494" y="1638"/>
              <a:ext cx="1830" cy="5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11" name="Rectangle 1039"/>
            <p:cNvSpPr>
              <a:spLocks noChangeArrowheads="1"/>
            </p:cNvSpPr>
            <p:nvPr/>
          </p:nvSpPr>
          <p:spPr bwMode="auto">
            <a:xfrm>
              <a:off x="4374" y="2851"/>
              <a:ext cx="253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aseline="0">
                  <a:solidFill>
                    <a:srgbClr val="1D1A23"/>
                  </a:solidFill>
                </a:rPr>
                <a:t>T</a:t>
              </a:r>
              <a:r>
                <a:rPr lang="en-US" sz="1400" baseline="-25000">
                  <a:solidFill>
                    <a:srgbClr val="1D1A23"/>
                  </a:solidFill>
                </a:rPr>
                <a:t>CIE</a:t>
              </a:r>
              <a:r>
                <a:rPr lang="en-US" sz="1400" baseline="0">
                  <a:solidFill>
                    <a:srgbClr val="1D1A23"/>
                  </a:solidFill>
                </a:rPr>
                <a:t>(K)</a:t>
              </a:r>
            </a:p>
          </p:txBody>
        </p:sp>
        <p:sp>
          <p:nvSpPr>
            <p:cNvPr id="490512" name="Rectangle 1040"/>
            <p:cNvSpPr>
              <a:spLocks noChangeArrowheads="1"/>
            </p:cNvSpPr>
            <p:nvPr/>
          </p:nvSpPr>
          <p:spPr bwMode="auto">
            <a:xfrm>
              <a:off x="3488" y="1707"/>
              <a:ext cx="193" cy="126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13" name="Rectangle 1041"/>
            <p:cNvSpPr>
              <a:spLocks noChangeArrowheads="1"/>
            </p:cNvSpPr>
            <p:nvPr/>
          </p:nvSpPr>
          <p:spPr bwMode="auto">
            <a:xfrm>
              <a:off x="3488" y="1645"/>
              <a:ext cx="248" cy="6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14" name="Rectangle 1042"/>
            <p:cNvSpPr>
              <a:spLocks noChangeArrowheads="1"/>
            </p:cNvSpPr>
            <p:nvPr/>
          </p:nvSpPr>
          <p:spPr bwMode="auto">
            <a:xfrm rot="-5400000">
              <a:off x="2959" y="2229"/>
              <a:ext cx="1204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aseline="0">
                  <a:solidFill>
                    <a:srgbClr val="1D1A23"/>
                  </a:solidFill>
                </a:rPr>
                <a:t>Log Fractional Abundance</a:t>
              </a:r>
            </a:p>
          </p:txBody>
        </p:sp>
        <p:sp>
          <p:nvSpPr>
            <p:cNvPr id="490515" name="Rectangle 1043"/>
            <p:cNvSpPr>
              <a:spLocks noChangeArrowheads="1"/>
            </p:cNvSpPr>
            <p:nvPr/>
          </p:nvSpPr>
          <p:spPr bwMode="auto">
            <a:xfrm>
              <a:off x="4034" y="1754"/>
              <a:ext cx="162" cy="5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16" name="Rectangle 1044"/>
            <p:cNvSpPr>
              <a:spLocks noChangeArrowheads="1"/>
            </p:cNvSpPr>
            <p:nvPr/>
          </p:nvSpPr>
          <p:spPr bwMode="auto">
            <a:xfrm>
              <a:off x="3778" y="1737"/>
              <a:ext cx="161" cy="6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17" name="Rectangle 1045"/>
            <p:cNvSpPr>
              <a:spLocks noChangeArrowheads="1"/>
            </p:cNvSpPr>
            <p:nvPr/>
          </p:nvSpPr>
          <p:spPr bwMode="auto">
            <a:xfrm>
              <a:off x="3695" y="1690"/>
              <a:ext cx="253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aseline="0">
                  <a:solidFill>
                    <a:srgbClr val="1D1A23"/>
                  </a:solidFill>
                </a:rPr>
                <a:t>OI</a:t>
              </a:r>
              <a:endParaRPr lang="en-US" sz="1500" baseline="0">
                <a:solidFill>
                  <a:srgbClr val="1D1A23"/>
                </a:solidFill>
              </a:endParaRPr>
            </a:p>
          </p:txBody>
        </p:sp>
        <p:sp>
          <p:nvSpPr>
            <p:cNvPr id="490518" name="Rectangle 1046"/>
            <p:cNvSpPr>
              <a:spLocks noChangeArrowheads="1"/>
            </p:cNvSpPr>
            <p:nvPr/>
          </p:nvSpPr>
          <p:spPr bwMode="auto">
            <a:xfrm>
              <a:off x="3969" y="1687"/>
              <a:ext cx="253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aseline="0">
                  <a:solidFill>
                    <a:srgbClr val="1D1A23"/>
                  </a:solidFill>
                </a:rPr>
                <a:t>OII</a:t>
              </a:r>
              <a:endParaRPr lang="en-US" sz="1500" baseline="0">
                <a:solidFill>
                  <a:srgbClr val="1D1A23"/>
                </a:solidFill>
              </a:endParaRPr>
            </a:p>
          </p:txBody>
        </p:sp>
        <p:sp>
          <p:nvSpPr>
            <p:cNvPr id="490519" name="Rectangle 1047"/>
            <p:cNvSpPr>
              <a:spLocks noChangeArrowheads="1"/>
            </p:cNvSpPr>
            <p:nvPr/>
          </p:nvSpPr>
          <p:spPr bwMode="auto">
            <a:xfrm>
              <a:off x="4374" y="1764"/>
              <a:ext cx="163" cy="6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20" name="Rectangle 1048"/>
            <p:cNvSpPr>
              <a:spLocks noChangeArrowheads="1"/>
            </p:cNvSpPr>
            <p:nvPr/>
          </p:nvSpPr>
          <p:spPr bwMode="auto">
            <a:xfrm>
              <a:off x="4292" y="1699"/>
              <a:ext cx="253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aseline="0">
                  <a:solidFill>
                    <a:srgbClr val="1D1A23"/>
                  </a:solidFill>
                </a:rPr>
                <a:t>OIII</a:t>
              </a:r>
              <a:endParaRPr lang="en-US" sz="1500" baseline="0">
                <a:solidFill>
                  <a:srgbClr val="1D1A23"/>
                </a:solidFill>
              </a:endParaRPr>
            </a:p>
          </p:txBody>
        </p:sp>
        <p:sp>
          <p:nvSpPr>
            <p:cNvPr id="490521" name="Rectangle 1049"/>
            <p:cNvSpPr>
              <a:spLocks noChangeArrowheads="1"/>
            </p:cNvSpPr>
            <p:nvPr/>
          </p:nvSpPr>
          <p:spPr bwMode="auto">
            <a:xfrm>
              <a:off x="4627" y="1770"/>
              <a:ext cx="149" cy="6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22" name="Rectangle 1050"/>
            <p:cNvSpPr>
              <a:spLocks noChangeArrowheads="1"/>
            </p:cNvSpPr>
            <p:nvPr/>
          </p:nvSpPr>
          <p:spPr bwMode="auto">
            <a:xfrm>
              <a:off x="4561" y="1692"/>
              <a:ext cx="253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aseline="0">
                  <a:solidFill>
                    <a:srgbClr val="1D1A23"/>
                  </a:solidFill>
                </a:rPr>
                <a:t>OIV</a:t>
              </a:r>
              <a:endParaRPr lang="en-US" sz="1500" baseline="0">
                <a:solidFill>
                  <a:srgbClr val="1D1A23"/>
                </a:solidFill>
              </a:endParaRPr>
            </a:p>
          </p:txBody>
        </p:sp>
        <p:sp>
          <p:nvSpPr>
            <p:cNvPr id="490523" name="Rectangle 1051"/>
            <p:cNvSpPr>
              <a:spLocks noChangeArrowheads="1"/>
            </p:cNvSpPr>
            <p:nvPr/>
          </p:nvSpPr>
          <p:spPr bwMode="auto">
            <a:xfrm>
              <a:off x="5024" y="2321"/>
              <a:ext cx="94" cy="6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24" name="Rectangle 1052"/>
            <p:cNvSpPr>
              <a:spLocks noChangeArrowheads="1"/>
            </p:cNvSpPr>
            <p:nvPr/>
          </p:nvSpPr>
          <p:spPr bwMode="auto">
            <a:xfrm>
              <a:off x="4458" y="1968"/>
              <a:ext cx="253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aseline="0">
                  <a:solidFill>
                    <a:srgbClr val="1D1A23"/>
                  </a:solidFill>
                </a:rPr>
                <a:t>OV</a:t>
              </a:r>
              <a:endParaRPr lang="en-US" sz="1500" baseline="0">
                <a:solidFill>
                  <a:srgbClr val="1D1A23"/>
                </a:solidFill>
              </a:endParaRPr>
            </a:p>
          </p:txBody>
        </p:sp>
        <p:sp>
          <p:nvSpPr>
            <p:cNvPr id="490525" name="Rectangle 1053"/>
            <p:cNvSpPr>
              <a:spLocks noChangeArrowheads="1"/>
            </p:cNvSpPr>
            <p:nvPr/>
          </p:nvSpPr>
          <p:spPr bwMode="auto">
            <a:xfrm>
              <a:off x="5084" y="2155"/>
              <a:ext cx="94" cy="6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26" name="Rectangle 1054"/>
            <p:cNvSpPr>
              <a:spLocks noChangeArrowheads="1"/>
            </p:cNvSpPr>
            <p:nvPr/>
          </p:nvSpPr>
          <p:spPr bwMode="auto">
            <a:xfrm>
              <a:off x="4957" y="1957"/>
              <a:ext cx="253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500" baseline="0">
                  <a:solidFill>
                    <a:srgbClr val="1D1A23"/>
                  </a:solidFill>
                </a:rPr>
                <a:t>OVI</a:t>
              </a:r>
            </a:p>
          </p:txBody>
        </p:sp>
        <p:sp>
          <p:nvSpPr>
            <p:cNvPr id="490527" name="Rectangle 1055"/>
            <p:cNvSpPr>
              <a:spLocks noChangeArrowheads="1"/>
            </p:cNvSpPr>
            <p:nvPr/>
          </p:nvSpPr>
          <p:spPr bwMode="auto">
            <a:xfrm>
              <a:off x="5024" y="1740"/>
              <a:ext cx="94" cy="6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28" name="Rectangle 1056"/>
            <p:cNvSpPr>
              <a:spLocks noChangeArrowheads="1"/>
            </p:cNvSpPr>
            <p:nvPr/>
          </p:nvSpPr>
          <p:spPr bwMode="auto">
            <a:xfrm>
              <a:off x="4942" y="1684"/>
              <a:ext cx="253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aseline="0">
                  <a:solidFill>
                    <a:srgbClr val="1D1A23"/>
                  </a:solidFill>
                </a:rPr>
                <a:t>OVII</a:t>
              </a:r>
              <a:endParaRPr lang="en-US" sz="1500" baseline="0">
                <a:solidFill>
                  <a:srgbClr val="1D1A23"/>
                </a:solidFill>
              </a:endParaRPr>
            </a:p>
          </p:txBody>
        </p:sp>
        <p:sp>
          <p:nvSpPr>
            <p:cNvPr id="490529" name="Rectangle 1057"/>
            <p:cNvSpPr>
              <a:spLocks noChangeArrowheads="1"/>
            </p:cNvSpPr>
            <p:nvPr/>
          </p:nvSpPr>
          <p:spPr bwMode="auto">
            <a:xfrm>
              <a:off x="3670" y="1782"/>
              <a:ext cx="51" cy="6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30" name="Rectangle 1058"/>
            <p:cNvSpPr>
              <a:spLocks noChangeArrowheads="1"/>
            </p:cNvSpPr>
            <p:nvPr/>
          </p:nvSpPr>
          <p:spPr bwMode="auto">
            <a:xfrm>
              <a:off x="3619" y="1736"/>
              <a:ext cx="165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500" baseline="0">
                  <a:solidFill>
                    <a:srgbClr val="1D1A23"/>
                  </a:solidFill>
                </a:rPr>
                <a:t>0</a:t>
              </a:r>
            </a:p>
          </p:txBody>
        </p:sp>
        <p:sp>
          <p:nvSpPr>
            <p:cNvPr id="490531" name="Rectangle 1059"/>
            <p:cNvSpPr>
              <a:spLocks noChangeArrowheads="1"/>
            </p:cNvSpPr>
            <p:nvPr/>
          </p:nvSpPr>
          <p:spPr bwMode="auto">
            <a:xfrm>
              <a:off x="3675" y="2019"/>
              <a:ext cx="51" cy="6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32" name="Rectangle 1060"/>
            <p:cNvSpPr>
              <a:spLocks noChangeArrowheads="1"/>
            </p:cNvSpPr>
            <p:nvPr/>
          </p:nvSpPr>
          <p:spPr bwMode="auto">
            <a:xfrm>
              <a:off x="3612" y="1968"/>
              <a:ext cx="166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aseline="0">
                  <a:solidFill>
                    <a:srgbClr val="1D1A23"/>
                  </a:solidFill>
                </a:rPr>
                <a:t>-1</a:t>
              </a:r>
            </a:p>
          </p:txBody>
        </p:sp>
        <p:sp>
          <p:nvSpPr>
            <p:cNvPr id="490533" name="Rectangle 1061"/>
            <p:cNvSpPr>
              <a:spLocks noChangeArrowheads="1"/>
            </p:cNvSpPr>
            <p:nvPr/>
          </p:nvSpPr>
          <p:spPr bwMode="auto">
            <a:xfrm>
              <a:off x="3669" y="2261"/>
              <a:ext cx="52" cy="6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34" name="Rectangle 1062"/>
            <p:cNvSpPr>
              <a:spLocks noChangeArrowheads="1"/>
            </p:cNvSpPr>
            <p:nvPr/>
          </p:nvSpPr>
          <p:spPr bwMode="auto">
            <a:xfrm>
              <a:off x="3602" y="2211"/>
              <a:ext cx="165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500" baseline="0">
                  <a:solidFill>
                    <a:srgbClr val="1D1A23"/>
                  </a:solidFill>
                </a:rPr>
                <a:t>-2</a:t>
              </a:r>
            </a:p>
          </p:txBody>
        </p:sp>
        <p:sp>
          <p:nvSpPr>
            <p:cNvPr id="490535" name="Rectangle 1063"/>
            <p:cNvSpPr>
              <a:spLocks noChangeArrowheads="1"/>
            </p:cNvSpPr>
            <p:nvPr/>
          </p:nvSpPr>
          <p:spPr bwMode="auto">
            <a:xfrm>
              <a:off x="3669" y="2501"/>
              <a:ext cx="52" cy="6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36" name="Rectangle 1064"/>
            <p:cNvSpPr>
              <a:spLocks noChangeArrowheads="1"/>
            </p:cNvSpPr>
            <p:nvPr/>
          </p:nvSpPr>
          <p:spPr bwMode="auto">
            <a:xfrm>
              <a:off x="3602" y="2440"/>
              <a:ext cx="165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500" baseline="0">
                  <a:solidFill>
                    <a:srgbClr val="1D1A23"/>
                  </a:solidFill>
                </a:rPr>
                <a:t>-3</a:t>
              </a:r>
            </a:p>
          </p:txBody>
        </p:sp>
        <p:sp>
          <p:nvSpPr>
            <p:cNvPr id="490537" name="Rectangle 1065"/>
            <p:cNvSpPr>
              <a:spLocks noChangeArrowheads="1"/>
            </p:cNvSpPr>
            <p:nvPr/>
          </p:nvSpPr>
          <p:spPr bwMode="auto">
            <a:xfrm>
              <a:off x="3673" y="2713"/>
              <a:ext cx="52" cy="6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38" name="Rectangle 1066"/>
            <p:cNvSpPr>
              <a:spLocks noChangeArrowheads="1"/>
            </p:cNvSpPr>
            <p:nvPr/>
          </p:nvSpPr>
          <p:spPr bwMode="auto">
            <a:xfrm>
              <a:off x="3602" y="2658"/>
              <a:ext cx="16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500" baseline="0">
                  <a:solidFill>
                    <a:srgbClr val="1D1A23"/>
                  </a:solidFill>
                </a:rPr>
                <a:t>-4</a:t>
              </a:r>
            </a:p>
          </p:txBody>
        </p:sp>
      </p:grpSp>
      <p:grpSp>
        <p:nvGrpSpPr>
          <p:cNvPr id="490539" name="Group 1067"/>
          <p:cNvGrpSpPr>
            <a:grpSpLocks/>
          </p:cNvGrpSpPr>
          <p:nvPr/>
        </p:nvGrpSpPr>
        <p:grpSpPr bwMode="auto">
          <a:xfrm>
            <a:off x="4071938" y="1130300"/>
            <a:ext cx="5186362" cy="1252538"/>
            <a:chOff x="2565" y="719"/>
            <a:chExt cx="3267" cy="789"/>
          </a:xfrm>
        </p:grpSpPr>
        <p:sp>
          <p:nvSpPr>
            <p:cNvPr id="490540" name="Rectangle 1068"/>
            <p:cNvSpPr>
              <a:spLocks noChangeArrowheads="1"/>
            </p:cNvSpPr>
            <p:nvPr/>
          </p:nvSpPr>
          <p:spPr bwMode="auto">
            <a:xfrm>
              <a:off x="5090" y="962"/>
              <a:ext cx="628" cy="518"/>
            </a:xfrm>
            <a:prstGeom prst="rect">
              <a:avLst/>
            </a:prstGeom>
            <a:solidFill>
              <a:srgbClr val="FF4B4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41" name="Rectangle 1069"/>
            <p:cNvSpPr>
              <a:spLocks noChangeArrowheads="1"/>
            </p:cNvSpPr>
            <p:nvPr/>
          </p:nvSpPr>
          <p:spPr bwMode="auto">
            <a:xfrm>
              <a:off x="3255" y="961"/>
              <a:ext cx="1843" cy="518"/>
            </a:xfrm>
            <a:prstGeom prst="rect">
              <a:avLst/>
            </a:prstGeom>
            <a:gradFill rotWithShape="0">
              <a:gsLst>
                <a:gs pos="0">
                  <a:srgbClr val="66CCFF"/>
                </a:gs>
                <a:gs pos="100000">
                  <a:srgbClr val="FF4B4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42" name="Line 1070"/>
            <p:cNvSpPr>
              <a:spLocks noChangeShapeType="1"/>
            </p:cNvSpPr>
            <p:nvPr/>
          </p:nvSpPr>
          <p:spPr bwMode="auto">
            <a:xfrm rot="-5400000" flipH="1" flipV="1">
              <a:off x="3099" y="889"/>
              <a:ext cx="1" cy="251"/>
            </a:xfrm>
            <a:prstGeom prst="line">
              <a:avLst/>
            </a:prstGeom>
            <a:noFill/>
            <a:ln w="31750">
              <a:solidFill>
                <a:srgbClr val="66CBFE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43" name="Rectangle 1071"/>
            <p:cNvSpPr>
              <a:spLocks noChangeArrowheads="1"/>
            </p:cNvSpPr>
            <p:nvPr/>
          </p:nvSpPr>
          <p:spPr bwMode="auto">
            <a:xfrm>
              <a:off x="2565" y="719"/>
              <a:ext cx="99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2000" baseline="0">
                  <a:solidFill>
                    <a:srgbClr val="66CCFF"/>
                  </a:solidFill>
                </a:rPr>
                <a:t>	 </a:t>
              </a:r>
              <a:r>
                <a:rPr lang="en-US" sz="1900" baseline="0">
                  <a:solidFill>
                    <a:srgbClr val="66CCFF"/>
                  </a:solidFill>
                </a:rPr>
                <a:t>Radiation</a:t>
              </a:r>
              <a:endParaRPr lang="en-US" sz="2000" baseline="-25000">
                <a:solidFill>
                  <a:srgbClr val="66CCFF"/>
                </a:solidFill>
              </a:endParaRPr>
            </a:p>
          </p:txBody>
        </p:sp>
        <p:sp>
          <p:nvSpPr>
            <p:cNvPr id="490544" name="Rectangle 1072"/>
            <p:cNvSpPr>
              <a:spLocks noChangeArrowheads="1"/>
            </p:cNvSpPr>
            <p:nvPr/>
          </p:nvSpPr>
          <p:spPr bwMode="auto">
            <a:xfrm>
              <a:off x="5153" y="944"/>
              <a:ext cx="67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1700" baseline="0">
                  <a:solidFill>
                    <a:schemeClr val="bg1"/>
                  </a:solidFill>
                </a:rPr>
                <a:t>Low Ions</a:t>
              </a:r>
              <a:endParaRPr lang="en-US" sz="1700" baseline="-25000">
                <a:solidFill>
                  <a:schemeClr val="bg1"/>
                </a:solidFill>
              </a:endParaRPr>
            </a:p>
          </p:txBody>
        </p:sp>
        <p:sp>
          <p:nvSpPr>
            <p:cNvPr id="490545" name="Rectangle 1073"/>
            <p:cNvSpPr>
              <a:spLocks noChangeArrowheads="1"/>
            </p:cNvSpPr>
            <p:nvPr/>
          </p:nvSpPr>
          <p:spPr bwMode="auto">
            <a:xfrm>
              <a:off x="4039" y="1123"/>
              <a:ext cx="969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1600" baseline="0">
                  <a:solidFill>
                    <a:schemeClr val="bg1"/>
                  </a:solidFill>
                </a:rPr>
                <a:t>NII,CII, SiII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1600" baseline="0">
                  <a:solidFill>
                    <a:schemeClr val="bg1"/>
                  </a:solidFill>
                </a:rPr>
                <a:t>SiIII, FeIII, AlIII</a:t>
              </a:r>
              <a:endParaRPr lang="en-US" sz="1600" baseline="-25000">
                <a:solidFill>
                  <a:schemeClr val="bg1"/>
                </a:solidFill>
              </a:endParaRPr>
            </a:p>
          </p:txBody>
        </p:sp>
        <p:sp>
          <p:nvSpPr>
            <p:cNvPr id="490546" name="Line 1074"/>
            <p:cNvSpPr>
              <a:spLocks noChangeShapeType="1"/>
            </p:cNvSpPr>
            <p:nvPr/>
          </p:nvSpPr>
          <p:spPr bwMode="auto">
            <a:xfrm>
              <a:off x="5139" y="1127"/>
              <a:ext cx="56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47" name="Rectangle 1075"/>
            <p:cNvSpPr>
              <a:spLocks noChangeArrowheads="1"/>
            </p:cNvSpPr>
            <p:nvPr/>
          </p:nvSpPr>
          <p:spPr bwMode="auto">
            <a:xfrm>
              <a:off x="3982" y="947"/>
              <a:ext cx="133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1700" baseline="0">
                  <a:solidFill>
                    <a:schemeClr val="bg1"/>
                  </a:solidFill>
                </a:rPr>
                <a:t>Intermediate Ions</a:t>
              </a:r>
              <a:endParaRPr lang="en-US" sz="1700" baseline="-25000">
                <a:solidFill>
                  <a:schemeClr val="bg1"/>
                </a:solidFill>
              </a:endParaRPr>
            </a:p>
          </p:txBody>
        </p:sp>
        <p:sp>
          <p:nvSpPr>
            <p:cNvPr id="490548" name="Line 1076"/>
            <p:cNvSpPr>
              <a:spLocks noChangeShapeType="1"/>
            </p:cNvSpPr>
            <p:nvPr/>
          </p:nvSpPr>
          <p:spPr bwMode="auto">
            <a:xfrm>
              <a:off x="3982" y="1127"/>
              <a:ext cx="1091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49" name="Rectangle 1077"/>
            <p:cNvSpPr>
              <a:spLocks noChangeArrowheads="1"/>
            </p:cNvSpPr>
            <p:nvPr/>
          </p:nvSpPr>
          <p:spPr bwMode="auto">
            <a:xfrm>
              <a:off x="5208" y="1201"/>
              <a:ext cx="54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1600" baseline="0">
                  <a:solidFill>
                    <a:schemeClr val="bg1"/>
                  </a:solidFill>
                </a:rPr>
                <a:t>OI, NI</a:t>
              </a:r>
              <a:endParaRPr lang="en-US" sz="1600" baseline="-25000">
                <a:solidFill>
                  <a:schemeClr val="bg1"/>
                </a:solidFill>
              </a:endParaRPr>
            </a:p>
          </p:txBody>
        </p:sp>
        <p:sp>
          <p:nvSpPr>
            <p:cNvPr id="490550" name="Rectangle 1078"/>
            <p:cNvSpPr>
              <a:spLocks noChangeArrowheads="1"/>
            </p:cNvSpPr>
            <p:nvPr/>
          </p:nvSpPr>
          <p:spPr bwMode="auto">
            <a:xfrm>
              <a:off x="3317" y="952"/>
              <a:ext cx="67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1700" baseline="0">
                  <a:solidFill>
                    <a:schemeClr val="bg1"/>
                  </a:solidFill>
                </a:rPr>
                <a:t>High Ions</a:t>
              </a:r>
              <a:endParaRPr lang="en-US" sz="1700" baseline="-25000">
                <a:solidFill>
                  <a:schemeClr val="bg1"/>
                </a:solidFill>
              </a:endParaRPr>
            </a:p>
          </p:txBody>
        </p:sp>
        <p:sp>
          <p:nvSpPr>
            <p:cNvPr id="490551" name="Rectangle 1079"/>
            <p:cNvSpPr>
              <a:spLocks noChangeArrowheads="1"/>
            </p:cNvSpPr>
            <p:nvPr/>
          </p:nvSpPr>
          <p:spPr bwMode="auto">
            <a:xfrm>
              <a:off x="3794" y="725"/>
              <a:ext cx="100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1900" baseline="0">
                  <a:solidFill>
                    <a:srgbClr val="FF4B41"/>
                  </a:solidFill>
                </a:rPr>
                <a:t>More Neutral</a:t>
              </a:r>
              <a:endParaRPr lang="en-US" sz="1900" baseline="-25000">
                <a:solidFill>
                  <a:srgbClr val="FF4B41"/>
                </a:solidFill>
              </a:endParaRPr>
            </a:p>
          </p:txBody>
        </p:sp>
        <p:sp>
          <p:nvSpPr>
            <p:cNvPr id="490552" name="Line 1080"/>
            <p:cNvSpPr>
              <a:spLocks noChangeShapeType="1"/>
            </p:cNvSpPr>
            <p:nvPr/>
          </p:nvSpPr>
          <p:spPr bwMode="auto">
            <a:xfrm rot="-5400000" flipH="1" flipV="1">
              <a:off x="4989" y="694"/>
              <a:ext cx="0" cy="288"/>
            </a:xfrm>
            <a:prstGeom prst="line">
              <a:avLst/>
            </a:prstGeom>
            <a:noFill/>
            <a:ln w="31750">
              <a:solidFill>
                <a:srgbClr val="FF4B4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53" name="Line 1081"/>
            <p:cNvSpPr>
              <a:spLocks noChangeShapeType="1"/>
            </p:cNvSpPr>
            <p:nvPr/>
          </p:nvSpPr>
          <p:spPr bwMode="auto">
            <a:xfrm>
              <a:off x="3296" y="1131"/>
              <a:ext cx="62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54" name="Rectangle 1082"/>
            <p:cNvSpPr>
              <a:spLocks noChangeArrowheads="1"/>
            </p:cNvSpPr>
            <p:nvPr/>
          </p:nvSpPr>
          <p:spPr bwMode="auto">
            <a:xfrm>
              <a:off x="3326" y="1128"/>
              <a:ext cx="677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1600" baseline="0">
                  <a:solidFill>
                    <a:schemeClr val="bg1"/>
                  </a:solidFill>
                </a:rPr>
                <a:t>CIV, SiIV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1600" baseline="0">
                  <a:solidFill>
                    <a:schemeClr val="bg1"/>
                  </a:solidFill>
                </a:rPr>
                <a:t>NV, OVI</a:t>
              </a:r>
              <a:endParaRPr lang="en-US" sz="1600" baseline="-25000">
                <a:solidFill>
                  <a:schemeClr val="bg1"/>
                </a:solidFill>
              </a:endParaRPr>
            </a:p>
          </p:txBody>
        </p:sp>
        <p:sp>
          <p:nvSpPr>
            <p:cNvPr id="490555" name="Line 1083"/>
            <p:cNvSpPr>
              <a:spLocks noChangeShapeType="1"/>
            </p:cNvSpPr>
            <p:nvPr/>
          </p:nvSpPr>
          <p:spPr bwMode="auto">
            <a:xfrm rot="-5400000" flipH="1" flipV="1">
              <a:off x="3099" y="1070"/>
              <a:ext cx="1" cy="251"/>
            </a:xfrm>
            <a:prstGeom prst="line">
              <a:avLst/>
            </a:prstGeom>
            <a:noFill/>
            <a:ln w="31750">
              <a:solidFill>
                <a:srgbClr val="66CBFE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556" name="Line 1084"/>
            <p:cNvSpPr>
              <a:spLocks noChangeShapeType="1"/>
            </p:cNvSpPr>
            <p:nvPr/>
          </p:nvSpPr>
          <p:spPr bwMode="auto">
            <a:xfrm rot="-5400000" flipH="1" flipV="1">
              <a:off x="3097" y="1264"/>
              <a:ext cx="1" cy="251"/>
            </a:xfrm>
            <a:prstGeom prst="line">
              <a:avLst/>
            </a:prstGeom>
            <a:noFill/>
            <a:ln w="31750">
              <a:solidFill>
                <a:srgbClr val="66CBFE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90576" name="Group 1104"/>
          <p:cNvGrpSpPr>
            <a:grpSpLocks/>
          </p:cNvGrpSpPr>
          <p:nvPr/>
        </p:nvGrpSpPr>
        <p:grpSpPr bwMode="auto">
          <a:xfrm>
            <a:off x="69850" y="4889500"/>
            <a:ext cx="8853488" cy="1852613"/>
            <a:chOff x="44" y="3080"/>
            <a:chExt cx="5577" cy="1167"/>
          </a:xfrm>
        </p:grpSpPr>
        <p:sp>
          <p:nvSpPr>
            <p:cNvPr id="490557" name="Rectangle 1085"/>
            <p:cNvSpPr>
              <a:spLocks noChangeArrowheads="1"/>
            </p:cNvSpPr>
            <p:nvPr/>
          </p:nvSpPr>
          <p:spPr bwMode="auto">
            <a:xfrm>
              <a:off x="44" y="3121"/>
              <a:ext cx="266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234000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200" u="sng" baseline="0" dirty="0" err="1">
                  <a:solidFill>
                    <a:schemeClr val="tx1"/>
                  </a:solidFill>
                </a:rPr>
                <a:t>Collisional</a:t>
              </a:r>
              <a:r>
                <a:rPr lang="en-US" sz="2200" u="sng" baseline="0" dirty="0">
                  <a:solidFill>
                    <a:schemeClr val="tx1"/>
                  </a:solidFill>
                </a:rPr>
                <a:t> Excitation</a:t>
              </a:r>
            </a:p>
            <a:p>
              <a:pPr marL="342900" indent="-2340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2200" baseline="0" dirty="0">
                  <a:solidFill>
                    <a:schemeClr val="tx1"/>
                  </a:solidFill>
                </a:rPr>
                <a:t>	Collisions with free electrons excite fine structure levels.</a:t>
              </a:r>
              <a:r>
                <a:rPr lang="en-US" sz="2200" baseline="0" dirty="0" smtClean="0">
                  <a:solidFill>
                    <a:schemeClr val="tx1"/>
                  </a:solidFill>
                </a:rPr>
                <a:t> </a:t>
              </a:r>
              <a:r>
                <a:rPr lang="en-US" sz="2200" baseline="0" dirty="0" smtClean="0">
                  <a:solidFill>
                    <a:srgbClr val="00FF00"/>
                  </a:solidFill>
                </a:rPr>
                <a:t>Measure electron density </a:t>
              </a:r>
              <a:endParaRPr lang="en-US" sz="2200" baseline="0" dirty="0">
                <a:solidFill>
                  <a:srgbClr val="00FF00"/>
                </a:solidFill>
              </a:endParaRPr>
            </a:p>
          </p:txBody>
        </p:sp>
        <p:grpSp>
          <p:nvGrpSpPr>
            <p:cNvPr id="490575" name="Group 1103"/>
            <p:cNvGrpSpPr>
              <a:grpSpLocks/>
            </p:cNvGrpSpPr>
            <p:nvPr/>
          </p:nvGrpSpPr>
          <p:grpSpPr bwMode="auto">
            <a:xfrm>
              <a:off x="2443" y="3080"/>
              <a:ext cx="3178" cy="1167"/>
              <a:chOff x="2443" y="3080"/>
              <a:chExt cx="3178" cy="1167"/>
            </a:xfrm>
          </p:grpSpPr>
          <p:sp>
            <p:nvSpPr>
              <p:cNvPr id="490559" name="Line 1087"/>
              <p:cNvSpPr>
                <a:spLocks noChangeShapeType="1"/>
              </p:cNvSpPr>
              <p:nvPr/>
            </p:nvSpPr>
            <p:spPr bwMode="auto">
              <a:xfrm>
                <a:off x="3875" y="3588"/>
                <a:ext cx="1088" cy="0"/>
              </a:xfrm>
              <a:prstGeom prst="line">
                <a:avLst/>
              </a:prstGeom>
              <a:noFill/>
              <a:ln w="79375">
                <a:solidFill>
                  <a:srgbClr val="188AC6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560" name="Rectangle 1088"/>
              <p:cNvSpPr>
                <a:spLocks noChangeArrowheads="1"/>
              </p:cNvSpPr>
              <p:nvPr/>
            </p:nvSpPr>
            <p:spPr bwMode="auto">
              <a:xfrm>
                <a:off x="2443" y="3455"/>
                <a:ext cx="1939" cy="3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rIns="0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baseline="0"/>
                  <a:t>CII</a:t>
                </a:r>
                <a:r>
                  <a:rPr lang="en-US" sz="2000"/>
                  <a:t>*</a:t>
                </a:r>
                <a:r>
                  <a:rPr lang="en-US" sz="2000" baseline="0"/>
                  <a:t> </a:t>
                </a:r>
                <a:r>
                  <a:rPr lang="en-US" sz="2000" baseline="0">
                    <a:sym typeface="Symbol" charset="2"/>
                  </a:rPr>
                  <a:t></a:t>
                </a:r>
                <a:r>
                  <a:rPr lang="en-US" sz="2000" baseline="0"/>
                  <a:t>1335</a:t>
                </a:r>
              </a:p>
            </p:txBody>
          </p:sp>
          <p:sp>
            <p:nvSpPr>
              <p:cNvPr id="490561" name="Rectangle 1089"/>
              <p:cNvSpPr>
                <a:spLocks noChangeArrowheads="1"/>
              </p:cNvSpPr>
              <p:nvPr/>
            </p:nvSpPr>
            <p:spPr bwMode="auto">
              <a:xfrm>
                <a:off x="3253" y="3080"/>
                <a:ext cx="2043" cy="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rIns="0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baseline="0" dirty="0">
                    <a:solidFill>
                      <a:schemeClr val="tx2"/>
                    </a:solidFill>
                  </a:rPr>
                  <a:t>Fine Structure</a:t>
                </a:r>
                <a:r>
                  <a:rPr lang="en-US" sz="2000" baseline="0" dirty="0" smtClean="0">
                    <a:solidFill>
                      <a:schemeClr val="tx2"/>
                    </a:solidFill>
                  </a:rPr>
                  <a:t> of  C</a:t>
                </a:r>
                <a:r>
                  <a:rPr lang="en-US" sz="2000" dirty="0" smtClean="0">
                    <a:solidFill>
                      <a:schemeClr val="tx2"/>
                    </a:solidFill>
                  </a:rPr>
                  <a:t>+</a:t>
                </a:r>
                <a:r>
                  <a:rPr lang="en-US" sz="2000" baseline="0" dirty="0" smtClean="0">
                    <a:solidFill>
                      <a:schemeClr val="tx2"/>
                    </a:solidFill>
                  </a:rPr>
                  <a:t> ion</a:t>
                </a:r>
                <a:endParaRPr lang="en-US" sz="2000" baseline="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90562" name="Rectangle 1090"/>
              <p:cNvSpPr>
                <a:spLocks noChangeArrowheads="1"/>
              </p:cNvSpPr>
              <p:nvPr/>
            </p:nvSpPr>
            <p:spPr bwMode="auto">
              <a:xfrm>
                <a:off x="4858" y="3437"/>
                <a:ext cx="763" cy="3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rIns="0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baseline="0"/>
                  <a:t>J=3/2</a:t>
                </a:r>
                <a:endParaRPr lang="en-US" sz="2400" baseline="0"/>
              </a:p>
            </p:txBody>
          </p:sp>
          <p:sp>
            <p:nvSpPr>
              <p:cNvPr id="490563" name="Rectangle 1091"/>
              <p:cNvSpPr>
                <a:spLocks noChangeArrowheads="1"/>
              </p:cNvSpPr>
              <p:nvPr/>
            </p:nvSpPr>
            <p:spPr bwMode="auto">
              <a:xfrm>
                <a:off x="3836" y="3713"/>
                <a:ext cx="387" cy="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50000"/>
                  </a:lnSpc>
                </a:pPr>
                <a:r>
                  <a:rPr lang="en-US" sz="1800" baseline="0">
                    <a:solidFill>
                      <a:schemeClr val="tx2"/>
                    </a:solidFill>
                    <a:sym typeface="Symbol" charset="2"/>
                  </a:rPr>
                  <a:t>E</a:t>
                </a:r>
                <a:endParaRPr lang="en-US" sz="1800" baseline="0">
                  <a:solidFill>
                    <a:schemeClr val="tx2"/>
                  </a:solidFill>
                </a:endParaRPr>
              </a:p>
            </p:txBody>
          </p:sp>
          <p:sp>
            <p:nvSpPr>
              <p:cNvPr id="490564" name="Rectangle 1092"/>
              <p:cNvSpPr>
                <a:spLocks noChangeArrowheads="1"/>
              </p:cNvSpPr>
              <p:nvPr/>
            </p:nvSpPr>
            <p:spPr bwMode="auto">
              <a:xfrm>
                <a:off x="2467" y="3781"/>
                <a:ext cx="1939" cy="3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rIns="0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baseline="0"/>
                  <a:t>CII  </a:t>
                </a:r>
                <a:r>
                  <a:rPr lang="en-US" sz="2000" baseline="0">
                    <a:sym typeface="Symbol" charset="2"/>
                  </a:rPr>
                  <a:t></a:t>
                </a:r>
                <a:r>
                  <a:rPr lang="en-US" sz="2000" baseline="0"/>
                  <a:t>1334</a:t>
                </a:r>
              </a:p>
            </p:txBody>
          </p:sp>
          <p:sp>
            <p:nvSpPr>
              <p:cNvPr id="490565" name="Line 1093"/>
              <p:cNvSpPr>
                <a:spLocks noChangeShapeType="1"/>
              </p:cNvSpPr>
              <p:nvPr/>
            </p:nvSpPr>
            <p:spPr bwMode="auto">
              <a:xfrm>
                <a:off x="3863" y="3941"/>
                <a:ext cx="1088" cy="0"/>
              </a:xfrm>
              <a:prstGeom prst="line">
                <a:avLst/>
              </a:prstGeom>
              <a:noFill/>
              <a:ln w="79375">
                <a:solidFill>
                  <a:srgbClr val="188AC6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566" name="Rectangle 1094"/>
              <p:cNvSpPr>
                <a:spLocks noChangeArrowheads="1"/>
              </p:cNvSpPr>
              <p:nvPr/>
            </p:nvSpPr>
            <p:spPr bwMode="auto">
              <a:xfrm>
                <a:off x="4854" y="3774"/>
                <a:ext cx="763" cy="3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rIns="0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baseline="0"/>
                  <a:t>J=1/2</a:t>
                </a:r>
                <a:endParaRPr lang="en-US" sz="2400" baseline="0"/>
              </a:p>
            </p:txBody>
          </p:sp>
          <p:sp>
            <p:nvSpPr>
              <p:cNvPr id="490567" name="Rectangle 1095"/>
              <p:cNvSpPr>
                <a:spLocks noChangeArrowheads="1"/>
              </p:cNvSpPr>
              <p:nvPr/>
            </p:nvSpPr>
            <p:spPr bwMode="auto">
              <a:xfrm>
                <a:off x="2921" y="4093"/>
                <a:ext cx="269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50000"/>
                  </a:lnSpc>
                </a:pPr>
                <a:r>
                  <a:rPr lang="en-US" sz="2000" baseline="0">
                    <a:solidFill>
                      <a:schemeClr val="tx2"/>
                    </a:solidFill>
                    <a:sym typeface="Symbol" charset="2"/>
                  </a:rPr>
                  <a:t>E = 0.008 eV,  = 158m, T = 92 K</a:t>
                </a:r>
                <a:endParaRPr lang="en-US" sz="2000" baseline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490568" name="Group 1096"/>
              <p:cNvGrpSpPr>
                <a:grpSpLocks noChangeAspect="1"/>
              </p:cNvGrpSpPr>
              <p:nvPr/>
            </p:nvGrpSpPr>
            <p:grpSpPr bwMode="auto">
              <a:xfrm>
                <a:off x="4559" y="3650"/>
                <a:ext cx="169" cy="253"/>
                <a:chOff x="4783" y="3734"/>
                <a:chExt cx="284" cy="428"/>
              </a:xfrm>
            </p:grpSpPr>
            <p:grpSp>
              <p:nvGrpSpPr>
                <p:cNvPr id="490569" name="Group 1097"/>
                <p:cNvGrpSpPr>
                  <a:grpSpLocks noChangeAspect="1"/>
                </p:cNvGrpSpPr>
                <p:nvPr/>
              </p:nvGrpSpPr>
              <p:grpSpPr bwMode="auto">
                <a:xfrm rot="2564453">
                  <a:off x="4783" y="3734"/>
                  <a:ext cx="284" cy="305"/>
                  <a:chOff x="-300" y="940"/>
                  <a:chExt cx="327" cy="351"/>
                </a:xfrm>
              </p:grpSpPr>
              <p:cxnSp>
                <p:nvCxnSpPr>
                  <p:cNvPr id="490570" name="AutoShape 1098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-310" y="950"/>
                    <a:ext cx="179" cy="160"/>
                  </a:xfrm>
                  <a:prstGeom prst="curvedConnector3">
                    <a:avLst>
                      <a:gd name="adj1" fmla="val 50278"/>
                    </a:avLst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  <p:cxnSp>
                <p:nvCxnSpPr>
                  <p:cNvPr id="490571" name="AutoShape 1099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-143" y="1122"/>
                    <a:ext cx="179" cy="160"/>
                  </a:xfrm>
                  <a:prstGeom prst="curvedConnector3">
                    <a:avLst>
                      <a:gd name="adj1" fmla="val 50278"/>
                    </a:avLst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</p:cxnSp>
            </p:grpSp>
            <p:sp>
              <p:nvSpPr>
                <p:cNvPr id="490572" name="Line 1100"/>
                <p:cNvSpPr>
                  <a:spLocks noChangeShapeType="1"/>
                </p:cNvSpPr>
                <p:nvPr/>
              </p:nvSpPr>
              <p:spPr bwMode="auto">
                <a:xfrm>
                  <a:off x="4921" y="4116"/>
                  <a:ext cx="0" cy="4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90573" name="Line 1101"/>
              <p:cNvSpPr>
                <a:spLocks noChangeShapeType="1"/>
              </p:cNvSpPr>
              <p:nvPr/>
            </p:nvSpPr>
            <p:spPr bwMode="auto">
              <a:xfrm>
                <a:off x="4223" y="3594"/>
                <a:ext cx="0" cy="311"/>
              </a:xfrm>
              <a:prstGeom prst="line">
                <a:avLst/>
              </a:prstGeom>
              <a:noFill/>
              <a:ln w="22225">
                <a:solidFill>
                  <a:schemeClr val="tx2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0" y="-127000"/>
            <a:ext cx="769620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4600" b="1"/>
              <a:t>Collisional Ionization</a:t>
            </a:r>
            <a:endParaRPr lang="en-US" sz="4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331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-66675" y="982663"/>
            <a:ext cx="8429625" cy="527050"/>
          </a:xfrm>
          <a:noFill/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r>
              <a:rPr lang="en-US" sz="2400" b="1">
                <a:solidFill>
                  <a:schemeClr val="tx2"/>
                </a:solidFill>
                <a:sym typeface="Symbol" charset="2"/>
              </a:rPr>
              <a:t>	Degree of collisional ionization set only by temperature</a:t>
            </a:r>
          </a:p>
        </p:txBody>
      </p:sp>
      <p:sp>
        <p:nvSpPr>
          <p:cNvPr id="433184" name="Rectangle 1056"/>
          <p:cNvSpPr>
            <a:spLocks noChangeArrowheads="1"/>
          </p:cNvSpPr>
          <p:nvPr/>
        </p:nvSpPr>
        <p:spPr bwMode="auto">
          <a:xfrm>
            <a:off x="130175" y="5880100"/>
            <a:ext cx="9013825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lnSpc>
                <a:spcPct val="110000"/>
              </a:lnSpc>
              <a:spcBef>
                <a:spcPct val="0"/>
              </a:spcBef>
            </a:pPr>
            <a:r>
              <a:rPr lang="en-US" sz="2300" b="0" u="sng" baseline="0" dirty="0">
                <a:solidFill>
                  <a:schemeClr val="tx1"/>
                </a:solidFill>
              </a:rPr>
              <a:t>So we can measure</a:t>
            </a:r>
            <a:r>
              <a:rPr lang="en-US" sz="2300" b="0" baseline="0" dirty="0">
                <a:solidFill>
                  <a:schemeClr val="tx1"/>
                </a:solidFill>
              </a:rPr>
              <a:t> </a:t>
            </a:r>
            <a:r>
              <a:rPr lang="en-US" sz="2300" baseline="0" dirty="0">
                <a:solidFill>
                  <a:schemeClr val="tx1"/>
                </a:solidFill>
              </a:rPr>
              <a:t>gas column in “warm” phase </a:t>
            </a:r>
            <a:r>
              <a:rPr lang="en-US" sz="2300" baseline="0" dirty="0" smtClean="0">
                <a:solidFill>
                  <a:schemeClr val="tx1"/>
                </a:solidFill>
              </a:rPr>
              <a:t>10</a:t>
            </a:r>
            <a:r>
              <a:rPr lang="en-US" sz="2300" dirty="0">
                <a:solidFill>
                  <a:schemeClr val="tx1"/>
                </a:solidFill>
              </a:rPr>
              <a:t>5</a:t>
            </a:r>
            <a:r>
              <a:rPr lang="en-US" sz="2300" baseline="0" dirty="0" smtClean="0">
                <a:solidFill>
                  <a:schemeClr val="tx1"/>
                </a:solidFill>
              </a:rPr>
              <a:t> </a:t>
            </a:r>
            <a:r>
              <a:rPr lang="en-US" sz="2300" baseline="0" dirty="0">
                <a:solidFill>
                  <a:schemeClr val="tx1"/>
                </a:solidFill>
              </a:rPr>
              <a:t>K&lt; </a:t>
            </a:r>
            <a:r>
              <a:rPr lang="en-US" sz="2300" baseline="0" dirty="0" err="1">
                <a:solidFill>
                  <a:schemeClr val="tx1"/>
                </a:solidFill>
              </a:rPr>
              <a:t>T</a:t>
            </a:r>
            <a:r>
              <a:rPr lang="en-US" sz="2300" baseline="-25000" dirty="0" err="1">
                <a:solidFill>
                  <a:schemeClr val="tx1"/>
                </a:solidFill>
              </a:rPr>
              <a:t>vir</a:t>
            </a:r>
            <a:r>
              <a:rPr lang="en-US" sz="2300" baseline="0" dirty="0">
                <a:solidFill>
                  <a:schemeClr val="tx1"/>
                </a:solidFill>
              </a:rPr>
              <a:t>&lt; </a:t>
            </a:r>
            <a:r>
              <a:rPr lang="en-US" sz="2300" baseline="0" dirty="0" smtClean="0">
                <a:solidFill>
                  <a:schemeClr val="tx1"/>
                </a:solidFill>
              </a:rPr>
              <a:t>10</a:t>
            </a:r>
            <a:r>
              <a:rPr lang="en-US" sz="2300" dirty="0" smtClean="0">
                <a:solidFill>
                  <a:schemeClr val="tx1"/>
                </a:solidFill>
              </a:rPr>
              <a:t>6</a:t>
            </a:r>
            <a:r>
              <a:rPr lang="en-US" sz="2300" baseline="0" dirty="0" smtClean="0">
                <a:solidFill>
                  <a:schemeClr val="tx1"/>
                </a:solidFill>
              </a:rPr>
              <a:t> </a:t>
            </a:r>
            <a:r>
              <a:rPr lang="en-US" sz="2300" baseline="0" dirty="0">
                <a:solidFill>
                  <a:schemeClr val="tx1"/>
                </a:solidFill>
              </a:rPr>
              <a:t>K. Need X-ray observations to detect </a:t>
            </a:r>
            <a:r>
              <a:rPr lang="en-US" sz="2300" baseline="0" dirty="0" err="1">
                <a:solidFill>
                  <a:schemeClr val="tx1"/>
                </a:solidFill>
              </a:rPr>
              <a:t>T</a:t>
            </a:r>
            <a:r>
              <a:rPr lang="en-US" sz="2300" baseline="-25000" dirty="0" err="1">
                <a:solidFill>
                  <a:schemeClr val="tx1"/>
                </a:solidFill>
              </a:rPr>
              <a:t>vir</a:t>
            </a:r>
            <a:r>
              <a:rPr lang="en-US" sz="2300" baseline="-25000" dirty="0">
                <a:solidFill>
                  <a:schemeClr val="tx1"/>
                </a:solidFill>
              </a:rPr>
              <a:t> </a:t>
            </a:r>
            <a:r>
              <a:rPr lang="en-US" sz="2300" baseline="0" dirty="0">
                <a:solidFill>
                  <a:schemeClr val="tx1"/>
                </a:solidFill>
              </a:rPr>
              <a:t>&gt; </a:t>
            </a:r>
            <a:r>
              <a:rPr lang="en-US" sz="2300" baseline="0" dirty="0" smtClean="0">
                <a:solidFill>
                  <a:schemeClr val="tx1"/>
                </a:solidFill>
              </a:rPr>
              <a:t>10</a:t>
            </a:r>
            <a:r>
              <a:rPr lang="en-US" sz="2300" dirty="0" smtClean="0">
                <a:solidFill>
                  <a:schemeClr val="tx1"/>
                </a:solidFill>
              </a:rPr>
              <a:t>6</a:t>
            </a:r>
            <a:r>
              <a:rPr lang="en-US" sz="2300" baseline="0" dirty="0" smtClean="0">
                <a:solidFill>
                  <a:schemeClr val="tx1"/>
                </a:solidFill>
              </a:rPr>
              <a:t> </a:t>
            </a:r>
            <a:r>
              <a:rPr lang="en-US" sz="2300" baseline="0" dirty="0">
                <a:solidFill>
                  <a:schemeClr val="tx1"/>
                </a:solidFill>
              </a:rPr>
              <a:t>K.</a:t>
            </a:r>
          </a:p>
        </p:txBody>
      </p:sp>
      <p:grpSp>
        <p:nvGrpSpPr>
          <p:cNvPr id="433276" name="Group 1148"/>
          <p:cNvGrpSpPr>
            <a:grpSpLocks/>
          </p:cNvGrpSpPr>
          <p:nvPr/>
        </p:nvGrpSpPr>
        <p:grpSpPr bwMode="auto">
          <a:xfrm>
            <a:off x="-55563" y="2668588"/>
            <a:ext cx="8010526" cy="3246437"/>
            <a:chOff x="-35" y="1800"/>
            <a:chExt cx="5046" cy="2045"/>
          </a:xfrm>
        </p:grpSpPr>
        <p:pic>
          <p:nvPicPr>
            <p:cNvPr id="433273" name="Picture 1145" descr="fig_cieplot"/>
            <p:cNvPicPr>
              <a:picLocks noChangeAspect="1" noChangeArrowheads="1"/>
            </p:cNvPicPr>
            <p:nvPr/>
          </p:nvPicPr>
          <p:blipFill>
            <a:blip r:embed="rId3"/>
            <a:srcRect l="3455" t="1176" b="5177"/>
            <a:stretch>
              <a:fillRect/>
            </a:stretch>
          </p:blipFill>
          <p:spPr bwMode="auto">
            <a:xfrm>
              <a:off x="2537" y="2000"/>
              <a:ext cx="2460" cy="1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3183" name="Rectangle 1055"/>
            <p:cNvSpPr>
              <a:spLocks noChangeArrowheads="1"/>
            </p:cNvSpPr>
            <p:nvPr/>
          </p:nvSpPr>
          <p:spPr bwMode="auto">
            <a:xfrm>
              <a:off x="2798" y="1800"/>
              <a:ext cx="2014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80000"/>
                </a:lnSpc>
                <a:spcBef>
                  <a:spcPct val="20000"/>
                </a:spcBef>
              </a:pPr>
              <a:r>
                <a:rPr lang="en-US" sz="2000" baseline="0">
                  <a:solidFill>
                    <a:schemeClr val="accent1"/>
                  </a:solidFill>
                </a:rPr>
                <a:t>Column Densities for CIE </a:t>
              </a:r>
              <a:endParaRPr lang="en-US" sz="2000" baseline="-25000">
                <a:solidFill>
                  <a:schemeClr val="bg1"/>
                </a:solidFill>
              </a:endParaRPr>
            </a:p>
          </p:txBody>
        </p:sp>
        <p:sp>
          <p:nvSpPr>
            <p:cNvPr id="433200" name="Rectangle 1072"/>
            <p:cNvSpPr>
              <a:spLocks noChangeArrowheads="1"/>
            </p:cNvSpPr>
            <p:nvPr/>
          </p:nvSpPr>
          <p:spPr bwMode="auto">
            <a:xfrm>
              <a:off x="2454" y="1992"/>
              <a:ext cx="2545" cy="5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33263" name="Group 1135"/>
            <p:cNvGrpSpPr>
              <a:grpSpLocks/>
            </p:cNvGrpSpPr>
            <p:nvPr/>
          </p:nvGrpSpPr>
          <p:grpSpPr bwMode="auto">
            <a:xfrm>
              <a:off x="-35" y="1800"/>
              <a:ext cx="2572" cy="2045"/>
              <a:chOff x="-35" y="1800"/>
              <a:chExt cx="2572" cy="2045"/>
            </a:xfrm>
          </p:grpSpPr>
          <p:pic>
            <p:nvPicPr>
              <p:cNvPr id="433185" name="Picture 1057" descr="coll"/>
              <p:cNvPicPr>
                <a:picLocks noChangeAspect="1" noChangeArrowheads="1"/>
              </p:cNvPicPr>
              <p:nvPr/>
            </p:nvPicPr>
            <p:blipFill>
              <a:blip r:embed="rId4">
                <a:lum bright="-70000" contrast="84000"/>
              </a:blip>
              <a:srcRect l="882" t="211" r="2518"/>
              <a:stretch>
                <a:fillRect/>
              </a:stretch>
            </p:blipFill>
            <p:spPr bwMode="auto">
              <a:xfrm>
                <a:off x="22" y="2056"/>
                <a:ext cx="2374" cy="1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3187" name="Rectangle 1059"/>
              <p:cNvSpPr>
                <a:spLocks noChangeArrowheads="1"/>
              </p:cNvSpPr>
              <p:nvPr/>
            </p:nvSpPr>
            <p:spPr bwMode="auto">
              <a:xfrm>
                <a:off x="-35" y="3506"/>
                <a:ext cx="2486" cy="339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188" name="Rectangle 1060"/>
              <p:cNvSpPr>
                <a:spLocks noChangeArrowheads="1"/>
              </p:cNvSpPr>
              <p:nvPr/>
            </p:nvSpPr>
            <p:spPr bwMode="auto">
              <a:xfrm>
                <a:off x="203" y="3492"/>
                <a:ext cx="224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500" baseline="0">
                    <a:solidFill>
                      <a:srgbClr val="1D1A23"/>
                    </a:solidFill>
                  </a:rPr>
                  <a:t>10</a:t>
                </a:r>
                <a:r>
                  <a:rPr lang="en-US" sz="1500">
                    <a:solidFill>
                      <a:srgbClr val="1D1A23"/>
                    </a:solidFill>
                  </a:rPr>
                  <a:t>4</a:t>
                </a:r>
                <a:endParaRPr lang="en-US" sz="1500" baseline="0">
                  <a:solidFill>
                    <a:srgbClr val="1D1A23"/>
                  </a:solidFill>
                </a:endParaRPr>
              </a:p>
            </p:txBody>
          </p:sp>
          <p:sp>
            <p:nvSpPr>
              <p:cNvPr id="433189" name="Rectangle 1061"/>
              <p:cNvSpPr>
                <a:spLocks noChangeArrowheads="1"/>
              </p:cNvSpPr>
              <p:nvPr/>
            </p:nvSpPr>
            <p:spPr bwMode="auto">
              <a:xfrm>
                <a:off x="1184" y="3500"/>
                <a:ext cx="342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500" baseline="0">
                    <a:solidFill>
                      <a:srgbClr val="1D1A23"/>
                    </a:solidFill>
                  </a:rPr>
                  <a:t>10</a:t>
                </a:r>
                <a:r>
                  <a:rPr lang="en-US" sz="1500">
                    <a:solidFill>
                      <a:srgbClr val="1D1A23"/>
                    </a:solidFill>
                  </a:rPr>
                  <a:t>5</a:t>
                </a:r>
                <a:endParaRPr lang="en-US" sz="1500" baseline="0">
                  <a:solidFill>
                    <a:srgbClr val="1D1A23"/>
                  </a:solidFill>
                </a:endParaRPr>
              </a:p>
            </p:txBody>
          </p:sp>
          <p:sp>
            <p:nvSpPr>
              <p:cNvPr id="433190" name="Rectangle 1062"/>
              <p:cNvSpPr>
                <a:spLocks noChangeArrowheads="1"/>
              </p:cNvSpPr>
              <p:nvPr/>
            </p:nvSpPr>
            <p:spPr bwMode="auto">
              <a:xfrm>
                <a:off x="644" y="3500"/>
                <a:ext cx="342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500" baseline="0">
                    <a:solidFill>
                      <a:srgbClr val="1D1A23"/>
                    </a:solidFill>
                  </a:rPr>
                  <a:t>10</a:t>
                </a:r>
                <a:r>
                  <a:rPr lang="en-US" sz="1500">
                    <a:solidFill>
                      <a:srgbClr val="1D1A23"/>
                    </a:solidFill>
                  </a:rPr>
                  <a:t>4.5</a:t>
                </a:r>
                <a:endParaRPr lang="en-US" sz="1500" baseline="0">
                  <a:solidFill>
                    <a:srgbClr val="1D1A23"/>
                  </a:solidFill>
                </a:endParaRPr>
              </a:p>
            </p:txBody>
          </p:sp>
          <p:sp>
            <p:nvSpPr>
              <p:cNvPr id="433191" name="Rectangle 1063"/>
              <p:cNvSpPr>
                <a:spLocks noChangeArrowheads="1"/>
              </p:cNvSpPr>
              <p:nvPr/>
            </p:nvSpPr>
            <p:spPr bwMode="auto">
              <a:xfrm>
                <a:off x="1633" y="3500"/>
                <a:ext cx="342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500" baseline="0">
                    <a:solidFill>
                      <a:srgbClr val="1D1A23"/>
                    </a:solidFill>
                  </a:rPr>
                  <a:t>10</a:t>
                </a:r>
                <a:r>
                  <a:rPr lang="en-US" sz="1500">
                    <a:solidFill>
                      <a:srgbClr val="1D1A23"/>
                    </a:solidFill>
                  </a:rPr>
                  <a:t>5.5</a:t>
                </a:r>
                <a:endParaRPr lang="en-US" sz="1500" baseline="0">
                  <a:solidFill>
                    <a:srgbClr val="1D1A23"/>
                  </a:solidFill>
                </a:endParaRPr>
              </a:p>
            </p:txBody>
          </p:sp>
          <p:sp>
            <p:nvSpPr>
              <p:cNvPr id="433193" name="Rectangle 1065"/>
              <p:cNvSpPr>
                <a:spLocks noChangeArrowheads="1"/>
              </p:cNvSpPr>
              <p:nvPr/>
            </p:nvSpPr>
            <p:spPr bwMode="auto">
              <a:xfrm>
                <a:off x="2382" y="2012"/>
                <a:ext cx="69" cy="1773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192" name="Rectangle 1064"/>
              <p:cNvSpPr>
                <a:spLocks noChangeArrowheads="1"/>
              </p:cNvSpPr>
              <p:nvPr/>
            </p:nvSpPr>
            <p:spPr bwMode="auto">
              <a:xfrm>
                <a:off x="2195" y="3479"/>
                <a:ext cx="342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500" baseline="0">
                    <a:solidFill>
                      <a:srgbClr val="1D1A23"/>
                    </a:solidFill>
                  </a:rPr>
                  <a:t>10</a:t>
                </a:r>
                <a:r>
                  <a:rPr lang="en-US" sz="1500">
                    <a:solidFill>
                      <a:srgbClr val="1D1A23"/>
                    </a:solidFill>
                  </a:rPr>
                  <a:t>6</a:t>
                </a:r>
                <a:endParaRPr lang="en-US" sz="1500" baseline="0">
                  <a:solidFill>
                    <a:srgbClr val="1D1A23"/>
                  </a:solidFill>
                </a:endParaRPr>
              </a:p>
            </p:txBody>
          </p:sp>
          <p:sp>
            <p:nvSpPr>
              <p:cNvPr id="433195" name="Rectangle 1067"/>
              <p:cNvSpPr>
                <a:spLocks noChangeArrowheads="1"/>
              </p:cNvSpPr>
              <p:nvPr/>
            </p:nvSpPr>
            <p:spPr bwMode="auto">
              <a:xfrm>
                <a:off x="169" y="1800"/>
                <a:ext cx="2248" cy="2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rIns="0">
                <a:prstTxWarp prst="textNoShape">
                  <a:avLst/>
                </a:prstTxWarp>
              </a:bodyPr>
              <a:lstStyle/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2000" baseline="0">
                    <a:solidFill>
                      <a:schemeClr val="accent1"/>
                    </a:solidFill>
                  </a:rPr>
                  <a:t>Fractional Oxygen Abundance</a:t>
                </a:r>
                <a:endParaRPr lang="en-US" sz="2000" baseline="-25000">
                  <a:solidFill>
                    <a:schemeClr val="bg1"/>
                  </a:solidFill>
                </a:endParaRPr>
              </a:p>
            </p:txBody>
          </p:sp>
          <p:sp>
            <p:nvSpPr>
              <p:cNvPr id="433196" name="Rectangle 1068"/>
              <p:cNvSpPr>
                <a:spLocks noChangeArrowheads="1"/>
              </p:cNvSpPr>
              <p:nvPr/>
            </p:nvSpPr>
            <p:spPr bwMode="auto">
              <a:xfrm>
                <a:off x="-35" y="1994"/>
                <a:ext cx="2489" cy="64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197" name="Rectangle 1069"/>
              <p:cNvSpPr>
                <a:spLocks noChangeArrowheads="1"/>
              </p:cNvSpPr>
              <p:nvPr/>
            </p:nvSpPr>
            <p:spPr bwMode="auto">
              <a:xfrm>
                <a:off x="1164" y="3623"/>
                <a:ext cx="342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400" baseline="0">
                    <a:solidFill>
                      <a:srgbClr val="1D1A23"/>
                    </a:solidFill>
                  </a:rPr>
                  <a:t>T</a:t>
                </a:r>
                <a:r>
                  <a:rPr lang="en-US" sz="1400" baseline="-25000">
                    <a:solidFill>
                      <a:srgbClr val="1D1A23"/>
                    </a:solidFill>
                  </a:rPr>
                  <a:t>CIE</a:t>
                </a:r>
                <a:r>
                  <a:rPr lang="en-US" sz="1400" baseline="0">
                    <a:solidFill>
                      <a:srgbClr val="1D1A23"/>
                    </a:solidFill>
                  </a:rPr>
                  <a:t>(K)</a:t>
                </a:r>
              </a:p>
            </p:txBody>
          </p:sp>
          <p:sp>
            <p:nvSpPr>
              <p:cNvPr id="433207" name="Rectangle 1079"/>
              <p:cNvSpPr>
                <a:spLocks noChangeArrowheads="1"/>
              </p:cNvSpPr>
              <p:nvPr/>
            </p:nvSpPr>
            <p:spPr bwMode="auto">
              <a:xfrm>
                <a:off x="-35" y="2077"/>
                <a:ext cx="262" cy="170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186" name="Rectangle 1058"/>
              <p:cNvSpPr>
                <a:spLocks noChangeArrowheads="1"/>
              </p:cNvSpPr>
              <p:nvPr/>
            </p:nvSpPr>
            <p:spPr bwMode="auto">
              <a:xfrm>
                <a:off x="-35" y="1992"/>
                <a:ext cx="336" cy="94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206" name="Rectangle 1078"/>
              <p:cNvSpPr>
                <a:spLocks noChangeArrowheads="1"/>
              </p:cNvSpPr>
              <p:nvPr/>
            </p:nvSpPr>
            <p:spPr bwMode="auto">
              <a:xfrm rot="-5400000">
                <a:off x="-741" y="2706"/>
                <a:ext cx="1628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500" baseline="0">
                    <a:solidFill>
                      <a:srgbClr val="1D1A23"/>
                    </a:solidFill>
                  </a:rPr>
                  <a:t>Log Fractional Abundance</a:t>
                </a:r>
              </a:p>
            </p:txBody>
          </p:sp>
          <p:sp>
            <p:nvSpPr>
              <p:cNvPr id="433208" name="Rectangle 1080"/>
              <p:cNvSpPr>
                <a:spLocks noChangeArrowheads="1"/>
              </p:cNvSpPr>
              <p:nvPr/>
            </p:nvSpPr>
            <p:spPr bwMode="auto">
              <a:xfrm>
                <a:off x="704" y="2139"/>
                <a:ext cx="219" cy="69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211" name="Rectangle 1083"/>
              <p:cNvSpPr>
                <a:spLocks noChangeArrowheads="1"/>
              </p:cNvSpPr>
              <p:nvPr/>
            </p:nvSpPr>
            <p:spPr bwMode="auto">
              <a:xfrm>
                <a:off x="357" y="2118"/>
                <a:ext cx="219" cy="86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210" name="Rectangle 1082"/>
              <p:cNvSpPr>
                <a:spLocks noChangeArrowheads="1"/>
              </p:cNvSpPr>
              <p:nvPr/>
            </p:nvSpPr>
            <p:spPr bwMode="auto">
              <a:xfrm>
                <a:off x="228" y="2046"/>
                <a:ext cx="342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500" baseline="0">
                    <a:solidFill>
                      <a:srgbClr val="1D1A23"/>
                    </a:solidFill>
                  </a:rPr>
                  <a:t>OI</a:t>
                </a:r>
              </a:p>
            </p:txBody>
          </p:sp>
          <p:sp>
            <p:nvSpPr>
              <p:cNvPr id="433212" name="Rectangle 1084"/>
              <p:cNvSpPr>
                <a:spLocks noChangeArrowheads="1"/>
              </p:cNvSpPr>
              <p:nvPr/>
            </p:nvSpPr>
            <p:spPr bwMode="auto">
              <a:xfrm>
                <a:off x="617" y="2059"/>
                <a:ext cx="342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500" baseline="0">
                    <a:solidFill>
                      <a:srgbClr val="1D1A23"/>
                    </a:solidFill>
                  </a:rPr>
                  <a:t>OII</a:t>
                </a:r>
              </a:p>
            </p:txBody>
          </p:sp>
          <p:sp>
            <p:nvSpPr>
              <p:cNvPr id="433214" name="Rectangle 1086"/>
              <p:cNvSpPr>
                <a:spLocks noChangeArrowheads="1"/>
              </p:cNvSpPr>
              <p:nvPr/>
            </p:nvSpPr>
            <p:spPr bwMode="auto">
              <a:xfrm>
                <a:off x="1164" y="2154"/>
                <a:ext cx="219" cy="86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213" name="Rectangle 1085"/>
              <p:cNvSpPr>
                <a:spLocks noChangeArrowheads="1"/>
              </p:cNvSpPr>
              <p:nvPr/>
            </p:nvSpPr>
            <p:spPr bwMode="auto">
              <a:xfrm>
                <a:off x="1100" y="2074"/>
                <a:ext cx="342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500" baseline="0">
                    <a:solidFill>
                      <a:srgbClr val="1D1A23"/>
                    </a:solidFill>
                  </a:rPr>
                  <a:t>OIII</a:t>
                </a:r>
              </a:p>
            </p:txBody>
          </p:sp>
          <p:sp>
            <p:nvSpPr>
              <p:cNvPr id="433216" name="Rectangle 1088"/>
              <p:cNvSpPr>
                <a:spLocks noChangeArrowheads="1"/>
              </p:cNvSpPr>
              <p:nvPr/>
            </p:nvSpPr>
            <p:spPr bwMode="auto">
              <a:xfrm>
                <a:off x="1506" y="2162"/>
                <a:ext cx="202" cy="86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215" name="Rectangle 1087"/>
              <p:cNvSpPr>
                <a:spLocks noChangeArrowheads="1"/>
              </p:cNvSpPr>
              <p:nvPr/>
            </p:nvSpPr>
            <p:spPr bwMode="auto">
              <a:xfrm>
                <a:off x="1427" y="2066"/>
                <a:ext cx="342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500" baseline="0">
                    <a:solidFill>
                      <a:srgbClr val="1D1A23"/>
                    </a:solidFill>
                  </a:rPr>
                  <a:t>OIV</a:t>
                </a:r>
              </a:p>
            </p:txBody>
          </p:sp>
          <p:sp>
            <p:nvSpPr>
              <p:cNvPr id="433218" name="Rectangle 1090"/>
              <p:cNvSpPr>
                <a:spLocks noChangeArrowheads="1"/>
              </p:cNvSpPr>
              <p:nvPr/>
            </p:nvSpPr>
            <p:spPr bwMode="auto">
              <a:xfrm>
                <a:off x="2043" y="2907"/>
                <a:ext cx="127" cy="92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217" name="Rectangle 1089"/>
              <p:cNvSpPr>
                <a:spLocks noChangeArrowheads="1"/>
              </p:cNvSpPr>
              <p:nvPr/>
            </p:nvSpPr>
            <p:spPr bwMode="auto">
              <a:xfrm>
                <a:off x="1958" y="2839"/>
                <a:ext cx="342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500" baseline="0">
                    <a:solidFill>
                      <a:srgbClr val="1D1A23"/>
                    </a:solidFill>
                  </a:rPr>
                  <a:t>OV</a:t>
                </a:r>
              </a:p>
            </p:txBody>
          </p:sp>
          <p:sp>
            <p:nvSpPr>
              <p:cNvPr id="433220" name="Rectangle 1092"/>
              <p:cNvSpPr>
                <a:spLocks noChangeArrowheads="1"/>
              </p:cNvSpPr>
              <p:nvPr/>
            </p:nvSpPr>
            <p:spPr bwMode="auto">
              <a:xfrm>
                <a:off x="2125" y="2682"/>
                <a:ext cx="127" cy="92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221" name="Rectangle 1093"/>
              <p:cNvSpPr>
                <a:spLocks noChangeArrowheads="1"/>
              </p:cNvSpPr>
              <p:nvPr/>
            </p:nvSpPr>
            <p:spPr bwMode="auto">
              <a:xfrm>
                <a:off x="1924" y="2451"/>
                <a:ext cx="342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500" baseline="0">
                    <a:solidFill>
                      <a:srgbClr val="1D1A23"/>
                    </a:solidFill>
                  </a:rPr>
                  <a:t>OVI</a:t>
                </a:r>
              </a:p>
            </p:txBody>
          </p:sp>
          <p:sp>
            <p:nvSpPr>
              <p:cNvPr id="433223" name="Rectangle 1095"/>
              <p:cNvSpPr>
                <a:spLocks noChangeArrowheads="1"/>
              </p:cNvSpPr>
              <p:nvPr/>
            </p:nvSpPr>
            <p:spPr bwMode="auto">
              <a:xfrm>
                <a:off x="2043" y="2121"/>
                <a:ext cx="127" cy="92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222" name="Rectangle 1094"/>
              <p:cNvSpPr>
                <a:spLocks noChangeArrowheads="1"/>
              </p:cNvSpPr>
              <p:nvPr/>
            </p:nvSpPr>
            <p:spPr bwMode="auto">
              <a:xfrm>
                <a:off x="1933" y="2045"/>
                <a:ext cx="342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500" baseline="0">
                    <a:solidFill>
                      <a:srgbClr val="1D1A23"/>
                    </a:solidFill>
                  </a:rPr>
                  <a:t>OVII</a:t>
                </a:r>
              </a:p>
            </p:txBody>
          </p:sp>
          <p:sp>
            <p:nvSpPr>
              <p:cNvPr id="433224" name="Rectangle 1096"/>
              <p:cNvSpPr>
                <a:spLocks noChangeArrowheads="1"/>
              </p:cNvSpPr>
              <p:nvPr/>
            </p:nvSpPr>
            <p:spPr bwMode="auto">
              <a:xfrm>
                <a:off x="212" y="2178"/>
                <a:ext cx="69" cy="92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227" name="Rectangle 1099"/>
              <p:cNvSpPr>
                <a:spLocks noChangeArrowheads="1"/>
              </p:cNvSpPr>
              <p:nvPr/>
            </p:nvSpPr>
            <p:spPr bwMode="auto">
              <a:xfrm>
                <a:off x="142" y="2116"/>
                <a:ext cx="224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500" baseline="0">
                    <a:solidFill>
                      <a:srgbClr val="1D1A23"/>
                    </a:solidFill>
                  </a:rPr>
                  <a:t>0</a:t>
                </a:r>
              </a:p>
            </p:txBody>
          </p:sp>
          <p:sp>
            <p:nvSpPr>
              <p:cNvPr id="433228" name="Rectangle 1100"/>
              <p:cNvSpPr>
                <a:spLocks noChangeArrowheads="1"/>
              </p:cNvSpPr>
              <p:nvPr/>
            </p:nvSpPr>
            <p:spPr bwMode="auto">
              <a:xfrm>
                <a:off x="218" y="2498"/>
                <a:ext cx="69" cy="92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229" name="Rectangle 1101"/>
              <p:cNvSpPr>
                <a:spLocks noChangeArrowheads="1"/>
              </p:cNvSpPr>
              <p:nvPr/>
            </p:nvSpPr>
            <p:spPr bwMode="auto">
              <a:xfrm>
                <a:off x="133" y="2430"/>
                <a:ext cx="224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400" baseline="0">
                    <a:solidFill>
                      <a:srgbClr val="1D1A23"/>
                    </a:solidFill>
                  </a:rPr>
                  <a:t>-1</a:t>
                </a:r>
              </a:p>
            </p:txBody>
          </p:sp>
          <p:sp>
            <p:nvSpPr>
              <p:cNvPr id="433230" name="Rectangle 1102"/>
              <p:cNvSpPr>
                <a:spLocks noChangeArrowheads="1"/>
              </p:cNvSpPr>
              <p:nvPr/>
            </p:nvSpPr>
            <p:spPr bwMode="auto">
              <a:xfrm>
                <a:off x="211" y="2825"/>
                <a:ext cx="69" cy="92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231" name="Rectangle 1103"/>
              <p:cNvSpPr>
                <a:spLocks noChangeArrowheads="1"/>
              </p:cNvSpPr>
              <p:nvPr/>
            </p:nvSpPr>
            <p:spPr bwMode="auto">
              <a:xfrm>
                <a:off x="119" y="2757"/>
                <a:ext cx="224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500" baseline="0">
                    <a:solidFill>
                      <a:srgbClr val="1D1A23"/>
                    </a:solidFill>
                  </a:rPr>
                  <a:t>-2</a:t>
                </a:r>
              </a:p>
            </p:txBody>
          </p:sp>
          <p:sp>
            <p:nvSpPr>
              <p:cNvPr id="433232" name="Rectangle 1104"/>
              <p:cNvSpPr>
                <a:spLocks noChangeArrowheads="1"/>
              </p:cNvSpPr>
              <p:nvPr/>
            </p:nvSpPr>
            <p:spPr bwMode="auto">
              <a:xfrm>
                <a:off x="211" y="3150"/>
                <a:ext cx="69" cy="92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233" name="Rectangle 1105"/>
              <p:cNvSpPr>
                <a:spLocks noChangeArrowheads="1"/>
              </p:cNvSpPr>
              <p:nvPr/>
            </p:nvSpPr>
            <p:spPr bwMode="auto">
              <a:xfrm>
                <a:off x="119" y="3068"/>
                <a:ext cx="224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500" baseline="0">
                    <a:solidFill>
                      <a:srgbClr val="1D1A23"/>
                    </a:solidFill>
                  </a:rPr>
                  <a:t>-3</a:t>
                </a:r>
              </a:p>
            </p:txBody>
          </p:sp>
          <p:sp>
            <p:nvSpPr>
              <p:cNvPr id="433234" name="Rectangle 1106"/>
              <p:cNvSpPr>
                <a:spLocks noChangeArrowheads="1"/>
              </p:cNvSpPr>
              <p:nvPr/>
            </p:nvSpPr>
            <p:spPr bwMode="auto">
              <a:xfrm>
                <a:off x="216" y="3437"/>
                <a:ext cx="69" cy="92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235" name="Rectangle 1107"/>
              <p:cNvSpPr>
                <a:spLocks noChangeArrowheads="1"/>
              </p:cNvSpPr>
              <p:nvPr/>
            </p:nvSpPr>
            <p:spPr bwMode="auto">
              <a:xfrm>
                <a:off x="120" y="3362"/>
                <a:ext cx="224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500" baseline="0">
                    <a:solidFill>
                      <a:srgbClr val="1D1A23"/>
                    </a:solidFill>
                  </a:rPr>
                  <a:t>-4</a:t>
                </a:r>
              </a:p>
            </p:txBody>
          </p:sp>
        </p:grpSp>
        <p:sp>
          <p:nvSpPr>
            <p:cNvPr id="433237" name="Rectangle 1109"/>
            <p:cNvSpPr>
              <a:spLocks noChangeArrowheads="1"/>
            </p:cNvSpPr>
            <p:nvPr/>
          </p:nvSpPr>
          <p:spPr bwMode="auto">
            <a:xfrm>
              <a:off x="2558" y="3684"/>
              <a:ext cx="2440" cy="14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238" name="Rectangle 1110"/>
            <p:cNvSpPr>
              <a:spLocks noChangeArrowheads="1"/>
            </p:cNvSpPr>
            <p:nvPr/>
          </p:nvSpPr>
          <p:spPr bwMode="auto">
            <a:xfrm>
              <a:off x="3751" y="3602"/>
              <a:ext cx="342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aseline="0">
                  <a:solidFill>
                    <a:srgbClr val="1D1A23"/>
                  </a:solidFill>
                </a:rPr>
                <a:t>T</a:t>
              </a:r>
              <a:r>
                <a:rPr lang="en-US" sz="1400" baseline="-25000">
                  <a:solidFill>
                    <a:srgbClr val="1D1A23"/>
                  </a:solidFill>
                </a:rPr>
                <a:t>CIE</a:t>
              </a:r>
              <a:r>
                <a:rPr lang="en-US" sz="1400" baseline="0">
                  <a:solidFill>
                    <a:srgbClr val="1D1A23"/>
                  </a:solidFill>
                </a:rPr>
                <a:t>(K)</a:t>
              </a:r>
            </a:p>
          </p:txBody>
        </p:sp>
        <p:sp>
          <p:nvSpPr>
            <p:cNvPr id="433246" name="Rectangle 1118"/>
            <p:cNvSpPr>
              <a:spLocks noChangeArrowheads="1"/>
            </p:cNvSpPr>
            <p:nvPr/>
          </p:nvSpPr>
          <p:spPr bwMode="auto">
            <a:xfrm>
              <a:off x="4114" y="2168"/>
              <a:ext cx="650" cy="5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257" name="Rectangle 1129"/>
            <p:cNvSpPr>
              <a:spLocks noChangeArrowheads="1"/>
            </p:cNvSpPr>
            <p:nvPr/>
          </p:nvSpPr>
          <p:spPr bwMode="auto">
            <a:xfrm>
              <a:off x="3037" y="2314"/>
              <a:ext cx="377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40000"/>
                </a:lnSpc>
              </a:pPr>
              <a:r>
                <a:rPr lang="en-US" sz="1800" baseline="0">
                  <a:solidFill>
                    <a:srgbClr val="1D1A23"/>
                  </a:solidFill>
                </a:rPr>
                <a:t>CIV</a:t>
              </a:r>
              <a:endParaRPr lang="en-US" sz="1800" baseline="0">
                <a:solidFill>
                  <a:srgbClr val="FF0000"/>
                </a:solidFill>
              </a:endParaRPr>
            </a:p>
          </p:txBody>
        </p:sp>
        <p:sp>
          <p:nvSpPr>
            <p:cNvPr id="433258" name="Rectangle 1130"/>
            <p:cNvSpPr>
              <a:spLocks noChangeArrowheads="1"/>
            </p:cNvSpPr>
            <p:nvPr/>
          </p:nvSpPr>
          <p:spPr bwMode="auto">
            <a:xfrm>
              <a:off x="2835" y="2489"/>
              <a:ext cx="37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40000"/>
                </a:lnSpc>
              </a:pPr>
              <a:r>
                <a:rPr lang="en-US" sz="1800" baseline="0">
                  <a:solidFill>
                    <a:srgbClr val="0000FF"/>
                  </a:solidFill>
                </a:rPr>
                <a:t>SiIV</a:t>
              </a:r>
              <a:endParaRPr lang="en-US" sz="1800" baseline="0">
                <a:solidFill>
                  <a:srgbClr val="FF0000"/>
                </a:solidFill>
              </a:endParaRPr>
            </a:p>
          </p:txBody>
        </p:sp>
        <p:sp>
          <p:nvSpPr>
            <p:cNvPr id="433259" name="Rectangle 1131"/>
            <p:cNvSpPr>
              <a:spLocks noChangeArrowheads="1"/>
            </p:cNvSpPr>
            <p:nvPr/>
          </p:nvSpPr>
          <p:spPr bwMode="auto">
            <a:xfrm>
              <a:off x="3135" y="3123"/>
              <a:ext cx="377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40000"/>
                </a:lnSpc>
              </a:pPr>
              <a:r>
                <a:rPr lang="en-US" sz="1800" baseline="0">
                  <a:solidFill>
                    <a:srgbClr val="FF0000"/>
                  </a:solidFill>
                </a:rPr>
                <a:t>NV</a:t>
              </a:r>
            </a:p>
          </p:txBody>
        </p:sp>
        <p:sp>
          <p:nvSpPr>
            <p:cNvPr id="433260" name="Rectangle 1132"/>
            <p:cNvSpPr>
              <a:spLocks noChangeArrowheads="1"/>
            </p:cNvSpPr>
            <p:nvPr/>
          </p:nvSpPr>
          <p:spPr bwMode="auto">
            <a:xfrm>
              <a:off x="3951" y="2449"/>
              <a:ext cx="377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40000"/>
                </a:lnSpc>
              </a:pPr>
              <a:r>
                <a:rPr lang="en-US" sz="1800" baseline="0">
                  <a:solidFill>
                    <a:srgbClr val="00FF00"/>
                  </a:solidFill>
                </a:rPr>
                <a:t>OVI</a:t>
              </a:r>
            </a:p>
          </p:txBody>
        </p:sp>
        <p:sp>
          <p:nvSpPr>
            <p:cNvPr id="433267" name="Rectangle 1139"/>
            <p:cNvSpPr>
              <a:spLocks noChangeArrowheads="1"/>
            </p:cNvSpPr>
            <p:nvPr/>
          </p:nvSpPr>
          <p:spPr bwMode="auto">
            <a:xfrm>
              <a:off x="4245" y="2631"/>
              <a:ext cx="766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baseline="0">
                  <a:solidFill>
                    <a:srgbClr val="1D1A23"/>
                  </a:solidFill>
                </a:rPr>
                <a:t>detection limits</a:t>
              </a:r>
            </a:p>
          </p:txBody>
        </p:sp>
        <p:sp>
          <p:nvSpPr>
            <p:cNvPr id="433268" name="Rectangle 1140"/>
            <p:cNvSpPr>
              <a:spLocks noChangeArrowheads="1"/>
            </p:cNvSpPr>
            <p:nvPr/>
          </p:nvSpPr>
          <p:spPr bwMode="auto">
            <a:xfrm>
              <a:off x="2825" y="3381"/>
              <a:ext cx="2102" cy="173"/>
            </a:xfrm>
            <a:prstGeom prst="rect">
              <a:avLst/>
            </a:prstGeom>
            <a:solidFill>
              <a:schemeClr val="bg1">
                <a:alpha val="42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269" name="Line 1141"/>
            <p:cNvSpPr>
              <a:spLocks noChangeShapeType="1"/>
            </p:cNvSpPr>
            <p:nvPr/>
          </p:nvSpPr>
          <p:spPr bwMode="auto">
            <a:xfrm rot="5400000" flipH="1">
              <a:off x="4556" y="3166"/>
              <a:ext cx="408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275" name="Rectangle 1147"/>
            <p:cNvSpPr>
              <a:spLocks noChangeArrowheads="1"/>
            </p:cNvSpPr>
            <p:nvPr/>
          </p:nvSpPr>
          <p:spPr bwMode="auto">
            <a:xfrm>
              <a:off x="2454" y="2026"/>
              <a:ext cx="137" cy="181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33281" name="Picture 1153" descr="latex-image-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988" y="1597025"/>
            <a:ext cx="6567487" cy="841375"/>
          </a:xfrm>
          <a:prstGeom prst="rect">
            <a:avLst/>
          </a:prstGeom>
          <a:noFill/>
        </p:spPr>
      </p:pic>
      <p:grpSp>
        <p:nvGrpSpPr>
          <p:cNvPr id="433270" name="Group 1142"/>
          <p:cNvGrpSpPr>
            <a:grpSpLocks/>
          </p:cNvGrpSpPr>
          <p:nvPr/>
        </p:nvGrpSpPr>
        <p:grpSpPr bwMode="auto">
          <a:xfrm>
            <a:off x="7521575" y="1092200"/>
            <a:ext cx="1717675" cy="3908425"/>
            <a:chOff x="4738" y="688"/>
            <a:chExt cx="1082" cy="2462"/>
          </a:xfrm>
        </p:grpSpPr>
        <p:sp>
          <p:nvSpPr>
            <p:cNvPr id="433167" name="Oval 1039"/>
            <p:cNvSpPr>
              <a:spLocks noChangeAspect="1" noChangeArrowheads="1"/>
            </p:cNvSpPr>
            <p:nvPr/>
          </p:nvSpPr>
          <p:spPr bwMode="auto">
            <a:xfrm>
              <a:off x="4983" y="1536"/>
              <a:ext cx="744" cy="743"/>
            </a:xfrm>
            <a:prstGeom prst="ellipse">
              <a:avLst/>
            </a:prstGeom>
            <a:solidFill>
              <a:srgbClr val="FE0910">
                <a:alpha val="69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163" name="Line 1035"/>
            <p:cNvSpPr>
              <a:spLocks noChangeShapeType="1"/>
            </p:cNvSpPr>
            <p:nvPr/>
          </p:nvSpPr>
          <p:spPr bwMode="auto">
            <a:xfrm>
              <a:off x="5471" y="842"/>
              <a:ext cx="0" cy="228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164" name="Rectangle 1036"/>
            <p:cNvSpPr>
              <a:spLocks noChangeArrowheads="1"/>
            </p:cNvSpPr>
            <p:nvPr/>
          </p:nvSpPr>
          <p:spPr bwMode="auto">
            <a:xfrm>
              <a:off x="4915" y="688"/>
              <a:ext cx="459" cy="28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40000"/>
                </a:lnSpc>
              </a:pPr>
              <a:r>
                <a:rPr lang="en-US" sz="1400" baseline="0"/>
                <a:t>b/g QSO</a:t>
              </a:r>
            </a:p>
          </p:txBody>
        </p:sp>
        <p:pic>
          <p:nvPicPr>
            <p:cNvPr id="433166" name="Picture 103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145" y="2826"/>
              <a:ext cx="490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33168" name="Rectangle 1040"/>
            <p:cNvSpPr>
              <a:spLocks noChangeArrowheads="1"/>
            </p:cNvSpPr>
            <p:nvPr/>
          </p:nvSpPr>
          <p:spPr bwMode="auto">
            <a:xfrm>
              <a:off x="5026" y="1607"/>
              <a:ext cx="451" cy="28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40000"/>
                </a:lnSpc>
              </a:pPr>
              <a:r>
                <a:rPr lang="en-US" sz="1400" baseline="0"/>
                <a:t>f/g QSO</a:t>
              </a:r>
            </a:p>
          </p:txBody>
        </p:sp>
        <p:sp>
          <p:nvSpPr>
            <p:cNvPr id="433169" name="Oval 1041"/>
            <p:cNvSpPr>
              <a:spLocks noChangeAspect="1" noChangeArrowheads="1"/>
            </p:cNvSpPr>
            <p:nvPr/>
          </p:nvSpPr>
          <p:spPr bwMode="auto">
            <a:xfrm>
              <a:off x="5296" y="1856"/>
              <a:ext cx="109" cy="110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080FF"/>
                </a:gs>
              </a:gsLst>
              <a:path path="shape">
                <a:fillToRect l="50000" t="50000" r="50000" b="50000"/>
              </a:path>
            </a:gradFill>
            <a:ln w="31750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172" name="Oval 1044"/>
            <p:cNvSpPr>
              <a:spLocks noChangeAspect="1" noChangeArrowheads="1"/>
            </p:cNvSpPr>
            <p:nvPr/>
          </p:nvSpPr>
          <p:spPr bwMode="auto">
            <a:xfrm>
              <a:off x="5411" y="742"/>
              <a:ext cx="109" cy="10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080FF"/>
                </a:gs>
              </a:gsLst>
              <a:path path="shape">
                <a:fillToRect l="50000" t="50000" r="50000" b="50000"/>
              </a:path>
            </a:gradFill>
            <a:ln w="31750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175" name="Rectangle 1047"/>
            <p:cNvSpPr>
              <a:spLocks noChangeArrowheads="1"/>
            </p:cNvSpPr>
            <p:nvPr/>
          </p:nvSpPr>
          <p:spPr bwMode="auto">
            <a:xfrm>
              <a:off x="4752" y="1068"/>
              <a:ext cx="1050" cy="4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165" name="Rectangle 1037"/>
            <p:cNvSpPr>
              <a:spLocks noChangeArrowheads="1"/>
            </p:cNvSpPr>
            <p:nvPr/>
          </p:nvSpPr>
          <p:spPr bwMode="auto">
            <a:xfrm>
              <a:off x="4738" y="1089"/>
              <a:ext cx="1082" cy="397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lIns="0" rIns="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2000" baseline="0">
                  <a:solidFill>
                    <a:schemeClr val="tx2"/>
                  </a:solidFill>
                </a:rPr>
                <a:t>Hot virialized halo</a:t>
              </a:r>
            </a:p>
          </p:txBody>
        </p:sp>
        <p:sp>
          <p:nvSpPr>
            <p:cNvPr id="433176" name="Rectangle 1048"/>
            <p:cNvSpPr>
              <a:spLocks noChangeArrowheads="1"/>
            </p:cNvSpPr>
            <p:nvPr/>
          </p:nvSpPr>
          <p:spPr bwMode="auto">
            <a:xfrm>
              <a:off x="5100" y="1994"/>
              <a:ext cx="339" cy="272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 baseline="0">
                  <a:sym typeface="Symbol" charset="2"/>
                </a:rPr>
                <a:t>T</a:t>
              </a:r>
              <a:r>
                <a:rPr lang="en-US" sz="2400" baseline="-25000">
                  <a:sym typeface="Symbol" charset="2"/>
                </a:rPr>
                <a:t>vir</a:t>
              </a:r>
              <a:endParaRPr lang="en-US" sz="2400" baseline="0">
                <a:sym typeface="Symbol" charset="2"/>
              </a:endParaRPr>
            </a:p>
          </p:txBody>
        </p:sp>
        <p:sp>
          <p:nvSpPr>
            <p:cNvPr id="433174" name="Line 1046"/>
            <p:cNvSpPr>
              <a:spLocks noChangeShapeType="1"/>
            </p:cNvSpPr>
            <p:nvPr/>
          </p:nvSpPr>
          <p:spPr bwMode="auto">
            <a:xfrm rot="5400000" flipH="1">
              <a:off x="4923" y="1453"/>
              <a:ext cx="242" cy="0"/>
            </a:xfrm>
            <a:prstGeom prst="line">
              <a:avLst/>
            </a:prstGeom>
            <a:noFill/>
            <a:ln w="31750">
              <a:solidFill>
                <a:schemeClr val="tx2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18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0" y="50800"/>
            <a:ext cx="769620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4600" b="1"/>
              <a:t>Collisional Ionization</a:t>
            </a:r>
            <a:endParaRPr lang="en-US" sz="4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10629" name="Picture 1029" descr="/Users/joe/job_final/ci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1330325" y="1052513"/>
            <a:ext cx="6149975" cy="4752975"/>
          </a:xfrm>
          <a:prstGeom prst="rect">
            <a:avLst/>
          </a:prstGeom>
          <a:noFill/>
        </p:spPr>
      </p:pic>
      <p:sp>
        <p:nvSpPr>
          <p:cNvPr id="410631" name="Rectangle 1031"/>
          <p:cNvSpPr>
            <a:spLocks noChangeArrowheads="1"/>
          </p:cNvSpPr>
          <p:nvPr/>
        </p:nvSpPr>
        <p:spPr bwMode="auto">
          <a:xfrm>
            <a:off x="368300" y="5764213"/>
            <a:ext cx="82804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</a:pPr>
            <a:r>
              <a:rPr lang="en-US" sz="2600" b="0" baseline="0">
                <a:solidFill>
                  <a:schemeClr val="tx2"/>
                </a:solidFill>
                <a:sym typeface="Symbol" charset="2"/>
              </a:rPr>
              <a:t>	Virialized hot gas shows high-ion transitions with large “mechanical” broadening from bulk random motions.  </a:t>
            </a:r>
          </a:p>
        </p:txBody>
      </p:sp>
      <p:sp>
        <p:nvSpPr>
          <p:cNvPr id="410635" name="Rectangle 1035"/>
          <p:cNvSpPr>
            <a:spLocks noChangeArrowheads="1"/>
          </p:cNvSpPr>
          <p:nvPr/>
        </p:nvSpPr>
        <p:spPr bwMode="auto">
          <a:xfrm>
            <a:off x="4705350" y="1304925"/>
            <a:ext cx="4302125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400" baseline="0">
                <a:solidFill>
                  <a:schemeClr val="tx2"/>
                </a:solidFill>
              </a:rPr>
              <a:t>	In this simulation we tie the bulk motion (line width) to temperature via the virial relation</a:t>
            </a:r>
            <a:endParaRPr lang="en-US" sz="2400" baseline="-25000">
              <a:solidFill>
                <a:schemeClr val="tx2"/>
              </a:solidFill>
            </a:endParaRPr>
          </a:p>
        </p:txBody>
      </p:sp>
      <p:sp>
        <p:nvSpPr>
          <p:cNvPr id="410637" name="Rectangle 1037"/>
          <p:cNvSpPr>
            <a:spLocks noChangeArrowheads="1"/>
          </p:cNvSpPr>
          <p:nvPr/>
        </p:nvSpPr>
        <p:spPr bwMode="auto">
          <a:xfrm>
            <a:off x="4770438" y="4217988"/>
            <a:ext cx="418147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400" baseline="0">
                <a:solidFill>
                  <a:schemeClr val="tx2"/>
                </a:solidFill>
              </a:rPr>
              <a:t>	and vary virial temperature.  </a:t>
            </a:r>
            <a:endParaRPr lang="en-US" sz="2400" baseline="-25000">
              <a:solidFill>
                <a:schemeClr val="tx2"/>
              </a:solidFill>
            </a:endParaRPr>
          </a:p>
        </p:txBody>
      </p:sp>
      <p:pic>
        <p:nvPicPr>
          <p:cNvPr id="410638" name="Picture 1038" descr="latex-imag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9850" y="2836863"/>
            <a:ext cx="3548063" cy="98742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0" fill="hold"/>
                                        <p:tgtEl>
                                          <p:spTgt spid="4106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06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6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06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2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9" name="Line 1031"/>
          <p:cNvSpPr>
            <a:spLocks noChangeShapeType="1"/>
          </p:cNvSpPr>
          <p:nvPr/>
        </p:nvSpPr>
        <p:spPr bwMode="auto">
          <a:xfrm>
            <a:off x="439738" y="2971800"/>
            <a:ext cx="1362075" cy="0"/>
          </a:xfrm>
          <a:prstGeom prst="line">
            <a:avLst/>
          </a:prstGeom>
          <a:noFill/>
          <a:ln w="412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785" name="Rectangle 1137"/>
          <p:cNvSpPr>
            <a:spLocks noChangeArrowheads="1"/>
          </p:cNvSpPr>
          <p:nvPr/>
        </p:nvSpPr>
        <p:spPr bwMode="auto">
          <a:xfrm>
            <a:off x="762000" y="2789238"/>
            <a:ext cx="722313" cy="301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6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700" y="-104775"/>
            <a:ext cx="900430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4800" b="1"/>
              <a:t>Collisional Excitation</a:t>
            </a:r>
            <a:endParaRPr lang="en-US" sz="4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1267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71450" y="5553075"/>
            <a:ext cx="8820150" cy="500063"/>
          </a:xfrm>
          <a:noFill/>
        </p:spPr>
        <p:txBody>
          <a:bodyPr/>
          <a:lstStyle/>
          <a:p>
            <a:pPr indent="-234000">
              <a:lnSpc>
                <a:spcPct val="120000"/>
              </a:lnSpc>
            </a:pPr>
            <a:r>
              <a:rPr lang="en-US" sz="2200" b="1" dirty="0">
                <a:solidFill>
                  <a:schemeClr val="tx2"/>
                </a:solidFill>
                <a:sym typeface="Symbol" charset="2"/>
              </a:rPr>
              <a:t>Populated by electron collisions, 158m CMB photons, UV pumping </a:t>
            </a:r>
          </a:p>
        </p:txBody>
      </p:sp>
      <p:sp>
        <p:nvSpPr>
          <p:cNvPr id="412703" name="Rectangle 1055"/>
          <p:cNvSpPr>
            <a:spLocks noChangeArrowheads="1"/>
          </p:cNvSpPr>
          <p:nvPr/>
        </p:nvSpPr>
        <p:spPr bwMode="auto">
          <a:xfrm>
            <a:off x="7938" y="871538"/>
            <a:ext cx="4633912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/>
            <a:r>
              <a:rPr lang="en-US" sz="2200" baseline="0">
                <a:solidFill>
                  <a:schemeClr val="tx2"/>
                </a:solidFill>
              </a:rPr>
              <a:t>Energy Levels of CII ion</a:t>
            </a:r>
          </a:p>
        </p:txBody>
      </p:sp>
      <p:sp>
        <p:nvSpPr>
          <p:cNvPr id="412712" name="Rectangle 1064"/>
          <p:cNvSpPr>
            <a:spLocks noChangeArrowheads="1"/>
          </p:cNvSpPr>
          <p:nvPr/>
        </p:nvSpPr>
        <p:spPr bwMode="auto">
          <a:xfrm>
            <a:off x="4706938" y="5227638"/>
            <a:ext cx="26812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/>
            <a:r>
              <a:rPr lang="en-US" sz="1600" baseline="0"/>
              <a:t>thermodynamic equilibrium</a:t>
            </a:r>
          </a:p>
        </p:txBody>
      </p:sp>
      <p:pic>
        <p:nvPicPr>
          <p:cNvPr id="412713" name="Picture 1065" descr="latex-image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338" y="4348163"/>
            <a:ext cx="5984875" cy="812800"/>
          </a:xfrm>
          <a:prstGeom prst="rect">
            <a:avLst/>
          </a:prstGeom>
          <a:noFill/>
        </p:spPr>
      </p:pic>
      <p:sp>
        <p:nvSpPr>
          <p:cNvPr id="412714" name="AutoShape 1066"/>
          <p:cNvSpPr>
            <a:spLocks/>
          </p:cNvSpPr>
          <p:nvPr/>
        </p:nvSpPr>
        <p:spPr bwMode="auto">
          <a:xfrm rot="16200000" flipV="1">
            <a:off x="5855494" y="4364831"/>
            <a:ext cx="211138" cy="1724025"/>
          </a:xfrm>
          <a:prstGeom prst="leftBrace">
            <a:avLst>
              <a:gd name="adj1" fmla="val 68045"/>
              <a:gd name="adj2" fmla="val 50000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716" name="AutoShape 1068"/>
          <p:cNvSpPr>
            <a:spLocks/>
          </p:cNvSpPr>
          <p:nvPr/>
        </p:nvSpPr>
        <p:spPr bwMode="auto">
          <a:xfrm rot="16200000" flipV="1">
            <a:off x="1109663" y="4762500"/>
            <a:ext cx="209550" cy="904875"/>
          </a:xfrm>
          <a:prstGeom prst="leftBrace">
            <a:avLst>
              <a:gd name="adj1" fmla="val 35985"/>
              <a:gd name="adj2" fmla="val 50000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717" name="Rectangle 1069"/>
          <p:cNvSpPr>
            <a:spLocks noChangeArrowheads="1"/>
          </p:cNvSpPr>
          <p:nvPr/>
        </p:nvSpPr>
        <p:spPr bwMode="auto">
          <a:xfrm>
            <a:off x="279400" y="5227638"/>
            <a:ext cx="19367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/>
            <a:r>
              <a:rPr lang="en-US" sz="1600" baseline="0"/>
              <a:t>column ratio</a:t>
            </a:r>
          </a:p>
        </p:txBody>
      </p:sp>
      <p:sp>
        <p:nvSpPr>
          <p:cNvPr id="412718" name="Rectangle 1070"/>
          <p:cNvSpPr>
            <a:spLocks noChangeArrowheads="1"/>
          </p:cNvSpPr>
          <p:nvPr/>
        </p:nvSpPr>
        <p:spPr bwMode="auto">
          <a:xfrm>
            <a:off x="1647825" y="5321300"/>
            <a:ext cx="193675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/>
            <a:r>
              <a:rPr lang="en-US" sz="1600" baseline="0"/>
              <a:t>critical density</a:t>
            </a:r>
          </a:p>
        </p:txBody>
      </p:sp>
      <p:sp>
        <p:nvSpPr>
          <p:cNvPr id="412719" name="Line 1071"/>
          <p:cNvSpPr>
            <a:spLocks noChangeShapeType="1"/>
          </p:cNvSpPr>
          <p:nvPr/>
        </p:nvSpPr>
        <p:spPr bwMode="auto">
          <a:xfrm flipV="1">
            <a:off x="2528888" y="5113338"/>
            <a:ext cx="0" cy="274637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720" name="Line 1072"/>
          <p:cNvSpPr>
            <a:spLocks noChangeShapeType="1"/>
          </p:cNvSpPr>
          <p:nvPr/>
        </p:nvSpPr>
        <p:spPr bwMode="auto">
          <a:xfrm flipH="1">
            <a:off x="2628900" y="4314825"/>
            <a:ext cx="109538" cy="228600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721" name="Rectangle 1073"/>
          <p:cNvSpPr>
            <a:spLocks noChangeArrowheads="1"/>
          </p:cNvSpPr>
          <p:nvPr/>
        </p:nvSpPr>
        <p:spPr bwMode="auto">
          <a:xfrm>
            <a:off x="2481263" y="4024313"/>
            <a:ext cx="193675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/>
            <a:r>
              <a:rPr lang="en-US" sz="1600" baseline="0"/>
              <a:t>electron density</a:t>
            </a:r>
          </a:p>
        </p:txBody>
      </p:sp>
      <p:grpSp>
        <p:nvGrpSpPr>
          <p:cNvPr id="412759" name="Group 1111"/>
          <p:cNvGrpSpPr>
            <a:grpSpLocks/>
          </p:cNvGrpSpPr>
          <p:nvPr/>
        </p:nvGrpSpPr>
        <p:grpSpPr bwMode="auto">
          <a:xfrm>
            <a:off x="4719638" y="949325"/>
            <a:ext cx="4343400" cy="3451225"/>
            <a:chOff x="2770" y="661"/>
            <a:chExt cx="2736" cy="2174"/>
          </a:xfrm>
        </p:grpSpPr>
        <p:pic>
          <p:nvPicPr>
            <p:cNvPr id="412739" name="Picture 1091" descr="fig4b"/>
            <p:cNvPicPr>
              <a:picLocks noChangeAspect="1" noChangeArrowheads="1"/>
            </p:cNvPicPr>
            <p:nvPr/>
          </p:nvPicPr>
          <p:blipFill>
            <a:blip r:embed="rId4"/>
            <a:srcRect r="13734" b="3818"/>
            <a:stretch>
              <a:fillRect/>
            </a:stretch>
          </p:blipFill>
          <p:spPr bwMode="auto">
            <a:xfrm>
              <a:off x="2930" y="662"/>
              <a:ext cx="2576" cy="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725" name="Rectangle 1077"/>
            <p:cNvSpPr>
              <a:spLocks noChangeArrowheads="1"/>
            </p:cNvSpPr>
            <p:nvPr/>
          </p:nvSpPr>
          <p:spPr bwMode="auto">
            <a:xfrm>
              <a:off x="4098" y="1568"/>
              <a:ext cx="1049" cy="63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726" name="Rectangle 1078"/>
            <p:cNvSpPr>
              <a:spLocks noChangeArrowheads="1"/>
            </p:cNvSpPr>
            <p:nvPr/>
          </p:nvSpPr>
          <p:spPr bwMode="auto">
            <a:xfrm>
              <a:off x="3084" y="1275"/>
              <a:ext cx="1007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aseline="0">
                  <a:solidFill>
                    <a:schemeClr val="bg1"/>
                  </a:solidFill>
                </a:rPr>
                <a:t>CMBR z = 5</a:t>
              </a:r>
            </a:p>
          </p:txBody>
        </p:sp>
        <p:sp>
          <p:nvSpPr>
            <p:cNvPr id="412728" name="Rectangle 1080"/>
            <p:cNvSpPr>
              <a:spLocks noChangeArrowheads="1"/>
            </p:cNvSpPr>
            <p:nvPr/>
          </p:nvSpPr>
          <p:spPr bwMode="auto">
            <a:xfrm>
              <a:off x="3214" y="1422"/>
              <a:ext cx="368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baseline="0">
                  <a:solidFill>
                    <a:schemeClr val="bg1"/>
                  </a:solidFill>
                </a:rPr>
                <a:t>z = 4</a:t>
              </a:r>
            </a:p>
          </p:txBody>
        </p:sp>
        <p:sp>
          <p:nvSpPr>
            <p:cNvPr id="412730" name="Rectangle 1082"/>
            <p:cNvSpPr>
              <a:spLocks noChangeArrowheads="1"/>
            </p:cNvSpPr>
            <p:nvPr/>
          </p:nvSpPr>
          <p:spPr bwMode="auto">
            <a:xfrm>
              <a:off x="3205" y="1725"/>
              <a:ext cx="368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aseline="0">
                  <a:solidFill>
                    <a:schemeClr val="bg1"/>
                  </a:solidFill>
                </a:rPr>
                <a:t>z = 2</a:t>
              </a:r>
            </a:p>
          </p:txBody>
        </p:sp>
        <p:sp>
          <p:nvSpPr>
            <p:cNvPr id="412731" name="Rectangle 1083"/>
            <p:cNvSpPr>
              <a:spLocks noChangeArrowheads="1"/>
            </p:cNvSpPr>
            <p:nvPr/>
          </p:nvSpPr>
          <p:spPr bwMode="auto">
            <a:xfrm>
              <a:off x="4463" y="2629"/>
              <a:ext cx="996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600" baseline="0">
                  <a:solidFill>
                    <a:schemeClr val="accent1"/>
                  </a:solidFill>
                </a:rPr>
                <a:t>Silva &amp; Viegas 2002</a:t>
              </a:r>
            </a:p>
          </p:txBody>
        </p:sp>
        <p:sp>
          <p:nvSpPr>
            <p:cNvPr id="412732" name="Rectangle 1084"/>
            <p:cNvSpPr>
              <a:spLocks noChangeArrowheads="1"/>
            </p:cNvSpPr>
            <p:nvPr/>
          </p:nvSpPr>
          <p:spPr bwMode="auto">
            <a:xfrm>
              <a:off x="3669" y="2485"/>
              <a:ext cx="1049" cy="16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729" name="Rectangle 1081"/>
            <p:cNvSpPr>
              <a:spLocks noChangeArrowheads="1"/>
            </p:cNvSpPr>
            <p:nvPr/>
          </p:nvSpPr>
          <p:spPr bwMode="auto">
            <a:xfrm>
              <a:off x="3553" y="2430"/>
              <a:ext cx="1440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 baseline="0">
                  <a:solidFill>
                    <a:schemeClr val="bg1"/>
                  </a:solidFill>
                </a:rPr>
                <a:t>n</a:t>
              </a:r>
              <a:r>
                <a:rPr lang="en-US" sz="2000" baseline="-25000">
                  <a:solidFill>
                    <a:schemeClr val="bg1"/>
                  </a:solidFill>
                </a:rPr>
                <a:t>e </a:t>
              </a:r>
              <a:r>
                <a:rPr lang="en-US" sz="1800" baseline="0">
                  <a:solidFill>
                    <a:schemeClr val="bg1"/>
                  </a:solidFill>
                </a:rPr>
                <a:t>(electron density)</a:t>
              </a:r>
            </a:p>
          </p:txBody>
        </p:sp>
        <p:sp>
          <p:nvSpPr>
            <p:cNvPr id="412734" name="Rectangle 1086"/>
            <p:cNvSpPr>
              <a:spLocks noChangeArrowheads="1"/>
            </p:cNvSpPr>
            <p:nvPr/>
          </p:nvSpPr>
          <p:spPr bwMode="auto">
            <a:xfrm>
              <a:off x="2812" y="661"/>
              <a:ext cx="230" cy="199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733" name="Rectangle 1085"/>
            <p:cNvSpPr>
              <a:spLocks noChangeArrowheads="1"/>
            </p:cNvSpPr>
            <p:nvPr/>
          </p:nvSpPr>
          <p:spPr bwMode="auto">
            <a:xfrm rot="-10800000">
              <a:off x="2770" y="1119"/>
              <a:ext cx="306" cy="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 baseline="0">
                  <a:solidFill>
                    <a:schemeClr val="bg1"/>
                  </a:solidFill>
                </a:rPr>
                <a:t>N</a:t>
              </a:r>
              <a:r>
                <a:rPr lang="en-US" sz="2000" baseline="-25000">
                  <a:solidFill>
                    <a:schemeClr val="bg1"/>
                  </a:solidFill>
                </a:rPr>
                <a:t>CII*</a:t>
              </a:r>
              <a:r>
                <a:rPr lang="en-US" sz="2000" baseline="0">
                  <a:solidFill>
                    <a:schemeClr val="bg1"/>
                  </a:solidFill>
                </a:rPr>
                <a:t>/N</a:t>
              </a:r>
              <a:r>
                <a:rPr lang="en-US" sz="2000" baseline="-25000">
                  <a:solidFill>
                    <a:schemeClr val="bg1"/>
                  </a:solidFill>
                </a:rPr>
                <a:t>CII</a:t>
              </a:r>
              <a:endParaRPr lang="en-US" sz="2000" baseline="0">
                <a:solidFill>
                  <a:schemeClr val="bg1"/>
                </a:solidFill>
              </a:endParaRPr>
            </a:p>
          </p:txBody>
        </p:sp>
        <p:sp>
          <p:nvSpPr>
            <p:cNvPr id="412735" name="Rectangle 1087"/>
            <p:cNvSpPr>
              <a:spLocks noChangeArrowheads="1"/>
            </p:cNvSpPr>
            <p:nvPr/>
          </p:nvSpPr>
          <p:spPr bwMode="auto">
            <a:xfrm>
              <a:off x="3212" y="1553"/>
              <a:ext cx="368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aseline="0">
                  <a:solidFill>
                    <a:schemeClr val="bg1"/>
                  </a:solidFill>
                </a:rPr>
                <a:t>z = 3</a:t>
              </a:r>
            </a:p>
          </p:txBody>
        </p:sp>
        <p:sp>
          <p:nvSpPr>
            <p:cNvPr id="412737" name="Line 1089"/>
            <p:cNvSpPr>
              <a:spLocks noChangeShapeType="1"/>
            </p:cNvSpPr>
            <p:nvPr/>
          </p:nvSpPr>
          <p:spPr bwMode="auto">
            <a:xfrm flipV="1">
              <a:off x="4763" y="1057"/>
              <a:ext cx="0" cy="34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738" name="Rectangle 1090"/>
            <p:cNvSpPr>
              <a:spLocks noChangeArrowheads="1"/>
            </p:cNvSpPr>
            <p:nvPr/>
          </p:nvSpPr>
          <p:spPr bwMode="auto">
            <a:xfrm>
              <a:off x="4531" y="1361"/>
              <a:ext cx="463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400" baseline="0">
                  <a:solidFill>
                    <a:schemeClr val="bg1"/>
                  </a:solidFill>
                </a:rPr>
                <a:t>n</a:t>
              </a:r>
              <a:r>
                <a:rPr lang="en-US" sz="2400" baseline="-25000">
                  <a:solidFill>
                    <a:schemeClr val="bg1"/>
                  </a:solidFill>
                </a:rPr>
                <a:t>crit</a:t>
              </a:r>
              <a:endParaRPr lang="en-US" sz="2400" baseline="0">
                <a:solidFill>
                  <a:schemeClr val="bg1"/>
                </a:solidFill>
              </a:endParaRPr>
            </a:p>
          </p:txBody>
        </p:sp>
      </p:grpSp>
      <p:sp>
        <p:nvSpPr>
          <p:cNvPr id="412742" name="Rectangle 1094"/>
          <p:cNvSpPr>
            <a:spLocks noChangeArrowheads="1"/>
          </p:cNvSpPr>
          <p:nvPr/>
        </p:nvSpPr>
        <p:spPr bwMode="auto">
          <a:xfrm>
            <a:off x="160338" y="5913438"/>
            <a:ext cx="882015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2340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200" baseline="0" dirty="0">
                <a:solidFill>
                  <a:schemeClr val="tx2"/>
                </a:solidFill>
                <a:sym typeface="Symbol" charset="2"/>
              </a:rPr>
              <a:t>Temperature </a:t>
            </a:r>
            <a:r>
              <a:rPr lang="en-US" sz="2200" baseline="0" dirty="0" smtClean="0">
                <a:solidFill>
                  <a:schemeClr val="tx2"/>
                </a:solidFill>
                <a:sym typeface="Symbol" charset="2"/>
              </a:rPr>
              <a:t>independent! </a:t>
            </a:r>
            <a:r>
              <a:rPr lang="en-US" sz="2200" u="sng" baseline="0" dirty="0" smtClean="0">
                <a:solidFill>
                  <a:schemeClr val="tx1"/>
                </a:solidFill>
              </a:rPr>
              <a:t>So we can measure</a:t>
            </a:r>
            <a:r>
              <a:rPr lang="en-US" sz="2200" baseline="0" dirty="0" smtClean="0">
                <a:solidFill>
                  <a:schemeClr val="tx1"/>
                </a:solidFill>
              </a:rPr>
              <a:t> electron </a:t>
            </a:r>
            <a:r>
              <a:rPr lang="en-US" sz="2200" baseline="0" dirty="0">
                <a:solidFill>
                  <a:schemeClr val="tx2"/>
                </a:solidFill>
                <a:sym typeface="Symbol" charset="2"/>
              </a:rPr>
              <a:t>density. </a:t>
            </a:r>
          </a:p>
        </p:txBody>
      </p:sp>
      <p:grpSp>
        <p:nvGrpSpPr>
          <p:cNvPr id="412760" name="Group 1112"/>
          <p:cNvGrpSpPr>
            <a:grpSpLocks/>
          </p:cNvGrpSpPr>
          <p:nvPr/>
        </p:nvGrpSpPr>
        <p:grpSpPr bwMode="auto">
          <a:xfrm>
            <a:off x="6029325" y="4391025"/>
            <a:ext cx="1414463" cy="731838"/>
            <a:chOff x="3798" y="2829"/>
            <a:chExt cx="891" cy="461"/>
          </a:xfrm>
        </p:grpSpPr>
        <p:sp>
          <p:nvSpPr>
            <p:cNvPr id="412755" name="WordArt 1107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4314" y="2901"/>
              <a:ext cx="375" cy="2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>
                  <a:ln w="9525">
                    <a:noFill/>
                    <a:round/>
                    <a:headEnd/>
                    <a:tailEnd/>
                  </a:ln>
                  <a:solidFill>
                    <a:schemeClr val="tx2">
                      <a:alpha val="53999"/>
                    </a:schemeClr>
                  </a:solidFill>
                  <a:latin typeface="Georgia"/>
                  <a:ea typeface="Georgia"/>
                  <a:cs typeface="Georgia"/>
                </a:rPr>
                <a:t>=1</a:t>
              </a:r>
            </a:p>
          </p:txBody>
        </p:sp>
        <p:sp>
          <p:nvSpPr>
            <p:cNvPr id="412756" name="Line 1108"/>
            <p:cNvSpPr>
              <a:spLocks noChangeAspect="1" noChangeShapeType="1"/>
            </p:cNvSpPr>
            <p:nvPr/>
          </p:nvSpPr>
          <p:spPr bwMode="auto">
            <a:xfrm flipV="1">
              <a:off x="3798" y="2829"/>
              <a:ext cx="447" cy="461"/>
            </a:xfrm>
            <a:prstGeom prst="line">
              <a:avLst/>
            </a:prstGeom>
            <a:noFill/>
            <a:ln w="38100">
              <a:solidFill>
                <a:schemeClr val="tx1">
                  <a:alpha val="53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12763" name="Rectangle 1115"/>
          <p:cNvSpPr>
            <a:spLocks noChangeArrowheads="1"/>
          </p:cNvSpPr>
          <p:nvPr/>
        </p:nvSpPr>
        <p:spPr bwMode="auto">
          <a:xfrm>
            <a:off x="31750" y="3087688"/>
            <a:ext cx="463550" cy="2555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761" name="Rectangle 1113"/>
          <p:cNvSpPr>
            <a:spLocks noChangeArrowheads="1"/>
          </p:cNvSpPr>
          <p:nvPr/>
        </p:nvSpPr>
        <p:spPr bwMode="auto">
          <a:xfrm>
            <a:off x="757238" y="2805113"/>
            <a:ext cx="712787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/>
            <a:r>
              <a:rPr lang="en-US" sz="2000" baseline="0"/>
              <a:t>J=3/2</a:t>
            </a:r>
          </a:p>
        </p:txBody>
      </p:sp>
      <p:sp>
        <p:nvSpPr>
          <p:cNvPr id="412786" name="Line 1138"/>
          <p:cNvSpPr>
            <a:spLocks noChangeShapeType="1"/>
          </p:cNvSpPr>
          <p:nvPr/>
        </p:nvSpPr>
        <p:spPr bwMode="auto">
          <a:xfrm>
            <a:off x="428625" y="3532188"/>
            <a:ext cx="1362075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787" name="Rectangle 1139"/>
          <p:cNvSpPr>
            <a:spLocks noChangeArrowheads="1"/>
          </p:cNvSpPr>
          <p:nvPr/>
        </p:nvSpPr>
        <p:spPr bwMode="auto">
          <a:xfrm>
            <a:off x="757238" y="3379788"/>
            <a:ext cx="722312" cy="301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788" name="Rectangle 1140"/>
          <p:cNvSpPr>
            <a:spLocks noChangeArrowheads="1"/>
          </p:cNvSpPr>
          <p:nvPr/>
        </p:nvSpPr>
        <p:spPr bwMode="auto">
          <a:xfrm>
            <a:off x="752475" y="3384550"/>
            <a:ext cx="712788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/>
            <a:r>
              <a:rPr lang="en-US" sz="2000" baseline="0"/>
              <a:t>J=1/2</a:t>
            </a:r>
          </a:p>
        </p:txBody>
      </p:sp>
      <p:sp>
        <p:nvSpPr>
          <p:cNvPr id="412790" name="Line 1142"/>
          <p:cNvSpPr>
            <a:spLocks noChangeShapeType="1"/>
          </p:cNvSpPr>
          <p:nvPr/>
        </p:nvSpPr>
        <p:spPr bwMode="auto">
          <a:xfrm>
            <a:off x="254000" y="2928938"/>
            <a:ext cx="0" cy="62230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793" name="Rectangle 1145"/>
          <p:cNvSpPr>
            <a:spLocks noChangeArrowheads="1"/>
          </p:cNvSpPr>
          <p:nvPr/>
        </p:nvSpPr>
        <p:spPr bwMode="auto">
          <a:xfrm>
            <a:off x="2138363" y="2784475"/>
            <a:ext cx="2513012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/>
            <a:r>
              <a:rPr lang="en-US" sz="2000" baseline="0">
                <a:solidFill>
                  <a:schemeClr val="tx1"/>
                </a:solidFill>
              </a:rPr>
              <a:t>ground state split by fine structure</a:t>
            </a:r>
          </a:p>
        </p:txBody>
      </p:sp>
      <p:sp>
        <p:nvSpPr>
          <p:cNvPr id="412791" name="Rectangle 1143"/>
          <p:cNvSpPr>
            <a:spLocks noChangeArrowheads="1"/>
          </p:cNvSpPr>
          <p:nvPr/>
        </p:nvSpPr>
        <p:spPr bwMode="auto">
          <a:xfrm>
            <a:off x="-68263" y="3770313"/>
            <a:ext cx="4575176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2000" baseline="0">
                <a:solidFill>
                  <a:schemeClr val="tx2"/>
                </a:solidFill>
                <a:sym typeface="Symbol" charset="2"/>
              </a:rPr>
              <a:t>E = 0.008 eV,  = 158m, T = 92K</a:t>
            </a:r>
            <a:endParaRPr lang="en-US" sz="2000" baseline="0">
              <a:solidFill>
                <a:schemeClr val="tx2"/>
              </a:solidFill>
            </a:endParaRPr>
          </a:p>
        </p:txBody>
      </p:sp>
      <p:sp>
        <p:nvSpPr>
          <p:cNvPr id="412799" name="Line 1151"/>
          <p:cNvSpPr>
            <a:spLocks noChangeShapeType="1"/>
          </p:cNvSpPr>
          <p:nvPr/>
        </p:nvSpPr>
        <p:spPr bwMode="auto">
          <a:xfrm flipH="1">
            <a:off x="1790700" y="1957388"/>
            <a:ext cx="0" cy="9810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813" name="Rectangle 1165"/>
          <p:cNvSpPr>
            <a:spLocks noChangeArrowheads="1"/>
          </p:cNvSpPr>
          <p:nvPr/>
        </p:nvSpPr>
        <p:spPr bwMode="auto">
          <a:xfrm>
            <a:off x="-242888" y="1489075"/>
            <a:ext cx="200183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/>
            <a:r>
              <a:rPr lang="en-US" sz="2000" baseline="0">
                <a:solidFill>
                  <a:srgbClr val="00FFFF"/>
                </a:solidFill>
              </a:rPr>
              <a:t>UV photon</a:t>
            </a:r>
          </a:p>
        </p:txBody>
      </p:sp>
      <p:grpSp>
        <p:nvGrpSpPr>
          <p:cNvPr id="412811" name="Group 1163"/>
          <p:cNvGrpSpPr>
            <a:grpSpLocks/>
          </p:cNvGrpSpPr>
          <p:nvPr/>
        </p:nvGrpSpPr>
        <p:grpSpPr bwMode="auto">
          <a:xfrm>
            <a:off x="298450" y="1868488"/>
            <a:ext cx="901700" cy="295275"/>
            <a:chOff x="305" y="1138"/>
            <a:chExt cx="568" cy="186"/>
          </a:xfrm>
        </p:grpSpPr>
        <p:cxnSp>
          <p:nvCxnSpPr>
            <p:cNvPr id="412807" name="AutoShape 1159"/>
            <p:cNvCxnSpPr>
              <a:cxnSpLocks noChangeShapeType="1"/>
            </p:cNvCxnSpPr>
            <p:nvPr/>
          </p:nvCxnSpPr>
          <p:spPr bwMode="auto">
            <a:xfrm rot="13364453" flipH="1">
              <a:off x="305" y="1139"/>
              <a:ext cx="207" cy="185"/>
            </a:xfrm>
            <a:prstGeom prst="curvedConnector3">
              <a:avLst>
                <a:gd name="adj1" fmla="val 50278"/>
              </a:avLst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</p:spPr>
        </p:cxnSp>
        <p:cxnSp>
          <p:nvCxnSpPr>
            <p:cNvPr id="412808" name="AutoShape 1160"/>
            <p:cNvCxnSpPr>
              <a:cxnSpLocks noChangeShapeType="1"/>
            </p:cNvCxnSpPr>
            <p:nvPr/>
          </p:nvCxnSpPr>
          <p:spPr bwMode="auto">
            <a:xfrm rot="13364453" flipH="1">
              <a:off x="574" y="1138"/>
              <a:ext cx="207" cy="185"/>
            </a:xfrm>
            <a:prstGeom prst="curvedConnector3">
              <a:avLst>
                <a:gd name="adj1" fmla="val 50278"/>
              </a:avLst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ffectLst/>
          </p:spPr>
        </p:cxnSp>
        <p:sp>
          <p:nvSpPr>
            <p:cNvPr id="412809" name="Line 1161"/>
            <p:cNvSpPr>
              <a:spLocks noChangeShapeType="1"/>
            </p:cNvSpPr>
            <p:nvPr/>
          </p:nvSpPr>
          <p:spPr bwMode="auto">
            <a:xfrm rot="5400000" flipV="1">
              <a:off x="844" y="1189"/>
              <a:ext cx="0" cy="58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12797" name="Rectangle 1149"/>
          <p:cNvSpPr>
            <a:spLocks noChangeArrowheads="1"/>
          </p:cNvSpPr>
          <p:nvPr/>
        </p:nvSpPr>
        <p:spPr bwMode="auto">
          <a:xfrm>
            <a:off x="2635250" y="1481138"/>
            <a:ext cx="18272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/>
            <a:r>
              <a:rPr lang="en-US" sz="1800" baseline="0">
                <a:solidFill>
                  <a:srgbClr val="00FF00"/>
                </a:solidFill>
              </a:rPr>
              <a:t>excited states</a:t>
            </a:r>
          </a:p>
        </p:txBody>
      </p:sp>
      <p:sp>
        <p:nvSpPr>
          <p:cNvPr id="412817" name="Rectangle 1169"/>
          <p:cNvSpPr>
            <a:spLocks noChangeArrowheads="1"/>
          </p:cNvSpPr>
          <p:nvPr/>
        </p:nvSpPr>
        <p:spPr bwMode="auto">
          <a:xfrm>
            <a:off x="1011238" y="2392363"/>
            <a:ext cx="1069975" cy="246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</a:pPr>
            <a:r>
              <a:rPr lang="en-US" sz="1800" baseline="0"/>
              <a:t>CII</a:t>
            </a:r>
            <a:r>
              <a:rPr lang="en-US" sz="1800"/>
              <a:t>*</a:t>
            </a:r>
            <a:r>
              <a:rPr lang="en-US" sz="1800" baseline="0"/>
              <a:t> </a:t>
            </a:r>
            <a:r>
              <a:rPr lang="en-US" sz="1800" baseline="0">
                <a:sym typeface="Symbol" charset="2"/>
              </a:rPr>
              <a:t></a:t>
            </a:r>
            <a:r>
              <a:rPr lang="en-US" sz="1800" baseline="0"/>
              <a:t>1335</a:t>
            </a:r>
          </a:p>
        </p:txBody>
      </p:sp>
      <p:sp>
        <p:nvSpPr>
          <p:cNvPr id="412798" name="Line 1150"/>
          <p:cNvSpPr>
            <a:spLocks noChangeShapeType="1"/>
          </p:cNvSpPr>
          <p:nvPr/>
        </p:nvSpPr>
        <p:spPr bwMode="auto">
          <a:xfrm flipH="1">
            <a:off x="2146300" y="1355725"/>
            <a:ext cx="0" cy="2232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805" name="Rectangle 1157"/>
          <p:cNvSpPr>
            <a:spLocks noChangeArrowheads="1"/>
          </p:cNvSpPr>
          <p:nvPr/>
        </p:nvSpPr>
        <p:spPr bwMode="auto">
          <a:xfrm>
            <a:off x="1636713" y="1633538"/>
            <a:ext cx="1069975" cy="246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</a:pPr>
            <a:r>
              <a:rPr lang="en-US" sz="1800" baseline="0"/>
              <a:t>CII </a:t>
            </a:r>
            <a:r>
              <a:rPr lang="en-US" sz="1800" baseline="0">
                <a:sym typeface="Symbol" charset="2"/>
              </a:rPr>
              <a:t></a:t>
            </a:r>
            <a:r>
              <a:rPr lang="en-US" sz="1800" baseline="0"/>
              <a:t>1334</a:t>
            </a:r>
          </a:p>
        </p:txBody>
      </p:sp>
      <p:sp>
        <p:nvSpPr>
          <p:cNvPr id="412818" name="Line 1170"/>
          <p:cNvSpPr>
            <a:spLocks noChangeShapeType="1"/>
          </p:cNvSpPr>
          <p:nvPr/>
        </p:nvSpPr>
        <p:spPr bwMode="auto">
          <a:xfrm>
            <a:off x="2847975" y="1366838"/>
            <a:ext cx="1454150" cy="0"/>
          </a:xfrm>
          <a:prstGeom prst="line">
            <a:avLst/>
          </a:prstGeom>
          <a:noFill/>
          <a:ln w="4127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819" name="Line 1171"/>
          <p:cNvSpPr>
            <a:spLocks noChangeShapeType="1"/>
          </p:cNvSpPr>
          <p:nvPr/>
        </p:nvSpPr>
        <p:spPr bwMode="auto">
          <a:xfrm>
            <a:off x="2847975" y="1957388"/>
            <a:ext cx="1454150" cy="0"/>
          </a:xfrm>
          <a:prstGeom prst="line">
            <a:avLst/>
          </a:prstGeom>
          <a:noFill/>
          <a:ln w="4127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820" name="Rectangle 1172"/>
          <p:cNvSpPr>
            <a:spLocks noChangeArrowheads="1"/>
          </p:cNvSpPr>
          <p:nvPr/>
        </p:nvSpPr>
        <p:spPr bwMode="auto">
          <a:xfrm>
            <a:off x="161925" y="6224588"/>
            <a:ext cx="882015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2340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200" baseline="0" dirty="0">
                <a:solidFill>
                  <a:schemeClr val="tx2"/>
                </a:solidFill>
                <a:sym typeface="Symbol" charset="2"/>
              </a:rPr>
              <a:t>Dynamic range from CII</a:t>
            </a:r>
            <a:r>
              <a:rPr lang="en-US" sz="2200" dirty="0">
                <a:solidFill>
                  <a:schemeClr val="tx2"/>
                </a:solidFill>
                <a:sym typeface="Symbol" charset="2"/>
              </a:rPr>
              <a:t>*</a:t>
            </a:r>
            <a:r>
              <a:rPr lang="en-US" sz="2200" baseline="0" dirty="0">
                <a:solidFill>
                  <a:schemeClr val="tx2"/>
                </a:solidFill>
                <a:sym typeface="Symbol" charset="2"/>
              </a:rPr>
              <a:t>, </a:t>
            </a:r>
            <a:r>
              <a:rPr lang="en-US" sz="2200" baseline="0" dirty="0" err="1">
                <a:solidFill>
                  <a:schemeClr val="tx2"/>
                </a:solidFill>
                <a:sym typeface="Symbol" charset="2"/>
              </a:rPr>
              <a:t>SiII</a:t>
            </a:r>
            <a:r>
              <a:rPr lang="en-US" sz="2200" dirty="0">
                <a:solidFill>
                  <a:schemeClr val="tx2"/>
                </a:solidFill>
                <a:sym typeface="Symbol" charset="2"/>
              </a:rPr>
              <a:t>*</a:t>
            </a:r>
            <a:r>
              <a:rPr lang="en-US" sz="2200" baseline="0" dirty="0">
                <a:solidFill>
                  <a:schemeClr val="tx2"/>
                </a:solidFill>
                <a:sym typeface="Symbol" charset="2"/>
              </a:rPr>
              <a:t>, and</a:t>
            </a:r>
            <a:r>
              <a:rPr lang="en-US" sz="2800" baseline="0" dirty="0">
                <a:solidFill>
                  <a:schemeClr val="tx2"/>
                </a:solidFill>
                <a:sym typeface="Symbol" charset="2"/>
              </a:rPr>
              <a:t> </a:t>
            </a:r>
            <a:r>
              <a:rPr lang="en-US" sz="2200" baseline="0" dirty="0" err="1" smtClean="0">
                <a:solidFill>
                  <a:schemeClr val="tx2"/>
                </a:solidFill>
                <a:sym typeface="Symbol" charset="2"/>
              </a:rPr>
              <a:t>FeII</a:t>
            </a:r>
            <a:r>
              <a:rPr lang="en-US" sz="2200" dirty="0">
                <a:solidFill>
                  <a:schemeClr val="tx2"/>
                </a:solidFill>
                <a:sym typeface="Symbol" charset="2"/>
              </a:rPr>
              <a:t>*</a:t>
            </a:r>
            <a:r>
              <a:rPr lang="en-US" sz="2200" baseline="0" dirty="0">
                <a:solidFill>
                  <a:schemeClr val="tx2"/>
                </a:solidFill>
                <a:sym typeface="Symbol" charset="2"/>
              </a:rPr>
              <a:t> 10</a:t>
            </a:r>
            <a:r>
              <a:rPr lang="en-US" sz="2200" dirty="0">
                <a:solidFill>
                  <a:schemeClr val="tx2"/>
                </a:solidFill>
                <a:sym typeface="Symbol" charset="2"/>
              </a:rPr>
              <a:t>-2</a:t>
            </a:r>
            <a:r>
              <a:rPr lang="en-US" sz="2200" baseline="0" dirty="0">
                <a:solidFill>
                  <a:schemeClr val="tx2"/>
                </a:solidFill>
                <a:sym typeface="Symbol" charset="2"/>
              </a:rPr>
              <a:t> cm</a:t>
            </a:r>
            <a:r>
              <a:rPr lang="en-US" sz="2200" dirty="0">
                <a:solidFill>
                  <a:schemeClr val="tx2"/>
                </a:solidFill>
                <a:sym typeface="Symbol" charset="2"/>
              </a:rPr>
              <a:t>-3</a:t>
            </a:r>
            <a:r>
              <a:rPr lang="en-US" sz="2200" baseline="0" dirty="0">
                <a:solidFill>
                  <a:schemeClr val="tx2"/>
                </a:solidFill>
                <a:sym typeface="Symbol" charset="2"/>
              </a:rPr>
              <a:t> &lt; n</a:t>
            </a:r>
            <a:r>
              <a:rPr lang="en-US" sz="2200" baseline="-25000" dirty="0">
                <a:solidFill>
                  <a:schemeClr val="tx2"/>
                </a:solidFill>
                <a:sym typeface="Symbol" charset="2"/>
              </a:rPr>
              <a:t>e</a:t>
            </a:r>
            <a:r>
              <a:rPr lang="en-US" sz="2200" baseline="0" dirty="0">
                <a:solidFill>
                  <a:schemeClr val="tx2"/>
                </a:solidFill>
                <a:sym typeface="Symbol" charset="2"/>
              </a:rPr>
              <a:t> &lt; 10</a:t>
            </a:r>
            <a:r>
              <a:rPr lang="en-US" sz="2200" dirty="0">
                <a:solidFill>
                  <a:schemeClr val="tx2"/>
                </a:solidFill>
                <a:sym typeface="Symbol" charset="2"/>
              </a:rPr>
              <a:t>5</a:t>
            </a:r>
            <a:r>
              <a:rPr lang="en-US" sz="2200" baseline="0" dirty="0">
                <a:solidFill>
                  <a:schemeClr val="tx2"/>
                </a:solidFill>
                <a:sym typeface="Symbol" charset="2"/>
              </a:rPr>
              <a:t> cm</a:t>
            </a:r>
            <a:r>
              <a:rPr lang="en-US" sz="2200" dirty="0">
                <a:solidFill>
                  <a:schemeClr val="tx2"/>
                </a:solidFill>
                <a:sym typeface="Symbol" charset="2"/>
              </a:rPr>
              <a:t>-3</a:t>
            </a:r>
            <a:r>
              <a:rPr lang="en-US" sz="2200" baseline="0" dirty="0">
                <a:solidFill>
                  <a:schemeClr val="tx2"/>
                </a:solidFill>
                <a:sym typeface="Symbol" charset="2"/>
              </a:rPr>
              <a:t>. </a:t>
            </a:r>
          </a:p>
        </p:txBody>
      </p:sp>
      <p:sp>
        <p:nvSpPr>
          <p:cNvPr id="412821" name="Rectangle 1173"/>
          <p:cNvSpPr>
            <a:spLocks noChangeArrowheads="1"/>
          </p:cNvSpPr>
          <p:nvPr/>
        </p:nvSpPr>
        <p:spPr bwMode="auto">
          <a:xfrm>
            <a:off x="42863" y="1284288"/>
            <a:ext cx="4616450" cy="2740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Rectangle 56"/>
          <p:cNvSpPr/>
          <p:nvPr/>
        </p:nvSpPr>
        <p:spPr bwMode="auto">
          <a:xfrm>
            <a:off x="82550" y="3108324"/>
            <a:ext cx="429089" cy="2566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600" b="1" i="0" u="none" strike="noStrike" cap="none" normalizeH="0" baseline="30000">
              <a:ln>
                <a:noFill/>
              </a:ln>
              <a:solidFill>
                <a:schemeClr val="bg2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12762" name="Rectangle 1114"/>
          <p:cNvSpPr>
            <a:spLocks noChangeArrowheads="1"/>
          </p:cNvSpPr>
          <p:nvPr/>
        </p:nvSpPr>
        <p:spPr bwMode="auto">
          <a:xfrm>
            <a:off x="22689" y="3074989"/>
            <a:ext cx="482600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800" baseline="0" dirty="0">
                <a:solidFill>
                  <a:schemeClr val="tx2"/>
                </a:solidFill>
                <a:sym typeface="Symbol" charset="2"/>
              </a:rPr>
              <a:t>E</a:t>
            </a:r>
            <a:endParaRPr lang="en-US" sz="1800" baseline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742" grpId="0"/>
      <p:bldP spid="4128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258" name="Group 1034"/>
          <p:cNvGrpSpPr>
            <a:grpSpLocks/>
          </p:cNvGrpSpPr>
          <p:nvPr/>
        </p:nvGrpSpPr>
        <p:grpSpPr bwMode="auto">
          <a:xfrm>
            <a:off x="-120650" y="690563"/>
            <a:ext cx="9264650" cy="4268787"/>
            <a:chOff x="-76" y="682"/>
            <a:chExt cx="5836" cy="2689"/>
          </a:xfrm>
        </p:grpSpPr>
        <p:pic>
          <p:nvPicPr>
            <p:cNvPr id="437252" name="Picture 1028" descr="fig_1204veltlka"/>
            <p:cNvPicPr>
              <a:picLocks noChangeAspect="1" noChangeArrowheads="1"/>
            </p:cNvPicPr>
            <p:nvPr/>
          </p:nvPicPr>
          <p:blipFill>
            <a:blip r:embed="rId3"/>
            <a:srcRect t="1176" r="65762" b="12943"/>
            <a:stretch>
              <a:fillRect/>
            </a:stretch>
          </p:blipFill>
          <p:spPr bwMode="auto">
            <a:xfrm>
              <a:off x="-76" y="682"/>
              <a:ext cx="1387" cy="2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7254" name="Picture 1030" descr="fig_1204veltlka"/>
            <p:cNvPicPr>
              <a:picLocks noChangeAspect="1" noChangeArrowheads="1"/>
            </p:cNvPicPr>
            <p:nvPr/>
          </p:nvPicPr>
          <p:blipFill>
            <a:blip r:embed="rId3"/>
            <a:srcRect l="39247" t="1176" r="33034" b="12943"/>
            <a:stretch>
              <a:fillRect/>
            </a:stretch>
          </p:blipFill>
          <p:spPr bwMode="auto">
            <a:xfrm>
              <a:off x="1300" y="682"/>
              <a:ext cx="1123" cy="2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7255" name="Picture 1031" descr="fig_1204veltlka"/>
            <p:cNvPicPr>
              <a:picLocks noChangeAspect="1" noChangeArrowheads="1"/>
            </p:cNvPicPr>
            <p:nvPr/>
          </p:nvPicPr>
          <p:blipFill>
            <a:blip r:embed="rId3"/>
            <a:srcRect l="71825" t="1176" r="455" b="12943"/>
            <a:stretch>
              <a:fillRect/>
            </a:stretch>
          </p:blipFill>
          <p:spPr bwMode="auto">
            <a:xfrm>
              <a:off x="2402" y="682"/>
              <a:ext cx="1123" cy="2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7253" name="Picture 1029" descr="fig_1204veltlkb"/>
            <p:cNvPicPr>
              <a:picLocks noChangeAspect="1" noChangeArrowheads="1"/>
            </p:cNvPicPr>
            <p:nvPr/>
          </p:nvPicPr>
          <p:blipFill>
            <a:blip r:embed="rId4"/>
            <a:srcRect l="39095" t="1176" r="32983" b="12943"/>
            <a:stretch>
              <a:fillRect/>
            </a:stretch>
          </p:blipFill>
          <p:spPr bwMode="auto">
            <a:xfrm>
              <a:off x="3508" y="682"/>
              <a:ext cx="1132" cy="2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7256" name="Picture 1032" descr="fig_1204veltlkb"/>
            <p:cNvPicPr>
              <a:picLocks noChangeAspect="1" noChangeArrowheads="1"/>
            </p:cNvPicPr>
            <p:nvPr/>
          </p:nvPicPr>
          <p:blipFill>
            <a:blip r:embed="rId4"/>
            <a:srcRect l="71825" t="1176" b="12943"/>
            <a:stretch>
              <a:fillRect/>
            </a:stretch>
          </p:blipFill>
          <p:spPr bwMode="auto">
            <a:xfrm>
              <a:off x="4620" y="682"/>
              <a:ext cx="1140" cy="2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7302" name="Rectangle 1078"/>
          <p:cNvSpPr>
            <a:spLocks noChangeArrowheads="1"/>
          </p:cNvSpPr>
          <p:nvPr/>
        </p:nvSpPr>
        <p:spPr bwMode="auto">
          <a:xfrm>
            <a:off x="5591175" y="258763"/>
            <a:ext cx="1763713" cy="4711700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303" name="Rectangle 1079"/>
          <p:cNvSpPr>
            <a:spLocks noChangeArrowheads="1"/>
          </p:cNvSpPr>
          <p:nvPr/>
        </p:nvSpPr>
        <p:spPr bwMode="auto">
          <a:xfrm>
            <a:off x="2074863" y="1693863"/>
            <a:ext cx="1746250" cy="952500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306" name="Rectangle 1082"/>
          <p:cNvSpPr>
            <a:spLocks noChangeArrowheads="1"/>
          </p:cNvSpPr>
          <p:nvPr/>
        </p:nvSpPr>
        <p:spPr bwMode="auto">
          <a:xfrm>
            <a:off x="7358063" y="544513"/>
            <a:ext cx="1924050" cy="2090737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307" name="Rectangle 1083"/>
          <p:cNvSpPr>
            <a:spLocks noChangeArrowheads="1"/>
          </p:cNvSpPr>
          <p:nvPr/>
        </p:nvSpPr>
        <p:spPr bwMode="auto">
          <a:xfrm>
            <a:off x="3819525" y="612775"/>
            <a:ext cx="1773238" cy="202882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308" name="Rectangle 1084"/>
          <p:cNvSpPr>
            <a:spLocks noChangeArrowheads="1"/>
          </p:cNvSpPr>
          <p:nvPr/>
        </p:nvSpPr>
        <p:spPr bwMode="auto">
          <a:xfrm>
            <a:off x="2074863" y="3598863"/>
            <a:ext cx="1184275" cy="1371600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309" name="Rectangle 1085"/>
          <p:cNvSpPr>
            <a:spLocks noChangeArrowheads="1"/>
          </p:cNvSpPr>
          <p:nvPr/>
        </p:nvSpPr>
        <p:spPr bwMode="auto">
          <a:xfrm>
            <a:off x="3824288" y="3587750"/>
            <a:ext cx="1763712" cy="1371600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310" name="Rectangle 1086"/>
          <p:cNvSpPr>
            <a:spLocks noChangeArrowheads="1"/>
          </p:cNvSpPr>
          <p:nvPr/>
        </p:nvSpPr>
        <p:spPr bwMode="auto">
          <a:xfrm>
            <a:off x="-274638" y="601663"/>
            <a:ext cx="1938338" cy="203517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311" name="Rectangle 1087"/>
          <p:cNvSpPr>
            <a:spLocks noChangeArrowheads="1"/>
          </p:cNvSpPr>
          <p:nvPr/>
        </p:nvSpPr>
        <p:spPr bwMode="auto">
          <a:xfrm>
            <a:off x="7354888" y="2636838"/>
            <a:ext cx="2058987" cy="235902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312" name="Rectangle 1088"/>
          <p:cNvSpPr>
            <a:spLocks noChangeArrowheads="1"/>
          </p:cNvSpPr>
          <p:nvPr/>
        </p:nvSpPr>
        <p:spPr bwMode="auto">
          <a:xfrm>
            <a:off x="-284163" y="2635250"/>
            <a:ext cx="2359026" cy="235902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313" name="Rectangle 1089"/>
          <p:cNvSpPr>
            <a:spLocks noChangeArrowheads="1"/>
          </p:cNvSpPr>
          <p:nvPr/>
        </p:nvSpPr>
        <p:spPr bwMode="auto">
          <a:xfrm>
            <a:off x="2070100" y="623888"/>
            <a:ext cx="1755775" cy="106997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315" name="Rectangle 1091"/>
          <p:cNvSpPr>
            <a:spLocks noChangeArrowheads="1"/>
          </p:cNvSpPr>
          <p:nvPr/>
        </p:nvSpPr>
        <p:spPr bwMode="auto">
          <a:xfrm>
            <a:off x="3824288" y="2632075"/>
            <a:ext cx="1184275" cy="960438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316" name="Rectangle 1092"/>
          <p:cNvSpPr>
            <a:spLocks noChangeArrowheads="1"/>
          </p:cNvSpPr>
          <p:nvPr/>
        </p:nvSpPr>
        <p:spPr bwMode="auto">
          <a:xfrm>
            <a:off x="2074863" y="2646363"/>
            <a:ext cx="1746250" cy="955675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317" name="Rectangle 1093"/>
          <p:cNvSpPr>
            <a:spLocks noChangeArrowheads="1"/>
          </p:cNvSpPr>
          <p:nvPr/>
        </p:nvSpPr>
        <p:spPr bwMode="auto">
          <a:xfrm>
            <a:off x="3259138" y="3602038"/>
            <a:ext cx="566737" cy="1389062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319" name="Rectangle 1095"/>
          <p:cNvSpPr>
            <a:spLocks noChangeArrowheads="1"/>
          </p:cNvSpPr>
          <p:nvPr/>
        </p:nvSpPr>
        <p:spPr bwMode="auto">
          <a:xfrm>
            <a:off x="5008563" y="2636838"/>
            <a:ext cx="581025" cy="950912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320" name="Rectangle 1096"/>
          <p:cNvSpPr>
            <a:spLocks noChangeArrowheads="1"/>
          </p:cNvSpPr>
          <p:nvPr/>
        </p:nvSpPr>
        <p:spPr bwMode="auto">
          <a:xfrm>
            <a:off x="1663700" y="601663"/>
            <a:ext cx="411163" cy="2033587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2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4925" y="-227013"/>
            <a:ext cx="9004300" cy="1143001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b="1"/>
              <a:t>SDSSJ1204+0221: Metal Lines</a:t>
            </a:r>
            <a:endParaRPr lang="en-US" sz="4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437332" name="Group 1108"/>
          <p:cNvGrpSpPr>
            <a:grpSpLocks/>
          </p:cNvGrpSpPr>
          <p:nvPr/>
        </p:nvGrpSpPr>
        <p:grpSpPr bwMode="auto">
          <a:xfrm>
            <a:off x="4446588" y="1785938"/>
            <a:ext cx="1177925" cy="1901825"/>
            <a:chOff x="2801" y="1125"/>
            <a:chExt cx="742" cy="1198"/>
          </a:xfrm>
        </p:grpSpPr>
        <p:sp>
          <p:nvSpPr>
            <p:cNvPr id="437322" name="AutoShape 1098"/>
            <p:cNvSpPr>
              <a:spLocks noChangeArrowheads="1"/>
            </p:cNvSpPr>
            <p:nvPr/>
          </p:nvSpPr>
          <p:spPr bwMode="auto">
            <a:xfrm flipV="1">
              <a:off x="2801" y="1125"/>
              <a:ext cx="742" cy="969"/>
            </a:xfrm>
            <a:custGeom>
              <a:avLst/>
              <a:gdLst>
                <a:gd name="G0" fmla="+- 9805 0 0"/>
                <a:gd name="G1" fmla="+- -10379934 0 0"/>
                <a:gd name="G2" fmla="+- 0 0 -10379934"/>
                <a:gd name="T0" fmla="*/ 0 256 1"/>
                <a:gd name="T1" fmla="*/ 180 256 1"/>
                <a:gd name="G3" fmla="+- -10379934 T0 T1"/>
                <a:gd name="T2" fmla="*/ 0 256 1"/>
                <a:gd name="T3" fmla="*/ 90 256 1"/>
                <a:gd name="G4" fmla="+- -10379934 T2 T3"/>
                <a:gd name="G5" fmla="*/ G4 2 1"/>
                <a:gd name="T4" fmla="*/ 90 256 1"/>
                <a:gd name="T5" fmla="*/ 0 256 1"/>
                <a:gd name="G6" fmla="+- -10379934 T4 T5"/>
                <a:gd name="G7" fmla="*/ G6 2 1"/>
                <a:gd name="G8" fmla="abs -10379934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805"/>
                <a:gd name="G18" fmla="*/ 9805 1 2"/>
                <a:gd name="G19" fmla="+- G18 5400 0"/>
                <a:gd name="G20" fmla="cos G19 -10379934"/>
                <a:gd name="G21" fmla="sin G19 -10379934"/>
                <a:gd name="G22" fmla="+- G20 10800 0"/>
                <a:gd name="G23" fmla="+- G21 10800 0"/>
                <a:gd name="G24" fmla="+- 10800 0 G20"/>
                <a:gd name="G25" fmla="+- 9805 10800 0"/>
                <a:gd name="G26" fmla="?: G9 G17 G25"/>
                <a:gd name="G27" fmla="?: G9 0 21600"/>
                <a:gd name="G28" fmla="cos 10800 -10379934"/>
                <a:gd name="G29" fmla="sin 10800 -10379934"/>
                <a:gd name="G30" fmla="sin 9805 -10379934"/>
                <a:gd name="G31" fmla="+- G28 10800 0"/>
                <a:gd name="G32" fmla="+- G29 10800 0"/>
                <a:gd name="G33" fmla="+- G30 10800 0"/>
                <a:gd name="G34" fmla="?: G4 0 G31"/>
                <a:gd name="G35" fmla="?: -10379934 G34 0"/>
                <a:gd name="G36" fmla="?: G6 G35 G31"/>
                <a:gd name="G37" fmla="+- 21600 0 G36"/>
                <a:gd name="G38" fmla="?: G4 0 G33"/>
                <a:gd name="G39" fmla="?: -10379934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221 w 21600"/>
                <a:gd name="T15" fmla="*/ 7004 h 21600"/>
                <a:gd name="T16" fmla="*/ 10800 w 21600"/>
                <a:gd name="T17" fmla="*/ 995 h 21600"/>
                <a:gd name="T18" fmla="*/ 20379 w 21600"/>
                <a:gd name="T19" fmla="*/ 7004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684" y="7188"/>
                  </a:moveTo>
                  <a:cubicBezTo>
                    <a:pt x="3165" y="3449"/>
                    <a:pt x="6779" y="994"/>
                    <a:pt x="10800" y="994"/>
                  </a:cubicBezTo>
                  <a:cubicBezTo>
                    <a:pt x="14820" y="994"/>
                    <a:pt x="18434" y="3449"/>
                    <a:pt x="19915" y="7188"/>
                  </a:cubicBezTo>
                  <a:lnTo>
                    <a:pt x="20840" y="6821"/>
                  </a:lnTo>
                  <a:cubicBezTo>
                    <a:pt x="19209" y="2704"/>
                    <a:pt x="15229" y="0"/>
                    <a:pt x="10799" y="0"/>
                  </a:cubicBezTo>
                  <a:cubicBezTo>
                    <a:pt x="6370" y="0"/>
                    <a:pt x="2390" y="2704"/>
                    <a:pt x="759" y="6821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28" name="Line 1104"/>
            <p:cNvSpPr>
              <a:spLocks noChangeShapeType="1"/>
            </p:cNvSpPr>
            <p:nvPr/>
          </p:nvSpPr>
          <p:spPr bwMode="auto">
            <a:xfrm>
              <a:off x="2924" y="2106"/>
              <a:ext cx="478" cy="0"/>
            </a:xfrm>
            <a:prstGeom prst="line">
              <a:avLst/>
            </a:prstGeom>
            <a:noFill/>
            <a:ln w="25400">
              <a:solidFill>
                <a:srgbClr val="FE091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30" name="Rectangle 1106"/>
            <p:cNvSpPr>
              <a:spLocks noChangeArrowheads="1"/>
            </p:cNvSpPr>
            <p:nvPr/>
          </p:nvSpPr>
          <p:spPr bwMode="auto">
            <a:xfrm>
              <a:off x="2882" y="2094"/>
              <a:ext cx="633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600" baseline="0">
                  <a:solidFill>
                    <a:srgbClr val="FE0910"/>
                  </a:solidFill>
                </a:rPr>
                <a:t>300 km/s</a:t>
              </a:r>
            </a:p>
          </p:txBody>
        </p:sp>
      </p:grpSp>
      <p:grpSp>
        <p:nvGrpSpPr>
          <p:cNvPr id="437338" name="Group 1114"/>
          <p:cNvGrpSpPr>
            <a:grpSpLocks/>
          </p:cNvGrpSpPr>
          <p:nvPr/>
        </p:nvGrpSpPr>
        <p:grpSpPr bwMode="auto">
          <a:xfrm>
            <a:off x="230188" y="5353050"/>
            <a:ext cx="6045200" cy="409575"/>
            <a:chOff x="145" y="3372"/>
            <a:chExt cx="3808" cy="258"/>
          </a:xfrm>
        </p:grpSpPr>
        <p:sp>
          <p:nvSpPr>
            <p:cNvPr id="437261" name="AutoShape 1037"/>
            <p:cNvSpPr>
              <a:spLocks noChangeAspect="1" noChangeArrowheads="1"/>
            </p:cNvSpPr>
            <p:nvPr/>
          </p:nvSpPr>
          <p:spPr bwMode="auto">
            <a:xfrm>
              <a:off x="1503" y="3422"/>
              <a:ext cx="259" cy="136"/>
            </a:xfrm>
            <a:prstGeom prst="rightArrow">
              <a:avLst>
                <a:gd name="adj1" fmla="val 50000"/>
                <a:gd name="adj2" fmla="val 47610"/>
              </a:avLst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>
              <a:outerShdw blurRad="63500" dist="12699" dir="3059949" algn="ctr" rotWithShape="0">
                <a:schemeClr val="bg2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33" name="Rectangle 1109"/>
            <p:cNvSpPr>
              <a:spLocks noChangeArrowheads="1"/>
            </p:cNvSpPr>
            <p:nvPr/>
          </p:nvSpPr>
          <p:spPr bwMode="auto">
            <a:xfrm>
              <a:off x="145" y="3372"/>
              <a:ext cx="3808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200" baseline="0">
                  <a:solidFill>
                    <a:schemeClr val="tx1"/>
                  </a:solidFill>
                </a:rPr>
                <a:t>Large NII/NI          gas is definitely ionized </a:t>
              </a:r>
              <a:endParaRPr lang="en-US" sz="220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437350" name="Group 1126"/>
          <p:cNvGrpSpPr>
            <a:grpSpLocks/>
          </p:cNvGrpSpPr>
          <p:nvPr/>
        </p:nvGrpSpPr>
        <p:grpSpPr bwMode="auto">
          <a:xfrm>
            <a:off x="227013" y="5726113"/>
            <a:ext cx="8642350" cy="450850"/>
            <a:chOff x="143" y="3607"/>
            <a:chExt cx="5444" cy="284"/>
          </a:xfrm>
        </p:grpSpPr>
        <p:sp>
          <p:nvSpPr>
            <p:cNvPr id="437259" name="AutoShape 1035"/>
            <p:cNvSpPr>
              <a:spLocks noChangeAspect="1" noChangeArrowheads="1"/>
            </p:cNvSpPr>
            <p:nvPr/>
          </p:nvSpPr>
          <p:spPr bwMode="auto">
            <a:xfrm>
              <a:off x="2612" y="3651"/>
              <a:ext cx="259" cy="136"/>
            </a:xfrm>
            <a:prstGeom prst="rightArrow">
              <a:avLst>
                <a:gd name="adj1" fmla="val 50000"/>
                <a:gd name="adj2" fmla="val 47610"/>
              </a:avLst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>
              <a:outerShdw blurRad="63500" dist="12699" dir="3059949" algn="ctr" rotWithShape="0">
                <a:schemeClr val="bg2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34" name="Rectangle 1110"/>
            <p:cNvSpPr>
              <a:spLocks noChangeArrowheads="1"/>
            </p:cNvSpPr>
            <p:nvPr/>
          </p:nvSpPr>
          <p:spPr bwMode="auto">
            <a:xfrm>
              <a:off x="143" y="3607"/>
              <a:ext cx="5444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200" baseline="0" dirty="0">
                  <a:solidFill>
                    <a:schemeClr val="tx1"/>
                  </a:solidFill>
                </a:rPr>
                <a:t>Weak narrow CIV and </a:t>
              </a:r>
              <a:r>
                <a:rPr lang="en-US" sz="2200" baseline="0" dirty="0" err="1">
                  <a:solidFill>
                    <a:schemeClr val="tx1"/>
                  </a:solidFill>
                </a:rPr>
                <a:t>SiIV</a:t>
              </a:r>
              <a:r>
                <a:rPr lang="en-US" sz="2200" baseline="0" dirty="0">
                  <a:solidFill>
                    <a:schemeClr val="tx1"/>
                  </a:solidFill>
                </a:rPr>
                <a:t>         ionization level is not extreme  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7340" name="Group 1116"/>
          <p:cNvGrpSpPr>
            <a:grpSpLocks/>
          </p:cNvGrpSpPr>
          <p:nvPr/>
        </p:nvGrpSpPr>
        <p:grpSpPr bwMode="auto">
          <a:xfrm>
            <a:off x="225425" y="6089650"/>
            <a:ext cx="8786813" cy="450850"/>
            <a:chOff x="142" y="3836"/>
            <a:chExt cx="5535" cy="284"/>
          </a:xfrm>
        </p:grpSpPr>
        <p:sp>
          <p:nvSpPr>
            <p:cNvPr id="437263" name="AutoShape 1039"/>
            <p:cNvSpPr>
              <a:spLocks noChangeAspect="1" noChangeArrowheads="1"/>
            </p:cNvSpPr>
            <p:nvPr/>
          </p:nvSpPr>
          <p:spPr bwMode="auto">
            <a:xfrm>
              <a:off x="3571" y="3886"/>
              <a:ext cx="259" cy="136"/>
            </a:xfrm>
            <a:prstGeom prst="rightArrow">
              <a:avLst>
                <a:gd name="adj1" fmla="val 50000"/>
                <a:gd name="adj2" fmla="val 47610"/>
              </a:avLst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>
              <a:outerShdw blurRad="63500" dist="12699" dir="3059949" algn="ctr" rotWithShape="0">
                <a:schemeClr val="bg2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35" name="Rectangle 1111"/>
            <p:cNvSpPr>
              <a:spLocks noChangeArrowheads="1"/>
            </p:cNvSpPr>
            <p:nvPr/>
          </p:nvSpPr>
          <p:spPr bwMode="auto">
            <a:xfrm>
              <a:off x="142" y="3836"/>
              <a:ext cx="5535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200" baseline="0">
                  <a:solidFill>
                    <a:schemeClr val="tx1"/>
                  </a:solidFill>
                </a:rPr>
                <a:t>Detection of fine structure line CII</a:t>
              </a:r>
              <a:r>
                <a:rPr lang="en-US" sz="2200">
                  <a:solidFill>
                    <a:schemeClr val="tx1"/>
                  </a:solidFill>
                </a:rPr>
                <a:t>*</a:t>
              </a:r>
              <a:r>
                <a:rPr lang="en-US" sz="2200" baseline="0">
                  <a:solidFill>
                    <a:schemeClr val="tx1"/>
                  </a:solidFill>
                </a:rPr>
                <a:t> 1335           we can measure n</a:t>
              </a:r>
              <a:r>
                <a:rPr lang="en-US" sz="2200" baseline="-25000">
                  <a:solidFill>
                    <a:schemeClr val="tx1"/>
                  </a:solidFill>
                </a:rPr>
                <a:t>e</a:t>
              </a:r>
              <a:r>
                <a:rPr lang="en-US" sz="2200" baseline="0">
                  <a:solidFill>
                    <a:schemeClr val="tx1"/>
                  </a:solidFill>
                </a:rPr>
                <a:t> </a:t>
              </a:r>
            </a:p>
          </p:txBody>
        </p:sp>
      </p:grpSp>
      <p:grpSp>
        <p:nvGrpSpPr>
          <p:cNvPr id="437348" name="Group 1124"/>
          <p:cNvGrpSpPr>
            <a:grpSpLocks/>
          </p:cNvGrpSpPr>
          <p:nvPr/>
        </p:nvGrpSpPr>
        <p:grpSpPr bwMode="auto">
          <a:xfrm>
            <a:off x="225425" y="6464300"/>
            <a:ext cx="8786813" cy="344488"/>
            <a:chOff x="142" y="4072"/>
            <a:chExt cx="5535" cy="217"/>
          </a:xfrm>
        </p:grpSpPr>
        <p:sp>
          <p:nvSpPr>
            <p:cNvPr id="437262" name="AutoShape 1038"/>
            <p:cNvSpPr>
              <a:spLocks noChangeAspect="1" noChangeArrowheads="1"/>
            </p:cNvSpPr>
            <p:nvPr/>
          </p:nvSpPr>
          <p:spPr bwMode="auto">
            <a:xfrm>
              <a:off x="2941" y="4114"/>
              <a:ext cx="259" cy="136"/>
            </a:xfrm>
            <a:prstGeom prst="rightArrow">
              <a:avLst>
                <a:gd name="adj1" fmla="val 50000"/>
                <a:gd name="adj2" fmla="val 47610"/>
              </a:avLst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>
              <a:outerShdw blurRad="63500" dist="12699" dir="3059949" algn="ctr" rotWithShape="0">
                <a:schemeClr val="bg2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36" name="Rectangle 1112"/>
            <p:cNvSpPr>
              <a:spLocks noChangeArrowheads="1"/>
            </p:cNvSpPr>
            <p:nvPr/>
          </p:nvSpPr>
          <p:spPr bwMode="auto">
            <a:xfrm>
              <a:off x="142" y="4072"/>
              <a:ext cx="5535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200" baseline="0" dirty="0">
                  <a:solidFill>
                    <a:schemeClr val="tx1"/>
                  </a:solidFill>
                </a:rPr>
                <a:t>No compelling broad NV or OVI          no warm gas T ~ 10</a:t>
              </a:r>
              <a:r>
                <a:rPr lang="en-US" sz="2200" dirty="0">
                  <a:solidFill>
                    <a:schemeClr val="tx1"/>
                  </a:solidFill>
                </a:rPr>
                <a:t>5</a:t>
              </a:r>
              <a:r>
                <a:rPr lang="en-US" sz="2200" baseline="0" dirty="0">
                  <a:solidFill>
                    <a:schemeClr val="tx1"/>
                  </a:solidFill>
                </a:rPr>
                <a:t>-</a:t>
              </a:r>
              <a:r>
                <a:rPr lang="en-US" sz="2200" baseline="0" dirty="0" smtClean="0">
                  <a:solidFill>
                    <a:schemeClr val="tx1"/>
                  </a:solidFill>
                </a:rPr>
                <a:t>10</a:t>
              </a:r>
              <a:r>
                <a:rPr lang="en-US" sz="2200" dirty="0" smtClean="0">
                  <a:solidFill>
                    <a:schemeClr val="tx1"/>
                  </a:solidFill>
                </a:rPr>
                <a:t>6</a:t>
              </a:r>
              <a:r>
                <a:rPr lang="en-US" sz="2200" baseline="0" dirty="0" smtClean="0">
                  <a:solidFill>
                    <a:schemeClr val="tx1"/>
                  </a:solidFill>
                </a:rPr>
                <a:t> </a:t>
              </a:r>
              <a:r>
                <a:rPr lang="en-US" sz="2200" baseline="0" dirty="0">
                  <a:solidFill>
                    <a:schemeClr val="tx1"/>
                  </a:solidFill>
                </a:rPr>
                <a:t>K</a:t>
              </a:r>
              <a:endParaRPr lang="en-US" sz="2200" baseline="-25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7347" name="Group 1123"/>
          <p:cNvGrpSpPr>
            <a:grpSpLocks/>
          </p:cNvGrpSpPr>
          <p:nvPr/>
        </p:nvGrpSpPr>
        <p:grpSpPr bwMode="auto">
          <a:xfrm>
            <a:off x="230188" y="5002213"/>
            <a:ext cx="9337675" cy="417512"/>
            <a:chOff x="145" y="3151"/>
            <a:chExt cx="5882" cy="263"/>
          </a:xfrm>
        </p:grpSpPr>
        <p:sp>
          <p:nvSpPr>
            <p:cNvPr id="437260" name="AutoShape 1036"/>
            <p:cNvSpPr>
              <a:spLocks noChangeArrowheads="1"/>
            </p:cNvSpPr>
            <p:nvPr/>
          </p:nvSpPr>
          <p:spPr bwMode="auto">
            <a:xfrm>
              <a:off x="3925" y="3187"/>
              <a:ext cx="230" cy="173"/>
            </a:xfrm>
            <a:prstGeom prst="rightArrow">
              <a:avLst>
                <a:gd name="adj1" fmla="val 50000"/>
                <a:gd name="adj2" fmla="val 33237"/>
              </a:avLst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>
              <a:outerShdw blurRad="63500" dist="12699" dir="3059949" algn="ctr" rotWithShape="0">
                <a:schemeClr val="bg2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344" name="Rectangle 1120"/>
            <p:cNvSpPr>
              <a:spLocks noChangeArrowheads="1"/>
            </p:cNvSpPr>
            <p:nvPr/>
          </p:nvSpPr>
          <p:spPr bwMode="auto">
            <a:xfrm>
              <a:off x="145" y="3151"/>
              <a:ext cx="5882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200" baseline="0">
                  <a:solidFill>
                    <a:schemeClr val="tx1"/>
                  </a:solidFill>
                </a:rPr>
                <a:t>Absorption ~ 700 km/s from f/g QSO systemic       extreme kinematics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7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37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37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37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3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37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37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37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37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37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37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37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37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37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37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437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7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437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37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37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437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7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437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7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437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437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437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37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437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437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437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437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302" grpId="0" animBg="1"/>
      <p:bldP spid="437303" grpId="0" animBg="1"/>
      <p:bldP spid="437306" grpId="0" animBg="1"/>
      <p:bldP spid="437307" grpId="0" animBg="1"/>
      <p:bldP spid="437308" grpId="0" animBg="1"/>
      <p:bldP spid="437309" grpId="0" animBg="1"/>
      <p:bldP spid="437310" grpId="0" animBg="1"/>
      <p:bldP spid="437311" grpId="0" animBg="1"/>
      <p:bldP spid="437311" grpId="1" animBg="1"/>
      <p:bldP spid="437311" grpId="2" animBg="1"/>
      <p:bldP spid="437312" grpId="0" animBg="1"/>
      <p:bldP spid="437312" grpId="1" animBg="1"/>
      <p:bldP spid="437312" grpId="2" animBg="1"/>
      <p:bldP spid="437313" grpId="0" animBg="1"/>
      <p:bldP spid="437313" grpId="1" animBg="1"/>
      <p:bldP spid="437313" grpId="2" animBg="1"/>
      <p:bldP spid="437315" grpId="0" animBg="1"/>
      <p:bldP spid="437316" grpId="0" animBg="1"/>
      <p:bldP spid="437316" grpId="1" animBg="1"/>
      <p:bldP spid="437316" grpId="2" animBg="1"/>
      <p:bldP spid="437317" grpId="0" animBg="1"/>
      <p:bldP spid="437317" grpId="1" animBg="1"/>
      <p:bldP spid="437317" grpId="2" animBg="1"/>
      <p:bldP spid="437319" grpId="0" animBg="1"/>
      <p:bldP spid="437319" grpId="1" animBg="1"/>
      <p:bldP spid="437319" grpId="2" animBg="1"/>
      <p:bldP spid="437320" grpId="0" animBg="1"/>
      <p:bldP spid="437320" grpId="1" animBg="1"/>
      <p:bldP spid="43732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b="0" baseline="0">
              <a:solidFill>
                <a:prstClr val="white"/>
              </a:solidFill>
            </a:endParaRPr>
          </a:p>
        </p:txBody>
      </p:sp>
      <p:pic>
        <p:nvPicPr>
          <p:cNvPr id="22531" name="Picture 4" descr="C:\Users\do\Desktop\ava talk\m51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8" y="0"/>
            <a:ext cx="8853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C:\Users\do\Desktop\ava talk\m51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8" y="0"/>
            <a:ext cx="8853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029075" y="5286375"/>
            <a:ext cx="121371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000" baseline="0" dirty="0" smtClean="0">
                <a:solidFill>
                  <a:prstClr val="white"/>
                </a:solidFill>
                <a:latin typeface="Calibri"/>
                <a:ea typeface="Arial" charset="0"/>
                <a:cs typeface="Arial" charset="0"/>
              </a:rPr>
              <a:t>30 </a:t>
            </a:r>
            <a:r>
              <a:rPr lang="en-GB" sz="3000" baseline="0" dirty="0" err="1" smtClean="0">
                <a:solidFill>
                  <a:prstClr val="white"/>
                </a:solidFill>
                <a:latin typeface="Calibri"/>
                <a:ea typeface="Arial" charset="0"/>
                <a:cs typeface="Arial" charset="0"/>
              </a:rPr>
              <a:t>kpc</a:t>
            </a:r>
            <a:endParaRPr lang="en-GB" sz="3000" baseline="0" dirty="0">
              <a:solidFill>
                <a:prstClr val="white"/>
              </a:solidFill>
              <a:latin typeface="Calibri"/>
              <a:ea typeface="Arial" charset="0"/>
              <a:cs typeface="Arial" charset="0"/>
            </a:endParaRP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3500438" y="5214938"/>
            <a:ext cx="2286000" cy="1587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 type="triangle" w="lg" len="lg"/>
            <a:tailEnd type="triangle" w="lg" len="lg"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</p:cxnSp>
      <p:pic>
        <p:nvPicPr>
          <p:cNvPr id="8" name="Picture 2" descr="C:\Users\do\Desktop\ava talk\m51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8" y="0"/>
            <a:ext cx="8853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3" descr="m51c.jpg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46050" y="0"/>
            <a:ext cx="8855075" cy="6858000"/>
          </a:xfrm>
        </p:spPr>
      </p:pic>
      <p:pic>
        <p:nvPicPr>
          <p:cNvPr id="12" name="Picture 3" descr="C:\Users\do\Desktop\ava talk\m51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" y="0"/>
            <a:ext cx="885825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 rot="5400000" flipH="1" flipV="1">
            <a:off x="4857750" y="1714500"/>
            <a:ext cx="1500188" cy="1500188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357938" y="1282700"/>
            <a:ext cx="2571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="0" baseline="0">
                <a:solidFill>
                  <a:srgbClr val="FF0000"/>
                </a:solidFill>
                <a:latin typeface="Calibri" charset="0"/>
                <a:ea typeface="Arial" charset="0"/>
                <a:cs typeface="Arial" charset="0"/>
              </a:rPr>
              <a:t>Neutral molecular gas</a:t>
            </a:r>
            <a:br>
              <a:rPr lang="en-GB" sz="1600" b="0" baseline="0">
                <a:solidFill>
                  <a:srgbClr val="FF0000"/>
                </a:solidFill>
                <a:latin typeface="Calibri" charset="0"/>
                <a:ea typeface="Arial" charset="0"/>
                <a:cs typeface="Arial" charset="0"/>
              </a:rPr>
            </a:br>
            <a:r>
              <a:rPr lang="en-GB" sz="1600" b="0" baseline="0">
                <a:solidFill>
                  <a:srgbClr val="FF0000"/>
                </a:solidFill>
                <a:latin typeface="Calibri" charset="0"/>
                <a:ea typeface="Arial" charset="0"/>
                <a:cs typeface="Arial" charset="0"/>
              </a:rPr>
              <a:t>(STScI, OVRO, IRAM )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16200000" flipH="1">
            <a:off x="5572125" y="5143500"/>
            <a:ext cx="928688" cy="9286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643688" y="5857875"/>
            <a:ext cx="1739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de-CH" sz="1600" b="0" baseline="0">
                <a:solidFill>
                  <a:srgbClr val="95B3D7"/>
                </a:solidFill>
                <a:latin typeface="Calibri" charset="0"/>
                <a:ea typeface="Arial" charset="0"/>
                <a:cs typeface="Arial" charset="0"/>
              </a:rPr>
              <a:t>Neutral atomic gas</a:t>
            </a:r>
            <a:br>
              <a:rPr lang="de-CH" sz="1600" b="0" baseline="0">
                <a:solidFill>
                  <a:srgbClr val="95B3D7"/>
                </a:solidFill>
                <a:latin typeface="Calibri" charset="0"/>
                <a:ea typeface="Arial" charset="0"/>
                <a:cs typeface="Arial" charset="0"/>
              </a:rPr>
            </a:br>
            <a:r>
              <a:rPr lang="de-CH" sz="1600" b="0" baseline="0">
                <a:solidFill>
                  <a:srgbClr val="95B3D7"/>
                </a:solidFill>
                <a:latin typeface="Calibri" charset="0"/>
                <a:ea typeface="Arial" charset="0"/>
                <a:cs typeface="Arial" charset="0"/>
              </a:rPr>
              <a:t>(Rots et al. 1990)</a:t>
            </a:r>
            <a:endParaRPr lang="en-GB" sz="1600" b="0" baseline="0">
              <a:solidFill>
                <a:srgbClr val="95B3D7"/>
              </a:solidFill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17" name="Picture 2" descr="C:\Users\do\Desktop\ava talk\m51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4463" y="0"/>
            <a:ext cx="8856662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Artist's conception of the antennas for the Atacama Large Millimetre Array"/>
          <p:cNvPicPr>
            <a:picLocks noChangeAspect="1" noChangeArrowheads="1"/>
          </p:cNvPicPr>
          <p:nvPr/>
        </p:nvPicPr>
        <p:blipFill>
          <a:blip r:embed="rId8"/>
          <a:srcRect b="11472"/>
          <a:stretch>
            <a:fillRect/>
          </a:stretch>
        </p:blipFill>
        <p:spPr bwMode="auto">
          <a:xfrm>
            <a:off x="5334000" y="0"/>
            <a:ext cx="3810000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http://upload.wikimedia.org/wikipedia/commons/thumb/8/88/JWST.jpg/771px-JWST.jpg"/>
          <p:cNvPicPr>
            <a:picLocks noChangeAspect="1" noChangeArrowheads="1"/>
          </p:cNvPicPr>
          <p:nvPr/>
        </p:nvPicPr>
        <p:blipFill>
          <a:blip r:embed="rId9"/>
          <a:srcRect l="11488" t="14764" r="11488" b="14764"/>
          <a:stretch>
            <a:fillRect/>
          </a:stretch>
        </p:blipFill>
        <p:spPr bwMode="auto">
          <a:xfrm>
            <a:off x="0" y="0"/>
            <a:ext cx="361156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http://www.skatelescope.ca/array2.jpg"/>
          <p:cNvPicPr>
            <a:picLocks noChangeAspect="1" noChangeArrowheads="1"/>
          </p:cNvPicPr>
          <p:nvPr/>
        </p:nvPicPr>
        <p:blipFill>
          <a:blip r:embed="rId10"/>
          <a:srcRect l="29556" t="23669" b="11835"/>
          <a:stretch>
            <a:fillRect/>
          </a:stretch>
        </p:blipFill>
        <p:spPr bwMode="auto">
          <a:xfrm>
            <a:off x="0" y="4211638"/>
            <a:ext cx="3857625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Connector 20"/>
          <p:cNvCxnSpPr/>
          <p:nvPr/>
        </p:nvCxnSpPr>
        <p:spPr>
          <a:xfrm rot="5400000" flipH="1" flipV="1">
            <a:off x="4714875" y="2571751"/>
            <a:ext cx="714375" cy="5715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>
            <a:off x="3571875" y="2571750"/>
            <a:ext cx="785813" cy="642938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3821906" y="4393407"/>
            <a:ext cx="1000125" cy="928688"/>
          </a:xfrm>
          <a:prstGeom prst="line">
            <a:avLst/>
          </a:prstGeom>
          <a:ln w="19050">
            <a:solidFill>
              <a:srgbClr val="009B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6643688" y="2559050"/>
            <a:ext cx="1216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="0" baseline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</a:rPr>
              <a:t>ALMA / LMT</a:t>
            </a:r>
          </a:p>
        </p:txBody>
      </p:sp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785813" y="2571750"/>
            <a:ext cx="15605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="0" baseline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</a:rPr>
              <a:t>HST / JWST / ELT</a:t>
            </a:r>
          </a:p>
        </p:txBody>
      </p: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928688" y="3873500"/>
            <a:ext cx="16478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GB" sz="1600" b="0" baseline="0" dirty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</a:rPr>
              <a:t>SKA + Pathfinders</a:t>
            </a:r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3143250" y="3714750"/>
            <a:ext cx="5715000" cy="2857500"/>
            <a:chOff x="3143240" y="3714752"/>
            <a:chExt cx="5715040" cy="2857520"/>
          </a:xfrm>
        </p:grpSpPr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3143240" y="4429132"/>
              <a:ext cx="5715040" cy="2143140"/>
              <a:chOff x="1000100" y="2857496"/>
              <a:chExt cx="5715040" cy="2143140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000100" y="2857496"/>
                <a:ext cx="5715040" cy="214314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b="0" baseline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22556" name="Picture 2" descr="http://3.bp.blogspot.com/_Mqf_uYlmhn8/Rt3UCB1_7PI/AAAAAAAAARY/QIr92uEs8g8/s400/M16.jpg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3143240" y="3214686"/>
                <a:ext cx="1698528" cy="16430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557" name="Picture 4" descr="http://www.jb.man.ac.uk/research/spectralline/1712image.jpg"/>
              <p:cNvPicPr>
                <a:picLocks noChangeAspect="1" noChangeArrowheads="1"/>
              </p:cNvPicPr>
              <p:nvPr/>
            </p:nvPicPr>
            <p:blipFill>
              <a:blip r:embed="rId12"/>
              <a:srcRect l="16907" t="18559" r="16907" b="18559"/>
              <a:stretch>
                <a:fillRect/>
              </a:stretch>
            </p:blipFill>
            <p:spPr bwMode="auto">
              <a:xfrm>
                <a:off x="1183677" y="3214686"/>
                <a:ext cx="1645500" cy="1643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558" name="TextBox 31"/>
              <p:cNvSpPr txBox="1">
                <a:spLocks noChangeArrowheads="1"/>
              </p:cNvSpPr>
              <p:nvPr/>
            </p:nvSpPr>
            <p:spPr bwMode="auto">
              <a:xfrm>
                <a:off x="5143504" y="2857496"/>
                <a:ext cx="135732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GB" sz="1600" b="0" baseline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Stars</a:t>
                </a:r>
              </a:p>
            </p:txBody>
          </p:sp>
          <p:sp>
            <p:nvSpPr>
              <p:cNvPr id="33" name="Right Arrow 32"/>
              <p:cNvSpPr/>
              <p:nvPr/>
            </p:nvSpPr>
            <p:spPr>
              <a:xfrm>
                <a:off x="4713289" y="2989260"/>
                <a:ext cx="574679" cy="96838"/>
              </a:xfrm>
              <a:prstGeom prst="rightArrow">
                <a:avLst>
                  <a:gd name="adj1" fmla="val 30924"/>
                  <a:gd name="adj2" fmla="val 80521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b="0" baseline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Right Arrow 33"/>
              <p:cNvSpPr/>
              <p:nvPr/>
            </p:nvSpPr>
            <p:spPr>
              <a:xfrm>
                <a:off x="2700325" y="2989260"/>
                <a:ext cx="573091" cy="96838"/>
              </a:xfrm>
              <a:prstGeom prst="rightArrow">
                <a:avLst>
                  <a:gd name="adj1" fmla="val 30924"/>
                  <a:gd name="adj2" fmla="val 80521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b="0" baseline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22561" name="Picture 6" descr="http://www.kolumbus.fi/dirty/Album/SW80ED/slides/m45.jpg"/>
              <p:cNvPicPr>
                <a:picLocks noChangeAspect="1" noChangeArrowheads="1"/>
              </p:cNvPicPr>
              <p:nvPr/>
            </p:nvPicPr>
            <p:blipFill>
              <a:blip r:embed="rId13"/>
              <a:srcRect l="13533" t="813" r="14616" b="6500"/>
              <a:stretch>
                <a:fillRect/>
              </a:stretch>
            </p:blipFill>
            <p:spPr bwMode="auto">
              <a:xfrm rot="5400000">
                <a:off x="5028153" y="3330038"/>
                <a:ext cx="1643091" cy="1412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Right Arrow 35"/>
              <p:cNvSpPr/>
              <p:nvPr/>
            </p:nvSpPr>
            <p:spPr>
              <a:xfrm>
                <a:off x="1038200" y="2959097"/>
                <a:ext cx="574679" cy="96839"/>
              </a:xfrm>
              <a:prstGeom prst="rightArrow">
                <a:avLst>
                  <a:gd name="adj1" fmla="val 30924"/>
                  <a:gd name="adj2" fmla="val 80521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b="0" baseline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563" name="TextBox 36"/>
              <p:cNvSpPr txBox="1">
                <a:spLocks noChangeArrowheads="1"/>
              </p:cNvSpPr>
              <p:nvPr/>
            </p:nvSpPr>
            <p:spPr bwMode="auto">
              <a:xfrm>
                <a:off x="3113260" y="2857496"/>
                <a:ext cx="171451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GB" sz="1600" b="0" baseline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H</a:t>
                </a:r>
                <a:r>
                  <a:rPr lang="en-GB" sz="1600" b="0" baseline="-2500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2</a:t>
                </a:r>
              </a:p>
            </p:txBody>
          </p:sp>
          <p:sp>
            <p:nvSpPr>
              <p:cNvPr id="22564" name="TextBox 37"/>
              <p:cNvSpPr txBox="1">
                <a:spLocks noChangeArrowheads="1"/>
              </p:cNvSpPr>
              <p:nvPr/>
            </p:nvSpPr>
            <p:spPr bwMode="auto">
              <a:xfrm>
                <a:off x="1214414" y="2857496"/>
                <a:ext cx="157163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GB" sz="1600" b="0" baseline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HI</a:t>
                </a:r>
              </a:p>
            </p:txBody>
          </p:sp>
        </p:grpSp>
        <p:grpSp>
          <p:nvGrpSpPr>
            <p:cNvPr id="4" name="Group 45"/>
            <p:cNvGrpSpPr/>
            <p:nvPr/>
          </p:nvGrpSpPr>
          <p:grpSpPr>
            <a:xfrm>
              <a:off x="3143240" y="3714752"/>
              <a:ext cx="5715040" cy="714380"/>
              <a:chOff x="3143240" y="3714752"/>
              <a:chExt cx="5715040" cy="714380"/>
            </a:xfr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grpSpPr>
          <p:sp>
            <p:nvSpPr>
              <p:cNvPr id="44" name="Right Triangle 43"/>
              <p:cNvSpPr/>
              <p:nvPr/>
            </p:nvSpPr>
            <p:spPr>
              <a:xfrm>
                <a:off x="4572000" y="3714752"/>
                <a:ext cx="4286280" cy="71438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b="0" baseline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ight Triangle 44"/>
              <p:cNvSpPr/>
              <p:nvPr/>
            </p:nvSpPr>
            <p:spPr>
              <a:xfrm flipH="1">
                <a:off x="3143240" y="3714752"/>
                <a:ext cx="1428760" cy="71438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b="0" baseline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40" name="TextBox 5"/>
          <p:cNvSpPr txBox="1">
            <a:spLocks noChangeArrowheads="1"/>
          </p:cNvSpPr>
          <p:nvPr/>
        </p:nvSpPr>
        <p:spPr bwMode="auto">
          <a:xfrm>
            <a:off x="5573895" y="6519446"/>
            <a:ext cx="3432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0" baseline="0" dirty="0">
                <a:solidFill>
                  <a:srgbClr val="EEECE1"/>
                </a:solidFill>
                <a:latin typeface="Calibri"/>
                <a:cs typeface="Calibri"/>
              </a:rPr>
              <a:t>Images courtesy of </a:t>
            </a:r>
            <a:r>
              <a:rPr lang="en-GB" sz="1600" b="0" baseline="0" dirty="0" err="1">
                <a:solidFill>
                  <a:srgbClr val="EEECE1"/>
                </a:solidFill>
                <a:latin typeface="Calibri"/>
                <a:cs typeface="Calibri"/>
              </a:rPr>
              <a:t>Danail</a:t>
            </a:r>
            <a:r>
              <a:rPr lang="en-GB" sz="1600" b="0" baseline="0" dirty="0">
                <a:solidFill>
                  <a:srgbClr val="EEECE1"/>
                </a:solidFill>
                <a:latin typeface="Calibri"/>
                <a:cs typeface="Calibri"/>
              </a:rPr>
              <a:t> </a:t>
            </a:r>
            <a:r>
              <a:rPr lang="en-GB" sz="1600" b="0" baseline="0" dirty="0" err="1">
                <a:solidFill>
                  <a:srgbClr val="EEECE1"/>
                </a:solidFill>
                <a:latin typeface="Calibri"/>
                <a:cs typeface="Calibri"/>
              </a:rPr>
              <a:t>Obreschkow</a:t>
            </a:r>
            <a:endParaRPr lang="en-GB" sz="1600" b="0" baseline="0" dirty="0">
              <a:solidFill>
                <a:srgbClr val="EEECE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  <p:bldP spid="24" grpId="0"/>
      <p:bldP spid="25" grpId="0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9375" y="-228600"/>
            <a:ext cx="900430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b="1"/>
              <a:t>Properties of the Cold Gas</a:t>
            </a:r>
            <a:endParaRPr lang="en-US" sz="4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9395" name="Rectangle 1142"/>
          <p:cNvSpPr>
            <a:spLocks noChangeArrowheads="1"/>
          </p:cNvSpPr>
          <p:nvPr/>
        </p:nvSpPr>
        <p:spPr bwMode="auto">
          <a:xfrm>
            <a:off x="850900" y="747713"/>
            <a:ext cx="1639888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baseline="0">
                <a:solidFill>
                  <a:schemeClr val="tx2"/>
                </a:solidFill>
              </a:rPr>
              <a:t>Property</a:t>
            </a:r>
            <a:endParaRPr lang="en-US" sz="2800" baseline="-25000">
              <a:solidFill>
                <a:schemeClr val="tx2"/>
              </a:solidFill>
            </a:endParaRPr>
          </a:p>
        </p:txBody>
      </p:sp>
      <p:sp>
        <p:nvSpPr>
          <p:cNvPr id="59396" name="Rectangle 1143"/>
          <p:cNvSpPr>
            <a:spLocks noChangeArrowheads="1"/>
          </p:cNvSpPr>
          <p:nvPr/>
        </p:nvSpPr>
        <p:spPr bwMode="auto">
          <a:xfrm>
            <a:off x="3576638" y="757238"/>
            <a:ext cx="10763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baseline="0">
                <a:solidFill>
                  <a:schemeClr val="tx2"/>
                </a:solidFill>
              </a:rPr>
              <a:t>Value</a:t>
            </a:r>
            <a:endParaRPr lang="en-US" sz="2800" baseline="-25000">
              <a:solidFill>
                <a:schemeClr val="tx2"/>
              </a:solidFill>
            </a:endParaRPr>
          </a:p>
        </p:txBody>
      </p:sp>
      <p:sp>
        <p:nvSpPr>
          <p:cNvPr id="59397" name="Rectangle 1144"/>
          <p:cNvSpPr>
            <a:spLocks noChangeArrowheads="1"/>
          </p:cNvSpPr>
          <p:nvPr/>
        </p:nvSpPr>
        <p:spPr bwMode="auto">
          <a:xfrm>
            <a:off x="5449888" y="812800"/>
            <a:ext cx="37274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500" baseline="0">
                <a:solidFill>
                  <a:schemeClr val="tx2"/>
                </a:solidFill>
              </a:rPr>
              <a:t>Anomalous for absorbers?</a:t>
            </a:r>
            <a:endParaRPr lang="en-US" sz="2500" baseline="-25000">
              <a:solidFill>
                <a:schemeClr val="tx2"/>
              </a:solidFill>
            </a:endParaRPr>
          </a:p>
        </p:txBody>
      </p:sp>
      <p:graphicFrame>
        <p:nvGraphicFramePr>
          <p:cNvPr id="419487" name="Group 1695"/>
          <p:cNvGraphicFramePr>
            <a:graphicFrameLocks noGrp="1"/>
          </p:cNvGraphicFramePr>
          <p:nvPr/>
        </p:nvGraphicFramePr>
        <p:xfrm>
          <a:off x="115888" y="1217613"/>
          <a:ext cx="8977312" cy="5624324"/>
        </p:xfrm>
        <a:graphic>
          <a:graphicData uri="http://schemas.openxmlformats.org/drawingml/2006/table">
            <a:tbl>
              <a:tblPr/>
              <a:tblGrid>
                <a:gridCol w="2628900"/>
                <a:gridCol w="2657475"/>
                <a:gridCol w="3690937"/>
              </a:tblGrid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Neutral Column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</a:t>
                      </a:r>
                      <a:r>
                        <a:rPr kumimoji="0" lang="en-US" sz="2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= 10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19.65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cm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-2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Typical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Total Column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= 10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20.6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cm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-2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Typical (n</a:t>
                      </a:r>
                      <a:r>
                        <a:rPr kumimoji="0" lang="en-US" sz="2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/n</a:t>
                      </a:r>
                      <a:r>
                        <a:rPr kumimoji="0" lang="en-US" sz="2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= 0.1)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Total Mass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 ~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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</a:t>
                      </a:r>
                      <a:r>
                        <a:rPr kumimoji="0" lang="en-US" sz="2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Wingdings" charset="2"/>
                        </a:rPr>
                        <a:t>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Little is known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Velocity Field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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v = 700 km/s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091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High. 99%-ile of absorbers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FE091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091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Metallicity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Z = (0.25-1.6) Z</a:t>
                      </a:r>
                      <a:r>
                        <a:rPr kumimoji="0" lang="en-US" sz="2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Wingdings" charset="2"/>
                        </a:rPr>
                        <a:t>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091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High. 99%-ile of absorbers. Seen only in AGN or starburst gals</a:t>
                      </a: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FE091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091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Number Density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</a:t>
                      </a:r>
                      <a:r>
                        <a:rPr kumimoji="0" lang="en-US" sz="2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≈ 1-5 cm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Little is known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Temperature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 ≈ 10,000 K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Typical of ionized gas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Pressure</a:t>
                      </a:r>
                      <a:endParaRPr kumimoji="0" lang="en-US" sz="2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nT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≈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10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4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 cm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-3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K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Little is known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Ionizing Flux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 &lt; 10</a:t>
                      </a: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6.5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 photons s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-1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 cm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-2</a:t>
                      </a: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Typical. </a:t>
                      </a: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 QSO illumination!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Cloud Radius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 ≈ 10 -100 pc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Little is known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Covering Factor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 ≈ 0.25 - 1.0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Little is known  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Filling Factor</a:t>
                      </a:r>
                      <a:endParaRPr kumimoji="0" lang="en-US" sz="2400" b="1" i="0" u="none" strike="noStrike" cap="none" normalizeH="0" baseline="-2500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</a:t>
                      </a:r>
                      <a:r>
                        <a:rPr kumimoji="0" lang="en-US" sz="2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V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≈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10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-5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-10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  <a:sym typeface="Symbol" charset="2"/>
                        </a:rPr>
                        <a:t>-4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Little is known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9375" y="-160338"/>
            <a:ext cx="9004300" cy="1143001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5000" b="1" dirty="0"/>
              <a:t>Is there a</a:t>
            </a:r>
            <a:r>
              <a:rPr lang="en-US" sz="5000" b="1" dirty="0" smtClean="0"/>
              <a:t> </a:t>
            </a:r>
            <a:r>
              <a:rPr lang="en-US" sz="5000" b="1" dirty="0" err="1" smtClean="0"/>
              <a:t>Virialized</a:t>
            </a:r>
            <a:r>
              <a:rPr lang="en-US" sz="5000" b="1" dirty="0" smtClean="0"/>
              <a:t> Halo</a:t>
            </a:r>
            <a:r>
              <a:rPr lang="en-US" sz="5000" b="1" dirty="0"/>
              <a:t>?</a:t>
            </a:r>
            <a:endParaRPr lang="en-US" sz="46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208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46074" y="3324225"/>
            <a:ext cx="7313613" cy="1046163"/>
          </a:xfrm>
          <a:noFill/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800" b="1" dirty="0" err="1" smtClean="0">
                <a:solidFill>
                  <a:schemeClr val="tx2"/>
                </a:solidFill>
                <a:sym typeface="Symbol" charset="2"/>
              </a:rPr>
              <a:t>Collisional</a:t>
            </a:r>
            <a:r>
              <a:rPr lang="en-US" sz="2800" b="1" dirty="0" smtClean="0">
                <a:solidFill>
                  <a:schemeClr val="tx2"/>
                </a:solidFill>
                <a:sym typeface="Symbol" charset="2"/>
              </a:rPr>
              <a:t> </a:t>
            </a:r>
            <a:r>
              <a:rPr lang="en-US" sz="2800" b="1" dirty="0">
                <a:solidFill>
                  <a:schemeClr val="tx2"/>
                </a:solidFill>
                <a:sym typeface="Symbol" charset="2"/>
              </a:rPr>
              <a:t>ionization </a:t>
            </a:r>
            <a:r>
              <a:rPr lang="en-US" sz="2800" b="1" dirty="0" smtClean="0">
                <a:solidFill>
                  <a:schemeClr val="tx2"/>
                </a:solidFill>
                <a:sym typeface="Symbol" charset="2"/>
              </a:rPr>
              <a:t>strength </a:t>
            </a:r>
            <a:r>
              <a:rPr lang="en-US" sz="2800" b="1" dirty="0">
                <a:solidFill>
                  <a:schemeClr val="tx2"/>
                </a:solidFill>
                <a:sym typeface="Symbol" charset="2"/>
              </a:rPr>
              <a:t>of high-ions (NV, OVI)</a:t>
            </a:r>
            <a:r>
              <a:rPr lang="en-US" sz="2800" b="1" dirty="0" smtClean="0">
                <a:solidFill>
                  <a:schemeClr val="tx2"/>
                </a:solidFill>
                <a:sym typeface="Symbol" charset="2"/>
              </a:rPr>
              <a:t> determined </a:t>
            </a:r>
            <a:r>
              <a:rPr lang="en-US" sz="2800" b="1" dirty="0">
                <a:solidFill>
                  <a:schemeClr val="tx2"/>
                </a:solidFill>
                <a:sym typeface="Symbol" charset="2"/>
              </a:rPr>
              <a:t>only by </a:t>
            </a:r>
            <a:r>
              <a:rPr lang="en-US" sz="2800" b="1" dirty="0" smtClean="0">
                <a:solidFill>
                  <a:schemeClr val="tx2"/>
                </a:solidFill>
                <a:sym typeface="Symbol" charset="2"/>
              </a:rPr>
              <a:t>temperature</a:t>
            </a:r>
            <a:endParaRPr lang="en-US" sz="2800" b="1" dirty="0">
              <a:solidFill>
                <a:schemeClr val="tx2"/>
              </a:solidFill>
              <a:sym typeface="Symbol" charset="2"/>
            </a:endParaRPr>
          </a:p>
        </p:txBody>
      </p:sp>
      <p:grpSp>
        <p:nvGrpSpPr>
          <p:cNvPr id="420976" name="Group 1136"/>
          <p:cNvGrpSpPr>
            <a:grpSpLocks/>
          </p:cNvGrpSpPr>
          <p:nvPr/>
        </p:nvGrpSpPr>
        <p:grpSpPr bwMode="auto">
          <a:xfrm>
            <a:off x="7378700" y="958850"/>
            <a:ext cx="1717675" cy="3651250"/>
            <a:chOff x="4389" y="499"/>
            <a:chExt cx="1082" cy="2300"/>
          </a:xfrm>
        </p:grpSpPr>
        <p:sp>
          <p:nvSpPr>
            <p:cNvPr id="420922" name="Oval 1082"/>
            <p:cNvSpPr>
              <a:spLocks noChangeAspect="1" noChangeArrowheads="1"/>
            </p:cNvSpPr>
            <p:nvPr/>
          </p:nvSpPr>
          <p:spPr bwMode="auto">
            <a:xfrm>
              <a:off x="4634" y="1347"/>
              <a:ext cx="744" cy="743"/>
            </a:xfrm>
            <a:prstGeom prst="ellipse">
              <a:avLst/>
            </a:prstGeom>
            <a:solidFill>
              <a:srgbClr val="FE0910">
                <a:alpha val="69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923" name="Line 1083"/>
            <p:cNvSpPr>
              <a:spLocks noChangeShapeType="1"/>
            </p:cNvSpPr>
            <p:nvPr/>
          </p:nvSpPr>
          <p:spPr bwMode="auto">
            <a:xfrm>
              <a:off x="5122" y="653"/>
              <a:ext cx="0" cy="20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924" name="Rectangle 1084"/>
            <p:cNvSpPr>
              <a:spLocks noChangeArrowheads="1"/>
            </p:cNvSpPr>
            <p:nvPr/>
          </p:nvSpPr>
          <p:spPr bwMode="auto">
            <a:xfrm>
              <a:off x="4566" y="499"/>
              <a:ext cx="459" cy="28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40000"/>
                </a:lnSpc>
              </a:pPr>
              <a:r>
                <a:rPr lang="en-US" sz="1400" baseline="0" dirty="0" err="1"/>
                <a:t>b/g</a:t>
              </a:r>
              <a:r>
                <a:rPr lang="en-US" sz="1400" baseline="0" dirty="0"/>
                <a:t> QSO</a:t>
              </a:r>
            </a:p>
          </p:txBody>
        </p:sp>
        <p:pic>
          <p:nvPicPr>
            <p:cNvPr id="420925" name="Picture 108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96" y="2475"/>
              <a:ext cx="490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20926" name="Rectangle 1086"/>
            <p:cNvSpPr>
              <a:spLocks noChangeArrowheads="1"/>
            </p:cNvSpPr>
            <p:nvPr/>
          </p:nvSpPr>
          <p:spPr bwMode="auto">
            <a:xfrm>
              <a:off x="4677" y="1418"/>
              <a:ext cx="451" cy="28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40000"/>
                </a:lnSpc>
              </a:pPr>
              <a:r>
                <a:rPr lang="en-US" sz="1400" baseline="0"/>
                <a:t>f/g QSO</a:t>
              </a:r>
            </a:p>
          </p:txBody>
        </p:sp>
        <p:sp>
          <p:nvSpPr>
            <p:cNvPr id="420927" name="Oval 1087"/>
            <p:cNvSpPr>
              <a:spLocks noChangeAspect="1" noChangeArrowheads="1"/>
            </p:cNvSpPr>
            <p:nvPr/>
          </p:nvSpPr>
          <p:spPr bwMode="auto">
            <a:xfrm>
              <a:off x="4947" y="1667"/>
              <a:ext cx="109" cy="110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080FF"/>
                </a:gs>
              </a:gsLst>
              <a:path path="shape">
                <a:fillToRect l="50000" t="50000" r="50000" b="50000"/>
              </a:path>
            </a:gradFill>
            <a:ln w="31750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928" name="Oval 1088"/>
            <p:cNvSpPr>
              <a:spLocks noChangeAspect="1" noChangeArrowheads="1"/>
            </p:cNvSpPr>
            <p:nvPr/>
          </p:nvSpPr>
          <p:spPr bwMode="auto">
            <a:xfrm>
              <a:off x="5062" y="553"/>
              <a:ext cx="109" cy="10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080FF"/>
                </a:gs>
              </a:gsLst>
              <a:path path="shape">
                <a:fillToRect l="50000" t="50000" r="50000" b="50000"/>
              </a:path>
            </a:gradFill>
            <a:ln w="31750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929" name="Rectangle 1089"/>
            <p:cNvSpPr>
              <a:spLocks noChangeArrowheads="1"/>
            </p:cNvSpPr>
            <p:nvPr/>
          </p:nvSpPr>
          <p:spPr bwMode="auto">
            <a:xfrm>
              <a:off x="4403" y="879"/>
              <a:ext cx="1050" cy="4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930" name="Rectangle 1090"/>
            <p:cNvSpPr>
              <a:spLocks noChangeArrowheads="1"/>
            </p:cNvSpPr>
            <p:nvPr/>
          </p:nvSpPr>
          <p:spPr bwMode="auto">
            <a:xfrm>
              <a:off x="4389" y="900"/>
              <a:ext cx="1082" cy="397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lIns="0" rIns="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2000" baseline="0">
                  <a:solidFill>
                    <a:schemeClr val="tx2"/>
                  </a:solidFill>
                </a:rPr>
                <a:t>Hot virialized halo</a:t>
              </a:r>
            </a:p>
          </p:txBody>
        </p:sp>
        <p:sp>
          <p:nvSpPr>
            <p:cNvPr id="420931" name="Rectangle 1091"/>
            <p:cNvSpPr>
              <a:spLocks noChangeArrowheads="1"/>
            </p:cNvSpPr>
            <p:nvPr/>
          </p:nvSpPr>
          <p:spPr bwMode="auto">
            <a:xfrm>
              <a:off x="4751" y="1805"/>
              <a:ext cx="339" cy="272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 baseline="0">
                  <a:sym typeface="Symbol" charset="2"/>
                </a:rPr>
                <a:t>T</a:t>
              </a:r>
              <a:r>
                <a:rPr lang="en-US" sz="2400" baseline="-25000">
                  <a:sym typeface="Symbol" charset="2"/>
                </a:rPr>
                <a:t>vir</a:t>
              </a:r>
              <a:endParaRPr lang="en-US" sz="2400" baseline="0">
                <a:sym typeface="Symbol" charset="2"/>
              </a:endParaRPr>
            </a:p>
          </p:txBody>
        </p:sp>
        <p:sp>
          <p:nvSpPr>
            <p:cNvPr id="420932" name="Line 1092"/>
            <p:cNvSpPr>
              <a:spLocks noChangeShapeType="1"/>
            </p:cNvSpPr>
            <p:nvPr/>
          </p:nvSpPr>
          <p:spPr bwMode="auto">
            <a:xfrm rot="5400000" flipH="1">
              <a:off x="4574" y="1264"/>
              <a:ext cx="242" cy="0"/>
            </a:xfrm>
            <a:prstGeom prst="line">
              <a:avLst/>
            </a:prstGeom>
            <a:noFill/>
            <a:ln w="31750">
              <a:solidFill>
                <a:schemeClr val="tx2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20980" name="Picture 1140" descr="latex-image-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750" y="2255837"/>
            <a:ext cx="6311900" cy="833438"/>
          </a:xfrm>
          <a:prstGeom prst="rect">
            <a:avLst/>
          </a:prstGeom>
          <a:noFill/>
        </p:spPr>
      </p:pic>
      <p:sp>
        <p:nvSpPr>
          <p:cNvPr id="420981" name="Rectangle 1141"/>
          <p:cNvSpPr>
            <a:spLocks noChangeArrowheads="1"/>
          </p:cNvSpPr>
          <p:nvPr/>
        </p:nvSpPr>
        <p:spPr bwMode="auto">
          <a:xfrm>
            <a:off x="363537" y="4533900"/>
            <a:ext cx="7138987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800" baseline="0" dirty="0">
                <a:solidFill>
                  <a:schemeClr val="tx2"/>
                </a:solidFill>
              </a:rPr>
              <a:t>Data are consistent with expectation:</a:t>
            </a:r>
            <a:endParaRPr lang="en-US" sz="2800" baseline="0" dirty="0" smtClean="0">
              <a:solidFill>
                <a:schemeClr val="tx2"/>
              </a:solidFill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600" baseline="0" dirty="0" smtClean="0">
                <a:solidFill>
                  <a:schemeClr val="tx2"/>
                </a:solidFill>
                <a:sym typeface="Symbol" charset="2"/>
              </a:rPr>
              <a:t>no high ions detected ⇒ halo gas T &gt; 10</a:t>
            </a:r>
            <a:r>
              <a:rPr lang="en-US" sz="2600" dirty="0" smtClean="0">
                <a:solidFill>
                  <a:schemeClr val="tx2"/>
                </a:solidFill>
                <a:sym typeface="Symbol" charset="2"/>
              </a:rPr>
              <a:t>6</a:t>
            </a:r>
            <a:r>
              <a:rPr lang="en-US" sz="2600" baseline="0" dirty="0" smtClean="0">
                <a:solidFill>
                  <a:schemeClr val="tx2"/>
                </a:solidFill>
                <a:sym typeface="Symbol" charset="2"/>
              </a:rPr>
              <a:t> K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600" baseline="0" dirty="0" smtClean="0">
                <a:solidFill>
                  <a:schemeClr val="tx2"/>
                </a:solidFill>
                <a:sym typeface="Symbol" charset="2"/>
              </a:rPr>
              <a:t>extreme absorber kinematics </a:t>
            </a:r>
            <a:r>
              <a:rPr lang="en-US" sz="2600" baseline="0" dirty="0" err="1" smtClean="0">
                <a:solidFill>
                  <a:schemeClr val="tx2"/>
                </a:solidFill>
                <a:sym typeface="Symbol" charset="2"/>
              </a:rPr>
              <a:t>v</a:t>
            </a:r>
            <a:r>
              <a:rPr lang="en-US" sz="2600" baseline="0" dirty="0" smtClean="0">
                <a:solidFill>
                  <a:schemeClr val="tx2"/>
                </a:solidFill>
                <a:sym typeface="Symbol" charset="2"/>
              </a:rPr>
              <a:t> ~ 700 km/</a:t>
            </a:r>
            <a:r>
              <a:rPr lang="en-US" sz="2600" baseline="0" dirty="0" err="1" smtClean="0">
                <a:solidFill>
                  <a:schemeClr val="tx2"/>
                </a:solidFill>
                <a:sym typeface="Symbol" charset="2"/>
              </a:rPr>
              <a:t>s</a:t>
            </a:r>
            <a:r>
              <a:rPr lang="en-US" sz="2600" baseline="0" dirty="0" smtClean="0">
                <a:solidFill>
                  <a:schemeClr val="tx2"/>
                </a:solidFill>
                <a:sym typeface="Symbol" charset="2"/>
              </a:rPr>
              <a:t> consistent with </a:t>
            </a:r>
            <a:r>
              <a:rPr lang="en-US" sz="2600" baseline="0" dirty="0" err="1" smtClean="0">
                <a:solidFill>
                  <a:schemeClr val="tx2"/>
                </a:solidFill>
                <a:sym typeface="Symbol" charset="2"/>
              </a:rPr>
              <a:t>V</a:t>
            </a:r>
            <a:r>
              <a:rPr lang="en-US" sz="2600" baseline="-25000" dirty="0" err="1" smtClean="0">
                <a:solidFill>
                  <a:schemeClr val="tx2"/>
                </a:solidFill>
                <a:sym typeface="Symbol" charset="2"/>
              </a:rPr>
              <a:t>circ</a:t>
            </a:r>
            <a:r>
              <a:rPr lang="en-US" sz="2600" baseline="0" dirty="0" smtClean="0">
                <a:solidFill>
                  <a:schemeClr val="tx2"/>
                </a:solidFill>
                <a:sym typeface="Symbol" charset="2"/>
              </a:rPr>
              <a:t> = 450 km s</a:t>
            </a:r>
            <a:r>
              <a:rPr lang="en-US" sz="2600" dirty="0" smtClean="0">
                <a:solidFill>
                  <a:schemeClr val="tx2"/>
                </a:solidFill>
                <a:sym typeface="Symbol" charset="2"/>
              </a:rPr>
              <a:t>-1</a:t>
            </a:r>
            <a:endParaRPr lang="en-US" sz="2600" baseline="0" dirty="0">
              <a:solidFill>
                <a:schemeClr val="tx2"/>
              </a:solidFill>
              <a:sym typeface="Symbol" charset="2"/>
            </a:endParaRPr>
          </a:p>
        </p:txBody>
      </p:sp>
      <p:sp>
        <p:nvSpPr>
          <p:cNvPr id="32" name="Rectangle 1027"/>
          <p:cNvSpPr txBox="1">
            <a:spLocks noChangeArrowheads="1"/>
          </p:cNvSpPr>
          <p:nvPr/>
        </p:nvSpPr>
        <p:spPr bwMode="auto">
          <a:xfrm>
            <a:off x="447675" y="947737"/>
            <a:ext cx="705485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QSO </a:t>
            </a:r>
            <a:r>
              <a:rPr lang="en-US" sz="2800" kern="0" baseline="0" dirty="0" smtClean="0">
                <a:solidFill>
                  <a:srgbClr val="FFCC00"/>
                </a:solidFill>
                <a:latin typeface="+mn-lt"/>
                <a:ea typeface="+mn-ea"/>
                <a:cs typeface="+mn-cs"/>
                <a:sym typeface="Symbol" charset="2"/>
              </a:rPr>
              <a:t>mass scale M ≈ 10</a:t>
            </a:r>
            <a:r>
              <a:rPr lang="en-US" sz="2800" kern="0" dirty="0" smtClean="0">
                <a:solidFill>
                  <a:srgbClr val="FFCC00"/>
                </a:solidFill>
                <a:latin typeface="+mn-lt"/>
                <a:ea typeface="+mn-ea"/>
                <a:cs typeface="+mn-cs"/>
                <a:sym typeface="Symbol" charset="2"/>
              </a:rPr>
              <a:t>13 </a:t>
            </a:r>
            <a:r>
              <a:rPr lang="en-US" sz="2800" baseline="0" dirty="0" smtClean="0">
                <a:solidFill>
                  <a:srgbClr val="FFCC00"/>
                </a:solidFill>
              </a:rPr>
              <a:t>M</a:t>
            </a:r>
            <a:r>
              <a:rPr lang="en-US" sz="2800" baseline="-25000" dirty="0" smtClean="0">
                <a:solidFill>
                  <a:srgbClr val="FFCC00"/>
                </a:solidFill>
                <a:sym typeface="Wingdings" charset="2"/>
              </a:rPr>
              <a:t></a:t>
            </a:r>
            <a:r>
              <a:rPr lang="en-US" sz="2800" kern="0" baseline="0" dirty="0" smtClean="0">
                <a:solidFill>
                  <a:srgbClr val="FFCC00"/>
                </a:solidFill>
                <a:latin typeface="+mn-lt"/>
                <a:ea typeface="+mn-ea"/>
                <a:cs typeface="+mn-cs"/>
                <a:sym typeface="Symbol" charset="2"/>
              </a:rPr>
              <a:t>.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ΛCDM model predicts a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virialized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charset="2"/>
              </a:rPr>
              <a:t> halo with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+mn-lt"/>
              <a:ea typeface="+mn-ea"/>
              <a:cs typeface="+mn-cs"/>
              <a:sym typeface="Symbol" charset="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7" grpId="0" build="p"/>
      <p:bldP spid="42098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3825" y="-190500"/>
            <a:ext cx="900430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5000" b="1" dirty="0"/>
              <a:t>Two Phase Medium</a:t>
            </a:r>
            <a:endParaRPr lang="en-US" sz="46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275" y="866775"/>
            <a:ext cx="8701088" cy="1004888"/>
          </a:xfrm>
          <a:noFill/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r>
              <a:rPr lang="en-US" sz="2600" b="1" dirty="0">
                <a:solidFill>
                  <a:schemeClr val="tx2"/>
                </a:solidFill>
                <a:sym typeface="Symbol" charset="2"/>
              </a:rPr>
              <a:t>	Combine statistical covering factor with</a:t>
            </a:r>
            <a:r>
              <a:rPr lang="en-US" sz="2600" b="1" dirty="0" smtClean="0">
                <a:solidFill>
                  <a:schemeClr val="tx2"/>
                </a:solidFill>
                <a:sym typeface="Symbol" charset="2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sym typeface="Symbol" charset="2"/>
              </a:rPr>
              <a:t>photoionization</a:t>
            </a:r>
            <a:r>
              <a:rPr lang="en-US" sz="2600" b="1" dirty="0" smtClean="0">
                <a:solidFill>
                  <a:schemeClr val="tx2"/>
                </a:solidFill>
                <a:sym typeface="Symbol" charset="2"/>
              </a:rPr>
              <a:t> model, </a:t>
            </a:r>
            <a:r>
              <a:rPr lang="en-US" sz="2600" b="1" dirty="0">
                <a:solidFill>
                  <a:schemeClr val="tx2"/>
                </a:solidFill>
                <a:sym typeface="Symbol" charset="2"/>
              </a:rPr>
              <a:t>to estimate cold gas density at </a:t>
            </a:r>
            <a:r>
              <a:rPr lang="en-US" sz="2600" b="1" dirty="0" err="1">
                <a:solidFill>
                  <a:schemeClr val="tx2"/>
                </a:solidFill>
                <a:sym typeface="Symbol" charset="2"/>
              </a:rPr>
              <a:t>r</a:t>
            </a:r>
            <a:r>
              <a:rPr lang="en-US" sz="2600" b="1" dirty="0">
                <a:solidFill>
                  <a:schemeClr val="tx2"/>
                </a:solidFill>
                <a:sym typeface="Symbol" charset="2"/>
              </a:rPr>
              <a:t> ~ 100 </a:t>
            </a:r>
            <a:r>
              <a:rPr lang="en-US" sz="2600" b="1" dirty="0" err="1">
                <a:solidFill>
                  <a:schemeClr val="tx2"/>
                </a:solidFill>
                <a:sym typeface="Symbol" charset="2"/>
              </a:rPr>
              <a:t>kpc</a:t>
            </a:r>
            <a:endParaRPr lang="en-US" sz="2600" b="1" baseline="-25000" dirty="0">
              <a:solidFill>
                <a:schemeClr val="tx2"/>
              </a:solidFill>
              <a:sym typeface="Symbol" charset="2"/>
            </a:endParaRPr>
          </a:p>
        </p:txBody>
      </p:sp>
      <p:sp>
        <p:nvSpPr>
          <p:cNvPr id="449556" name="AutoShape 20"/>
          <p:cNvSpPr>
            <a:spLocks/>
          </p:cNvSpPr>
          <p:nvPr/>
        </p:nvSpPr>
        <p:spPr bwMode="auto">
          <a:xfrm rot="16200000" flipV="1">
            <a:off x="3697289" y="2483643"/>
            <a:ext cx="211138" cy="773113"/>
          </a:xfrm>
          <a:prstGeom prst="leftBrace">
            <a:avLst>
              <a:gd name="adj1" fmla="val 84022"/>
              <a:gd name="adj2" fmla="val 50000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9557" name="Rectangle 21"/>
          <p:cNvSpPr>
            <a:spLocks noChangeArrowheads="1"/>
          </p:cNvSpPr>
          <p:nvPr/>
        </p:nvSpPr>
        <p:spPr bwMode="auto">
          <a:xfrm>
            <a:off x="2748757" y="2984500"/>
            <a:ext cx="169624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/>
            <a:r>
              <a:rPr lang="en-US" sz="1600" baseline="0" dirty="0" smtClean="0"/>
              <a:t>covering </a:t>
            </a:r>
            <a:r>
              <a:rPr lang="en-US" sz="1600" baseline="0" dirty="0"/>
              <a:t>factor</a:t>
            </a:r>
          </a:p>
        </p:txBody>
      </p:sp>
      <p:sp>
        <p:nvSpPr>
          <p:cNvPr id="449558" name="AutoShape 22"/>
          <p:cNvSpPr>
            <a:spLocks/>
          </p:cNvSpPr>
          <p:nvPr/>
        </p:nvSpPr>
        <p:spPr bwMode="auto">
          <a:xfrm rot="16200000" flipV="1">
            <a:off x="5054368" y="1989370"/>
            <a:ext cx="246062" cy="1788649"/>
          </a:xfrm>
          <a:prstGeom prst="leftBrace">
            <a:avLst>
              <a:gd name="adj1" fmla="val 55699"/>
              <a:gd name="adj2" fmla="val 50000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449559" name="Rectangle 23"/>
          <p:cNvSpPr>
            <a:spLocks noChangeArrowheads="1"/>
          </p:cNvSpPr>
          <p:nvPr/>
        </p:nvSpPr>
        <p:spPr bwMode="auto">
          <a:xfrm>
            <a:off x="4337844" y="2900363"/>
            <a:ext cx="3282156" cy="47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/>
            <a:r>
              <a:rPr lang="en-US" sz="1600" baseline="0" dirty="0"/>
              <a:t>ionization model of SDSSJ1204</a:t>
            </a:r>
          </a:p>
        </p:txBody>
      </p:sp>
      <p:grpSp>
        <p:nvGrpSpPr>
          <p:cNvPr id="449588" name="Group 52"/>
          <p:cNvGrpSpPr>
            <a:grpSpLocks/>
          </p:cNvGrpSpPr>
          <p:nvPr/>
        </p:nvGrpSpPr>
        <p:grpSpPr bwMode="auto">
          <a:xfrm>
            <a:off x="6261100" y="5365750"/>
            <a:ext cx="2447925" cy="1244600"/>
            <a:chOff x="4164" y="3300"/>
            <a:chExt cx="1542" cy="784"/>
          </a:xfrm>
        </p:grpSpPr>
        <p:sp>
          <p:nvSpPr>
            <p:cNvPr id="449582" name="WordArt 46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4164" y="3300"/>
              <a:ext cx="945" cy="29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tx2"/>
                  </a:solidFill>
                  <a:effectLst>
                    <a:outerShdw blurRad="63500" dist="35921" dir="2700000" algn="ctr" rotWithShape="0">
                      <a:schemeClr val="bg2"/>
                    </a:outerShdw>
                  </a:effectLst>
                  <a:latin typeface="Arial Black"/>
                  <a:ea typeface="Arial Black"/>
                  <a:cs typeface="Arial Black"/>
                </a:rPr>
                <a:t>Pressure</a:t>
              </a:r>
            </a:p>
          </p:txBody>
        </p:sp>
        <p:sp>
          <p:nvSpPr>
            <p:cNvPr id="449583" name="WordArt 47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4578" y="3727"/>
              <a:ext cx="1128" cy="35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824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tx2"/>
                  </a:solidFill>
                  <a:effectLst>
                    <a:outerShdw blurRad="63500" dist="35921" dir="2700000" algn="ctr" rotWithShape="0">
                      <a:schemeClr val="bg2"/>
                    </a:outerShdw>
                  </a:effectLst>
                  <a:latin typeface="Arial Black"/>
                  <a:ea typeface="Arial Black"/>
                  <a:cs typeface="Arial Black"/>
                </a:rPr>
                <a:t>Equilibrium!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0663" y="4606925"/>
            <a:ext cx="8882062" cy="2003425"/>
            <a:chOff x="220663" y="4556125"/>
            <a:chExt cx="8882062" cy="2003425"/>
          </a:xfrm>
        </p:grpSpPr>
        <p:grpSp>
          <p:nvGrpSpPr>
            <p:cNvPr id="449605" name="Group 69"/>
            <p:cNvGrpSpPr>
              <a:grpSpLocks/>
            </p:cNvGrpSpPr>
            <p:nvPr/>
          </p:nvGrpSpPr>
          <p:grpSpPr bwMode="auto">
            <a:xfrm>
              <a:off x="220663" y="4556125"/>
              <a:ext cx="8882062" cy="2003425"/>
              <a:chOff x="139" y="2870"/>
              <a:chExt cx="5595" cy="1262"/>
            </a:xfrm>
          </p:grpSpPr>
          <p:sp>
            <p:nvSpPr>
              <p:cNvPr id="449568" name="Rectangle 32"/>
              <p:cNvSpPr>
                <a:spLocks noChangeArrowheads="1"/>
              </p:cNvSpPr>
              <p:nvPr/>
            </p:nvSpPr>
            <p:spPr bwMode="auto">
              <a:xfrm>
                <a:off x="281" y="2870"/>
                <a:ext cx="5453" cy="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342900" indent="-342900">
                  <a:lnSpc>
                    <a:spcPct val="120000"/>
                  </a:lnSpc>
                  <a:spcBef>
                    <a:spcPct val="20000"/>
                  </a:spcBef>
                </a:pPr>
                <a:r>
                  <a:rPr lang="en-US" sz="2600" baseline="0" dirty="0">
                    <a:solidFill>
                      <a:schemeClr val="tx2"/>
                    </a:solidFill>
                    <a:sym typeface="Symbol" charset="2"/>
                  </a:rPr>
                  <a:t>We measure</a:t>
                </a:r>
                <a:r>
                  <a:rPr lang="en-US" sz="2600" baseline="0" dirty="0" smtClean="0">
                    <a:solidFill>
                      <a:schemeClr val="tx2"/>
                    </a:solidFill>
                    <a:sym typeface="Symbol" charset="2"/>
                  </a:rPr>
                  <a:t> cold </a:t>
                </a:r>
                <a:r>
                  <a:rPr lang="en-US" sz="2600" baseline="0" dirty="0">
                    <a:solidFill>
                      <a:schemeClr val="tx2"/>
                    </a:solidFill>
                    <a:sym typeface="Symbol" charset="2"/>
                  </a:rPr>
                  <a:t>phase </a:t>
                </a:r>
                <a:r>
                  <a:rPr lang="en-US" sz="2600" i="1" baseline="0" dirty="0">
                    <a:solidFill>
                      <a:schemeClr val="tx2"/>
                    </a:solidFill>
                    <a:sym typeface="Symbol" charset="2"/>
                  </a:rPr>
                  <a:t>pressure</a:t>
                </a:r>
                <a:r>
                  <a:rPr lang="en-US" sz="2600" baseline="0" dirty="0">
                    <a:solidFill>
                      <a:schemeClr val="tx2"/>
                    </a:solidFill>
                    <a:sym typeface="Symbol" charset="2"/>
                  </a:rPr>
                  <a:t> P = </a:t>
                </a:r>
                <a:r>
                  <a:rPr lang="en-US" sz="2600" baseline="0" dirty="0" err="1">
                    <a:solidFill>
                      <a:schemeClr val="tx2"/>
                    </a:solidFill>
                    <a:sym typeface="Symbol" charset="2"/>
                  </a:rPr>
                  <a:t>nT</a:t>
                </a:r>
                <a:r>
                  <a:rPr lang="en-US" sz="2600" baseline="0" dirty="0">
                    <a:solidFill>
                      <a:schemeClr val="tx2"/>
                    </a:solidFill>
                    <a:sym typeface="Symbol" charset="2"/>
                  </a:rPr>
                  <a:t> reasonably well:</a:t>
                </a:r>
                <a:endParaRPr lang="en-US" sz="2600" i="1" baseline="-25000" dirty="0">
                  <a:solidFill>
                    <a:schemeClr val="tx2"/>
                  </a:solidFill>
                  <a:sym typeface="Symbol" charset="2"/>
                </a:endParaRPr>
              </a:p>
            </p:txBody>
          </p:sp>
          <p:pic>
            <p:nvPicPr>
              <p:cNvPr id="449604" name="Picture 68" descr="latex-image-2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39" y="3769"/>
                <a:ext cx="4070" cy="363"/>
              </a:xfrm>
              <a:prstGeom prst="rect">
                <a:avLst/>
              </a:prstGeom>
              <a:noFill/>
            </p:spPr>
          </p:pic>
        </p:grpSp>
        <p:pic>
          <p:nvPicPr>
            <p:cNvPr id="81922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5925" y="5055413"/>
              <a:ext cx="5500656" cy="89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4660" y="1878262"/>
            <a:ext cx="6463428" cy="97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9" name="Group 28"/>
          <p:cNvGrpSpPr/>
          <p:nvPr/>
        </p:nvGrpSpPr>
        <p:grpSpPr>
          <a:xfrm>
            <a:off x="112713" y="3209925"/>
            <a:ext cx="8718550" cy="1502388"/>
            <a:chOff x="125413" y="3146425"/>
            <a:chExt cx="8718550" cy="1502388"/>
          </a:xfrm>
        </p:grpSpPr>
        <p:sp>
          <p:nvSpPr>
            <p:cNvPr id="449565" name="Rectangle 29"/>
            <p:cNvSpPr>
              <a:spLocks noChangeArrowheads="1"/>
            </p:cNvSpPr>
            <p:nvPr/>
          </p:nvSpPr>
          <p:spPr bwMode="auto">
            <a:xfrm>
              <a:off x="125413" y="3146425"/>
              <a:ext cx="8718550" cy="528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120000"/>
                </a:lnSpc>
                <a:spcBef>
                  <a:spcPct val="20000"/>
                </a:spcBef>
              </a:pPr>
              <a:r>
                <a:rPr lang="en-US" sz="2600" baseline="0" dirty="0" smtClean="0">
                  <a:solidFill>
                    <a:schemeClr val="tx2"/>
                  </a:solidFill>
                  <a:sym typeface="Symbol" charset="2"/>
                </a:rPr>
                <a:t>	Significant cold </a:t>
              </a:r>
              <a:r>
                <a:rPr lang="en-US" sz="2600" baseline="0" dirty="0">
                  <a:solidFill>
                    <a:schemeClr val="tx2"/>
                  </a:solidFill>
                  <a:sym typeface="Symbol" charset="2"/>
                </a:rPr>
                <a:t>gas fraction</a:t>
              </a:r>
              <a:r>
                <a:rPr lang="en-US" sz="2600" baseline="0" dirty="0" smtClean="0">
                  <a:solidFill>
                    <a:schemeClr val="tx2"/>
                  </a:solidFill>
                  <a:sym typeface="Symbol" charset="2"/>
                </a:rPr>
                <a:t> ⇒ two</a:t>
              </a:r>
              <a:r>
                <a:rPr lang="en-US" sz="2600" baseline="0" dirty="0">
                  <a:solidFill>
                    <a:schemeClr val="tx2"/>
                  </a:solidFill>
                  <a:sym typeface="Symbol" charset="2"/>
                </a:rPr>
                <a:t>-phase medium</a:t>
              </a:r>
              <a:endParaRPr lang="en-US" sz="2600" baseline="-25000" dirty="0">
                <a:solidFill>
                  <a:schemeClr val="tx2"/>
                </a:solidFill>
                <a:sym typeface="Symbol" charset="2"/>
              </a:endParaRPr>
            </a:p>
          </p:txBody>
        </p:sp>
        <p:pic>
          <p:nvPicPr>
            <p:cNvPr id="70666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14365" y="3592913"/>
              <a:ext cx="7883599" cy="105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Line 1026"/>
          <p:cNvSpPr>
            <a:spLocks noChangeShapeType="1"/>
          </p:cNvSpPr>
          <p:nvPr/>
        </p:nvSpPr>
        <p:spPr bwMode="auto">
          <a:xfrm rot="5400000" flipH="1" flipV="1">
            <a:off x="4571207" y="-734219"/>
            <a:ext cx="0" cy="8856663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4355" name="Rectangle 1027"/>
          <p:cNvSpPr>
            <a:spLocks noChangeArrowheads="1"/>
          </p:cNvSpPr>
          <p:nvPr/>
        </p:nvSpPr>
        <p:spPr bwMode="auto">
          <a:xfrm>
            <a:off x="120650" y="3708400"/>
            <a:ext cx="8804275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600" baseline="0" dirty="0">
                <a:solidFill>
                  <a:schemeClr val="tx2"/>
                </a:solidFill>
                <a:sym typeface="Wingdings" charset="2"/>
              </a:rPr>
              <a:t>Strongest evidence for outflow is high </a:t>
            </a:r>
            <a:r>
              <a:rPr lang="en-US" sz="2600" baseline="0" dirty="0">
                <a:solidFill>
                  <a:schemeClr val="tx2"/>
                </a:solidFill>
                <a:sym typeface="Symbol" charset="2"/>
              </a:rPr>
              <a:t>Z ~</a:t>
            </a:r>
            <a:r>
              <a:rPr lang="en-US" sz="2600" baseline="0" dirty="0">
                <a:solidFill>
                  <a:schemeClr val="tx2"/>
                </a:solidFill>
              </a:rPr>
              <a:t> Z</a:t>
            </a:r>
            <a:r>
              <a:rPr lang="en-US" sz="2600" baseline="-25000" dirty="0">
                <a:solidFill>
                  <a:schemeClr val="tx2"/>
                </a:solidFill>
                <a:sym typeface="Wingdings" charset="2"/>
              </a:rPr>
              <a:t></a:t>
            </a:r>
            <a:r>
              <a:rPr lang="en-US" sz="2600" baseline="0" dirty="0">
                <a:solidFill>
                  <a:schemeClr val="tx2"/>
                </a:solidFill>
                <a:sym typeface="Wingdings" charset="2"/>
              </a:rPr>
              <a:t> at 108 </a:t>
            </a:r>
            <a:r>
              <a:rPr lang="en-US" sz="2600" baseline="0" dirty="0" err="1">
                <a:solidFill>
                  <a:schemeClr val="tx2"/>
                </a:solidFill>
                <a:sym typeface="Wingdings" charset="2"/>
              </a:rPr>
              <a:t>kpc</a:t>
            </a:r>
            <a:r>
              <a:rPr lang="en-US" sz="2600" baseline="0" dirty="0">
                <a:solidFill>
                  <a:schemeClr val="tx2"/>
                </a:solidFill>
                <a:sym typeface="Wingdings" charset="2"/>
              </a:rPr>
              <a:t>.</a:t>
            </a:r>
            <a:r>
              <a:rPr lang="en-US" sz="2600" baseline="0" dirty="0" smtClean="0">
                <a:solidFill>
                  <a:schemeClr val="tx2"/>
                </a:solidFill>
                <a:sym typeface="Wingdings" charset="2"/>
              </a:rPr>
              <a:t> </a:t>
            </a:r>
            <a:endParaRPr lang="en-US" sz="2600" baseline="0" dirty="0">
              <a:solidFill>
                <a:schemeClr val="tx2"/>
              </a:solidFill>
              <a:sym typeface="Wingdings" charset="2"/>
            </a:endParaRPr>
          </a:p>
        </p:txBody>
      </p:sp>
      <p:sp>
        <p:nvSpPr>
          <p:cNvPr id="484361" name="Rectangle 1033"/>
          <p:cNvSpPr>
            <a:spLocks noGrp="1" noChangeArrowheads="1"/>
          </p:cNvSpPr>
          <p:nvPr>
            <p:ph type="title"/>
          </p:nvPr>
        </p:nvSpPr>
        <p:spPr>
          <a:xfrm>
            <a:off x="68263" y="-182563"/>
            <a:ext cx="9004300" cy="1143001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4800" b="1" dirty="0" smtClean="0"/>
              <a:t>Outflow or Cold Flows?</a:t>
            </a:r>
            <a:endParaRPr lang="en-US" sz="4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84362" name="Rectangle 1034"/>
          <p:cNvSpPr>
            <a:spLocks noChangeArrowheads="1"/>
          </p:cNvSpPr>
          <p:nvPr/>
        </p:nvSpPr>
        <p:spPr bwMode="auto">
          <a:xfrm rot="-2649561">
            <a:off x="3087688" y="1457325"/>
            <a:ext cx="498475" cy="1482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4363" name="Rectangle 1035"/>
          <p:cNvSpPr>
            <a:spLocks noChangeArrowheads="1"/>
          </p:cNvSpPr>
          <p:nvPr/>
        </p:nvSpPr>
        <p:spPr bwMode="auto">
          <a:xfrm>
            <a:off x="2882900" y="963613"/>
            <a:ext cx="728663" cy="3571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40000"/>
              </a:lnSpc>
            </a:pPr>
            <a:r>
              <a:rPr lang="en-US" sz="1400" baseline="0">
                <a:solidFill>
                  <a:schemeClr val="tx2"/>
                </a:solidFill>
              </a:rPr>
              <a:t>b/g QSO</a:t>
            </a:r>
          </a:p>
        </p:txBody>
      </p:sp>
      <p:sp>
        <p:nvSpPr>
          <p:cNvPr id="484364" name="Oval 1036"/>
          <p:cNvSpPr>
            <a:spLocks noChangeAspect="1" noChangeArrowheads="1"/>
          </p:cNvSpPr>
          <p:nvPr/>
        </p:nvSpPr>
        <p:spPr bwMode="auto">
          <a:xfrm>
            <a:off x="2425700" y="1314450"/>
            <a:ext cx="1546225" cy="1544638"/>
          </a:xfrm>
          <a:prstGeom prst="ellipse">
            <a:avLst/>
          </a:prstGeom>
          <a:solidFill>
            <a:schemeClr val="bg2">
              <a:alpha val="28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4365" name="Rectangle 1037"/>
          <p:cNvSpPr>
            <a:spLocks noChangeArrowheads="1"/>
          </p:cNvSpPr>
          <p:nvPr/>
        </p:nvSpPr>
        <p:spPr bwMode="auto">
          <a:xfrm>
            <a:off x="2519363" y="1730375"/>
            <a:ext cx="715962" cy="4508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40000"/>
              </a:lnSpc>
            </a:pPr>
            <a:r>
              <a:rPr lang="en-US" sz="1400" baseline="0">
                <a:solidFill>
                  <a:schemeClr val="tx2"/>
                </a:solidFill>
              </a:rPr>
              <a:t>f/g QSO</a:t>
            </a:r>
          </a:p>
        </p:txBody>
      </p:sp>
      <p:sp>
        <p:nvSpPr>
          <p:cNvPr id="484366" name="Line 1038"/>
          <p:cNvSpPr>
            <a:spLocks noChangeShapeType="1"/>
          </p:cNvSpPr>
          <p:nvPr/>
        </p:nvSpPr>
        <p:spPr bwMode="auto">
          <a:xfrm flipV="1">
            <a:off x="3286125" y="2105025"/>
            <a:ext cx="503238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4367" name="Rectangle 1039"/>
          <p:cNvSpPr>
            <a:spLocks noChangeArrowheads="1"/>
          </p:cNvSpPr>
          <p:nvPr/>
        </p:nvSpPr>
        <p:spPr bwMode="auto">
          <a:xfrm>
            <a:off x="2811463" y="1706563"/>
            <a:ext cx="1441450" cy="4318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70000"/>
              </a:lnSpc>
            </a:pPr>
            <a:r>
              <a:rPr lang="en-US" sz="1800" baseline="0">
                <a:solidFill>
                  <a:schemeClr val="tx2"/>
                </a:solidFill>
              </a:rPr>
              <a:t>R</a:t>
            </a:r>
            <a:r>
              <a:rPr lang="en-US" sz="1800" baseline="-25000">
                <a:solidFill>
                  <a:schemeClr val="tx2"/>
                </a:solidFill>
                <a:sym typeface="Symbol" charset="2"/>
              </a:rPr>
              <a:t></a:t>
            </a:r>
            <a:endParaRPr lang="en-US" sz="1800" baseline="0">
              <a:solidFill>
                <a:schemeClr val="tx2"/>
              </a:solidFill>
              <a:sym typeface="Symbol" charset="2"/>
            </a:endParaRPr>
          </a:p>
        </p:txBody>
      </p:sp>
      <p:sp>
        <p:nvSpPr>
          <p:cNvPr id="484368" name="Line 1040"/>
          <p:cNvSpPr>
            <a:spLocks noChangeShapeType="1"/>
          </p:cNvSpPr>
          <p:nvPr/>
        </p:nvSpPr>
        <p:spPr bwMode="auto">
          <a:xfrm flipH="1">
            <a:off x="3814763" y="1112838"/>
            <a:ext cx="0" cy="2249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4369" name="Oval 1041"/>
          <p:cNvSpPr>
            <a:spLocks noChangeAspect="1" noChangeArrowheads="1"/>
          </p:cNvSpPr>
          <p:nvPr/>
        </p:nvSpPr>
        <p:spPr bwMode="auto">
          <a:xfrm>
            <a:off x="3722688" y="1014413"/>
            <a:ext cx="173037" cy="173037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080FF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4370" name="AutoShape 1042"/>
          <p:cNvSpPr>
            <a:spLocks noChangeAspect="1" noChangeArrowheads="1"/>
          </p:cNvSpPr>
          <p:nvPr/>
        </p:nvSpPr>
        <p:spPr bwMode="auto">
          <a:xfrm rot="5674369">
            <a:off x="2683669" y="1518444"/>
            <a:ext cx="1282700" cy="1169988"/>
          </a:xfrm>
          <a:custGeom>
            <a:avLst/>
            <a:gdLst>
              <a:gd name="G0" fmla="+- 9249 0 0"/>
              <a:gd name="G1" fmla="+- -11167948 0 0"/>
              <a:gd name="G2" fmla="+- 0 0 -11167948"/>
              <a:gd name="T0" fmla="*/ 0 256 1"/>
              <a:gd name="T1" fmla="*/ 180 256 1"/>
              <a:gd name="G3" fmla="+- -11167948 T0 T1"/>
              <a:gd name="T2" fmla="*/ 0 256 1"/>
              <a:gd name="T3" fmla="*/ 90 256 1"/>
              <a:gd name="G4" fmla="+- -11167948 T2 T3"/>
              <a:gd name="G5" fmla="*/ G4 2 1"/>
              <a:gd name="T4" fmla="*/ 90 256 1"/>
              <a:gd name="T5" fmla="*/ 0 256 1"/>
              <a:gd name="G6" fmla="+- -11167948 T4 T5"/>
              <a:gd name="G7" fmla="*/ G6 2 1"/>
              <a:gd name="G8" fmla="abs -11167948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249"/>
              <a:gd name="G18" fmla="*/ 9249 1 2"/>
              <a:gd name="G19" fmla="+- G18 5400 0"/>
              <a:gd name="G20" fmla="cos G19 -11167948"/>
              <a:gd name="G21" fmla="sin G19 -11167948"/>
              <a:gd name="G22" fmla="+- G20 10800 0"/>
              <a:gd name="G23" fmla="+- G21 10800 0"/>
              <a:gd name="G24" fmla="+- 10800 0 G20"/>
              <a:gd name="G25" fmla="+- 9249 10800 0"/>
              <a:gd name="G26" fmla="?: G9 G17 G25"/>
              <a:gd name="G27" fmla="?: G9 0 21600"/>
              <a:gd name="G28" fmla="cos 10800 -11167948"/>
              <a:gd name="G29" fmla="sin 10800 -11167948"/>
              <a:gd name="G30" fmla="sin 9249 -11167948"/>
              <a:gd name="G31" fmla="+- G28 10800 0"/>
              <a:gd name="G32" fmla="+- G29 10800 0"/>
              <a:gd name="G33" fmla="+- G30 10800 0"/>
              <a:gd name="G34" fmla="?: G4 0 G31"/>
              <a:gd name="G35" fmla="?: -11167948 G34 0"/>
              <a:gd name="G36" fmla="?: G6 G35 G31"/>
              <a:gd name="G37" fmla="+- 21600 0 G36"/>
              <a:gd name="G38" fmla="?: G4 0 G33"/>
              <a:gd name="G39" fmla="?: -11167948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915 w 21600"/>
              <a:gd name="T15" fmla="*/ 9129 h 21600"/>
              <a:gd name="T16" fmla="*/ 10800 w 21600"/>
              <a:gd name="T17" fmla="*/ 1551 h 21600"/>
              <a:gd name="T18" fmla="*/ 20685 w 21600"/>
              <a:gd name="T19" fmla="*/ 9129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680" y="9259"/>
                </a:moveTo>
                <a:cubicBezTo>
                  <a:pt x="2432" y="4808"/>
                  <a:pt x="6286" y="1550"/>
                  <a:pt x="10800" y="1550"/>
                </a:cubicBezTo>
                <a:cubicBezTo>
                  <a:pt x="15313" y="1550"/>
                  <a:pt x="19167" y="4808"/>
                  <a:pt x="19919" y="9259"/>
                </a:cubicBezTo>
                <a:lnTo>
                  <a:pt x="21449" y="9000"/>
                </a:lnTo>
                <a:cubicBezTo>
                  <a:pt x="20570" y="3803"/>
                  <a:pt x="16070" y="0"/>
                  <a:pt x="10799" y="0"/>
                </a:cubicBezTo>
                <a:cubicBezTo>
                  <a:pt x="5529" y="0"/>
                  <a:pt x="1029" y="3803"/>
                  <a:pt x="150" y="9000"/>
                </a:cubicBezTo>
                <a:close/>
              </a:path>
            </a:pathLst>
          </a:cu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84371" name="Picture 10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6100" y="3078163"/>
            <a:ext cx="7778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4372" name="AutoShape 1044"/>
          <p:cNvSpPr>
            <a:spLocks noChangeArrowheads="1"/>
          </p:cNvSpPr>
          <p:nvPr/>
        </p:nvSpPr>
        <p:spPr bwMode="auto">
          <a:xfrm rot="-1876207">
            <a:off x="3736975" y="1592263"/>
            <a:ext cx="365125" cy="18256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4373" name="AutoShape 1045"/>
          <p:cNvSpPr>
            <a:spLocks noChangeArrowheads="1"/>
          </p:cNvSpPr>
          <p:nvPr/>
        </p:nvSpPr>
        <p:spPr bwMode="auto">
          <a:xfrm rot="1215309">
            <a:off x="3784600" y="2308225"/>
            <a:ext cx="365125" cy="1825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4374" name="AutoShape 1046"/>
          <p:cNvSpPr>
            <a:spLocks noChangeArrowheads="1"/>
          </p:cNvSpPr>
          <p:nvPr/>
        </p:nvSpPr>
        <p:spPr bwMode="auto">
          <a:xfrm rot="3940947">
            <a:off x="3375819" y="2717006"/>
            <a:ext cx="365125" cy="1825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4375" name="Rectangle 1047"/>
          <p:cNvSpPr>
            <a:spLocks noChangeArrowheads="1"/>
          </p:cNvSpPr>
          <p:nvPr/>
        </p:nvSpPr>
        <p:spPr bwMode="auto">
          <a:xfrm>
            <a:off x="298450" y="1031875"/>
            <a:ext cx="2060575" cy="9302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/>
            <a:r>
              <a:rPr lang="en-US" sz="3600" baseline="0">
                <a:solidFill>
                  <a:schemeClr val="tx2"/>
                </a:solidFill>
              </a:rPr>
              <a:t>Outflow</a:t>
            </a:r>
            <a:endParaRPr lang="en-US" sz="3600" u="sng" baseline="0">
              <a:solidFill>
                <a:schemeClr val="tx2"/>
              </a:solidFill>
            </a:endParaRPr>
          </a:p>
        </p:txBody>
      </p:sp>
      <p:sp>
        <p:nvSpPr>
          <p:cNvPr id="484377" name="Rectangle 1049"/>
          <p:cNvSpPr>
            <a:spLocks noChangeArrowheads="1"/>
          </p:cNvSpPr>
          <p:nvPr/>
        </p:nvSpPr>
        <p:spPr bwMode="auto">
          <a:xfrm>
            <a:off x="142875" y="2187575"/>
            <a:ext cx="2293938" cy="9937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/>
            <a:r>
              <a:rPr lang="en-US" sz="2400" baseline="0">
                <a:solidFill>
                  <a:schemeClr val="tx2"/>
                </a:solidFill>
              </a:rPr>
              <a:t>QSO feedback ejects or sweeps up cold material </a:t>
            </a:r>
          </a:p>
        </p:txBody>
      </p:sp>
      <p:sp>
        <p:nvSpPr>
          <p:cNvPr id="484379" name="Oval 1051"/>
          <p:cNvSpPr>
            <a:spLocks noChangeAspect="1" noChangeArrowheads="1"/>
          </p:cNvSpPr>
          <p:nvPr/>
        </p:nvSpPr>
        <p:spPr bwMode="auto">
          <a:xfrm>
            <a:off x="3111500" y="2027238"/>
            <a:ext cx="173038" cy="17462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080FF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4402" name="WordArt 1074"/>
          <p:cNvSpPr>
            <a:spLocks noChangeAspect="1" noChangeArrowheads="1" noChangeShapeType="1" noTextEdit="1"/>
          </p:cNvSpPr>
          <p:nvPr/>
        </p:nvSpPr>
        <p:spPr bwMode="auto">
          <a:xfrm rot="5400000">
            <a:off x="4175920" y="1926431"/>
            <a:ext cx="1039812" cy="5111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35921" dir="2700000" algn="ctr" rotWithShape="0">
                    <a:srgbClr val="C0C0C0"/>
                  </a:outerShdw>
                </a:effectLst>
                <a:latin typeface="Arial Bold"/>
                <a:ea typeface="Arial Bold"/>
                <a:cs typeface="Arial Bold"/>
              </a:rPr>
              <a:t>?</a:t>
            </a:r>
          </a:p>
        </p:txBody>
      </p:sp>
      <p:grpSp>
        <p:nvGrpSpPr>
          <p:cNvPr id="484418" name="Group 1090"/>
          <p:cNvGrpSpPr>
            <a:grpSpLocks/>
          </p:cNvGrpSpPr>
          <p:nvPr/>
        </p:nvGrpSpPr>
        <p:grpSpPr bwMode="auto">
          <a:xfrm>
            <a:off x="-25400" y="4313238"/>
            <a:ext cx="9345613" cy="2339975"/>
            <a:chOff x="-16" y="2861"/>
            <a:chExt cx="5887" cy="1474"/>
          </a:xfrm>
        </p:grpSpPr>
        <p:pic>
          <p:nvPicPr>
            <p:cNvPr id="484404" name="Picture 1076" descr="latex-image-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98" y="2898"/>
              <a:ext cx="2060" cy="299"/>
            </a:xfrm>
            <a:prstGeom prst="rect">
              <a:avLst/>
            </a:prstGeom>
            <a:noFill/>
          </p:spPr>
        </p:pic>
        <p:pic>
          <p:nvPicPr>
            <p:cNvPr id="484409" name="Picture 1081" descr="latex-image-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5" y="3230"/>
              <a:ext cx="5261" cy="426"/>
            </a:xfrm>
            <a:prstGeom prst="rect">
              <a:avLst/>
            </a:prstGeom>
            <a:noFill/>
          </p:spPr>
        </p:pic>
        <p:pic>
          <p:nvPicPr>
            <p:cNvPr id="484411" name="Picture 1083" descr="latex-image-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73" y="3734"/>
              <a:ext cx="2437" cy="461"/>
            </a:xfrm>
            <a:prstGeom prst="rect">
              <a:avLst/>
            </a:prstGeom>
            <a:noFill/>
          </p:spPr>
        </p:pic>
        <p:sp>
          <p:nvSpPr>
            <p:cNvPr id="484412" name="Line 1084"/>
            <p:cNvSpPr>
              <a:spLocks noChangeShapeType="1"/>
            </p:cNvSpPr>
            <p:nvPr/>
          </p:nvSpPr>
          <p:spPr bwMode="auto">
            <a:xfrm flipV="1">
              <a:off x="408" y="3614"/>
              <a:ext cx="110" cy="23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4413" name="Rectangle 1085"/>
            <p:cNvSpPr>
              <a:spLocks noChangeArrowheads="1"/>
            </p:cNvSpPr>
            <p:nvPr/>
          </p:nvSpPr>
          <p:spPr bwMode="auto">
            <a:xfrm>
              <a:off x="-16" y="3798"/>
              <a:ext cx="782" cy="48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lIns="0" r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800" baseline="0">
                  <a:solidFill>
                    <a:schemeClr val="accent1"/>
                  </a:solidFill>
                </a:rPr>
                <a:t>kinetic luminosity</a:t>
              </a:r>
            </a:p>
          </p:txBody>
        </p:sp>
        <p:sp>
          <p:nvSpPr>
            <p:cNvPr id="484416" name="Rectangle 1088"/>
            <p:cNvSpPr>
              <a:spLocks noChangeArrowheads="1"/>
            </p:cNvSpPr>
            <p:nvPr/>
          </p:nvSpPr>
          <p:spPr bwMode="auto">
            <a:xfrm>
              <a:off x="3077" y="3725"/>
              <a:ext cx="2794" cy="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2100" baseline="0">
                  <a:solidFill>
                    <a:schemeClr val="tx2"/>
                  </a:solidFill>
                  <a:sym typeface="Wingdings" charset="2"/>
                </a:rPr>
                <a:t>	Significant coupling to accretion! Are these energetics plausible?</a:t>
              </a:r>
            </a:p>
          </p:txBody>
        </p:sp>
        <p:sp>
          <p:nvSpPr>
            <p:cNvPr id="484417" name="Rectangle 1089"/>
            <p:cNvSpPr>
              <a:spLocks noChangeArrowheads="1"/>
            </p:cNvSpPr>
            <p:nvPr/>
          </p:nvSpPr>
          <p:spPr bwMode="auto">
            <a:xfrm>
              <a:off x="76" y="2861"/>
              <a:ext cx="5546" cy="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11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600" baseline="0" dirty="0">
                  <a:solidFill>
                    <a:schemeClr val="tx2"/>
                  </a:solidFill>
                  <a:sym typeface="Wingdings" charset="2"/>
                </a:rPr>
                <a:t>Outflow power</a:t>
              </a:r>
            </a:p>
          </p:txBody>
        </p:sp>
      </p:grpSp>
      <p:sp>
        <p:nvSpPr>
          <p:cNvPr id="60" name="Oval 26"/>
          <p:cNvSpPr>
            <a:spLocks noChangeAspect="1" noChangeArrowheads="1"/>
          </p:cNvSpPr>
          <p:nvPr/>
        </p:nvSpPr>
        <p:spPr bwMode="auto">
          <a:xfrm>
            <a:off x="5222875" y="1287463"/>
            <a:ext cx="1546225" cy="1544637"/>
          </a:xfrm>
          <a:prstGeom prst="ellipse">
            <a:avLst/>
          </a:prstGeom>
          <a:solidFill>
            <a:schemeClr val="bg2">
              <a:alpha val="27843"/>
            </a:scheme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Oval 28"/>
          <p:cNvSpPr>
            <a:spLocks noChangeAspect="1" noChangeArrowheads="1"/>
          </p:cNvSpPr>
          <p:nvPr/>
        </p:nvSpPr>
        <p:spPr bwMode="auto">
          <a:xfrm>
            <a:off x="5886450" y="1908175"/>
            <a:ext cx="173038" cy="17462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080FF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29"/>
          <p:cNvSpPr>
            <a:spLocks noChangeShapeType="1"/>
          </p:cNvSpPr>
          <p:nvPr/>
        </p:nvSpPr>
        <p:spPr bwMode="auto">
          <a:xfrm flipH="1">
            <a:off x="6567488" y="1054100"/>
            <a:ext cx="0" cy="2432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Rectangle 30"/>
          <p:cNvSpPr>
            <a:spLocks noChangeArrowheads="1"/>
          </p:cNvSpPr>
          <p:nvPr/>
        </p:nvSpPr>
        <p:spPr bwMode="auto">
          <a:xfrm>
            <a:off x="5514975" y="971550"/>
            <a:ext cx="850900" cy="3317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40000"/>
              </a:lnSpc>
            </a:pPr>
            <a:r>
              <a:rPr lang="en-US" sz="1400" baseline="0">
                <a:solidFill>
                  <a:schemeClr val="tx2"/>
                </a:solidFill>
              </a:rPr>
              <a:t>b/g QSO</a:t>
            </a:r>
          </a:p>
        </p:txBody>
      </p:sp>
      <p:sp>
        <p:nvSpPr>
          <p:cNvPr id="64" name="Oval 31"/>
          <p:cNvSpPr>
            <a:spLocks noChangeAspect="1" noChangeArrowheads="1"/>
          </p:cNvSpPr>
          <p:nvPr/>
        </p:nvSpPr>
        <p:spPr bwMode="auto">
          <a:xfrm>
            <a:off x="6491288" y="1006475"/>
            <a:ext cx="173037" cy="173038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080FF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5" name="Picture 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5813" y="3033713"/>
            <a:ext cx="7778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Oval 33"/>
          <p:cNvSpPr>
            <a:spLocks noChangeAspect="1" noChangeArrowheads="1"/>
          </p:cNvSpPr>
          <p:nvPr/>
        </p:nvSpPr>
        <p:spPr bwMode="auto">
          <a:xfrm rot="11109936">
            <a:off x="5568950" y="2308225"/>
            <a:ext cx="180975" cy="18256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Oval 34"/>
          <p:cNvSpPr>
            <a:spLocks noChangeAspect="1" noChangeArrowheads="1"/>
          </p:cNvSpPr>
          <p:nvPr/>
        </p:nvSpPr>
        <p:spPr bwMode="auto">
          <a:xfrm rot="11109936">
            <a:off x="5962650" y="1470025"/>
            <a:ext cx="180975" cy="18256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Oval 35"/>
          <p:cNvSpPr>
            <a:spLocks noChangeAspect="1" noChangeArrowheads="1"/>
          </p:cNvSpPr>
          <p:nvPr/>
        </p:nvSpPr>
        <p:spPr bwMode="auto">
          <a:xfrm rot="11109936">
            <a:off x="6477000" y="1536700"/>
            <a:ext cx="180975" cy="18256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Oval 36"/>
          <p:cNvSpPr>
            <a:spLocks noChangeAspect="1" noChangeArrowheads="1"/>
          </p:cNvSpPr>
          <p:nvPr/>
        </p:nvSpPr>
        <p:spPr bwMode="auto">
          <a:xfrm rot="11109936">
            <a:off x="6491288" y="2071688"/>
            <a:ext cx="180975" cy="182562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Oval 37"/>
          <p:cNvSpPr>
            <a:spLocks noChangeAspect="1" noChangeArrowheads="1"/>
          </p:cNvSpPr>
          <p:nvPr/>
        </p:nvSpPr>
        <p:spPr bwMode="auto">
          <a:xfrm rot="11109936">
            <a:off x="5591175" y="1751013"/>
            <a:ext cx="180975" cy="182562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Oval 38"/>
          <p:cNvSpPr>
            <a:spLocks noChangeAspect="1" noChangeArrowheads="1"/>
          </p:cNvSpPr>
          <p:nvPr/>
        </p:nvSpPr>
        <p:spPr bwMode="auto">
          <a:xfrm rot="11109936">
            <a:off x="5464175" y="1514475"/>
            <a:ext cx="180975" cy="18256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Line 39"/>
          <p:cNvSpPr>
            <a:spLocks noChangeShapeType="1"/>
          </p:cNvSpPr>
          <p:nvPr/>
        </p:nvSpPr>
        <p:spPr bwMode="auto">
          <a:xfrm rot="18052325" flipV="1">
            <a:off x="5905500" y="1290638"/>
            <a:ext cx="0" cy="3365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Line 40"/>
          <p:cNvSpPr>
            <a:spLocks noChangeShapeType="1"/>
          </p:cNvSpPr>
          <p:nvPr/>
        </p:nvSpPr>
        <p:spPr bwMode="auto">
          <a:xfrm rot="13075796" flipV="1">
            <a:off x="5443538" y="1566863"/>
            <a:ext cx="0" cy="3365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Line 41"/>
          <p:cNvSpPr>
            <a:spLocks noChangeShapeType="1"/>
          </p:cNvSpPr>
          <p:nvPr/>
        </p:nvSpPr>
        <p:spPr bwMode="auto">
          <a:xfrm rot="18359619" flipV="1">
            <a:off x="6400800" y="1346200"/>
            <a:ext cx="0" cy="3365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Line 42"/>
          <p:cNvSpPr>
            <a:spLocks noChangeShapeType="1"/>
          </p:cNvSpPr>
          <p:nvPr/>
        </p:nvSpPr>
        <p:spPr bwMode="auto">
          <a:xfrm rot="8025696" flipV="1">
            <a:off x="6713538" y="2106613"/>
            <a:ext cx="0" cy="3365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Line 43"/>
          <p:cNvSpPr>
            <a:spLocks noChangeShapeType="1"/>
          </p:cNvSpPr>
          <p:nvPr/>
        </p:nvSpPr>
        <p:spPr bwMode="auto">
          <a:xfrm rot="9911141" flipV="1">
            <a:off x="5683250" y="2378075"/>
            <a:ext cx="0" cy="3365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Line 44"/>
          <p:cNvSpPr>
            <a:spLocks noChangeShapeType="1"/>
          </p:cNvSpPr>
          <p:nvPr/>
        </p:nvSpPr>
        <p:spPr bwMode="auto">
          <a:xfrm rot="2335355" flipV="1">
            <a:off x="5768975" y="1525588"/>
            <a:ext cx="0" cy="3365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Oval 45"/>
          <p:cNvSpPr>
            <a:spLocks noChangeAspect="1" noChangeArrowheads="1"/>
          </p:cNvSpPr>
          <p:nvPr/>
        </p:nvSpPr>
        <p:spPr bwMode="auto">
          <a:xfrm rot="11109936">
            <a:off x="6461125" y="2355850"/>
            <a:ext cx="180975" cy="182563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46"/>
          <p:cNvSpPr>
            <a:spLocks noChangeShapeType="1"/>
          </p:cNvSpPr>
          <p:nvPr/>
        </p:nvSpPr>
        <p:spPr bwMode="auto">
          <a:xfrm rot="19011645" flipV="1">
            <a:off x="6432550" y="2147888"/>
            <a:ext cx="0" cy="3365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Line 47"/>
          <p:cNvSpPr>
            <a:spLocks noChangeShapeType="1"/>
          </p:cNvSpPr>
          <p:nvPr/>
        </p:nvSpPr>
        <p:spPr bwMode="auto">
          <a:xfrm flipV="1">
            <a:off x="6038850" y="1971675"/>
            <a:ext cx="503238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sm"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Rectangle 48"/>
          <p:cNvSpPr>
            <a:spLocks noChangeArrowheads="1"/>
          </p:cNvSpPr>
          <p:nvPr/>
        </p:nvSpPr>
        <p:spPr bwMode="auto">
          <a:xfrm>
            <a:off x="5568950" y="1563688"/>
            <a:ext cx="1441450" cy="4318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70000"/>
              </a:lnSpc>
            </a:pPr>
            <a:r>
              <a:rPr lang="en-US" sz="1800" baseline="0">
                <a:solidFill>
                  <a:schemeClr val="tx2"/>
                </a:solidFill>
              </a:rPr>
              <a:t>R</a:t>
            </a:r>
            <a:r>
              <a:rPr lang="en-US" sz="1800" baseline="-25000">
                <a:solidFill>
                  <a:schemeClr val="tx2"/>
                </a:solidFill>
                <a:sym typeface="Symbol" charset="2"/>
              </a:rPr>
              <a:t></a:t>
            </a:r>
            <a:endParaRPr lang="en-US" sz="1800" baseline="0">
              <a:solidFill>
                <a:schemeClr val="tx2"/>
              </a:solidFill>
              <a:sym typeface="Symbol" charset="2"/>
            </a:endParaRPr>
          </a:p>
        </p:txBody>
      </p:sp>
      <p:sp>
        <p:nvSpPr>
          <p:cNvPr id="82" name="Rectangle 49"/>
          <p:cNvSpPr>
            <a:spLocks noChangeArrowheads="1"/>
          </p:cNvSpPr>
          <p:nvPr/>
        </p:nvSpPr>
        <p:spPr bwMode="auto">
          <a:xfrm>
            <a:off x="6921500" y="1003300"/>
            <a:ext cx="2078038" cy="9937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/>
            <a:r>
              <a:rPr lang="en-US" sz="3400" baseline="0">
                <a:solidFill>
                  <a:schemeClr val="tx2"/>
                </a:solidFill>
              </a:rPr>
              <a:t>Cold Flows</a:t>
            </a:r>
          </a:p>
        </p:txBody>
      </p:sp>
      <p:sp>
        <p:nvSpPr>
          <p:cNvPr id="83" name="Rectangle 51"/>
          <p:cNvSpPr>
            <a:spLocks noChangeArrowheads="1"/>
          </p:cNvSpPr>
          <p:nvPr/>
        </p:nvSpPr>
        <p:spPr bwMode="auto">
          <a:xfrm>
            <a:off x="5187950" y="1892300"/>
            <a:ext cx="715963" cy="4508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40000"/>
              </a:lnSpc>
            </a:pPr>
            <a:r>
              <a:rPr lang="en-US" sz="1400" baseline="0">
                <a:solidFill>
                  <a:schemeClr val="tx2"/>
                </a:solidFill>
              </a:rPr>
              <a:t>f/g QSO</a:t>
            </a:r>
          </a:p>
        </p:txBody>
      </p:sp>
      <p:sp>
        <p:nvSpPr>
          <p:cNvPr id="84" name="Rectangle 1073"/>
          <p:cNvSpPr>
            <a:spLocks noChangeArrowheads="1"/>
          </p:cNvSpPr>
          <p:nvPr/>
        </p:nvSpPr>
        <p:spPr bwMode="auto">
          <a:xfrm>
            <a:off x="6838950" y="2238375"/>
            <a:ext cx="2078038" cy="11366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/>
            <a:r>
              <a:rPr lang="en-US" sz="2400" baseline="0">
                <a:solidFill>
                  <a:schemeClr val="tx2"/>
                </a:solidFill>
              </a:rPr>
              <a:t> Gravitational motions in two phase medium  </a:t>
            </a:r>
          </a:p>
        </p:txBody>
      </p:sp>
      <p:sp>
        <p:nvSpPr>
          <p:cNvPr id="85" name="Oval 45"/>
          <p:cNvSpPr>
            <a:spLocks noChangeAspect="1" noChangeArrowheads="1"/>
          </p:cNvSpPr>
          <p:nvPr/>
        </p:nvSpPr>
        <p:spPr bwMode="auto">
          <a:xfrm rot="11109936">
            <a:off x="6067425" y="2254250"/>
            <a:ext cx="180975" cy="182563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Line 40"/>
          <p:cNvSpPr>
            <a:spLocks noChangeShapeType="1"/>
          </p:cNvSpPr>
          <p:nvPr/>
        </p:nvSpPr>
        <p:spPr bwMode="auto">
          <a:xfrm rot="13075796" flipV="1">
            <a:off x="6053138" y="2328863"/>
            <a:ext cx="0" cy="3365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35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263" y="-182563"/>
            <a:ext cx="9004300" cy="1143001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b="1" dirty="0" smtClean="0"/>
              <a:t>Problems with Outflows</a:t>
            </a:r>
            <a:endParaRPr lang="en-US" sz="4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106363" y="849313"/>
            <a:ext cx="8801100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2340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600" baseline="0" dirty="0" smtClean="0">
                <a:solidFill>
                  <a:schemeClr val="tx2"/>
                </a:solidFill>
                <a:sym typeface="Wingdings" charset="2"/>
              </a:rPr>
              <a:t>Cloud size, density, velocity indicate they are short lived</a:t>
            </a:r>
          </a:p>
          <a:p>
            <a:pPr marL="800100" lvl="1" indent="-234000">
              <a:lnSpc>
                <a:spcPct val="110000"/>
              </a:lnSpc>
              <a:spcBef>
                <a:spcPct val="20000"/>
              </a:spcBef>
              <a:buFont typeface="Lucida Grande"/>
              <a:buChar char="-"/>
            </a:pPr>
            <a:r>
              <a:rPr lang="en-US" sz="2400" baseline="0" dirty="0" smtClean="0">
                <a:solidFill>
                  <a:schemeClr val="tx2"/>
                </a:solidFill>
                <a:sym typeface="Wingdings" charset="2"/>
              </a:rPr>
              <a:t>Disruption by instabilities ~ 10</a:t>
            </a:r>
            <a:r>
              <a:rPr lang="en-US" sz="2400" dirty="0" smtClean="0">
                <a:solidFill>
                  <a:schemeClr val="tx2"/>
                </a:solidFill>
                <a:sym typeface="Wingdings" charset="2"/>
              </a:rPr>
              <a:t>6</a:t>
            </a:r>
            <a:r>
              <a:rPr lang="en-US" sz="2400" baseline="0" dirty="0" smtClean="0">
                <a:solidFill>
                  <a:schemeClr val="tx2"/>
                </a:solidFill>
                <a:sym typeface="Wingdings" charset="2"/>
              </a:rPr>
              <a:t> yr, dynamical time ~ 10</a:t>
            </a:r>
            <a:r>
              <a:rPr lang="en-US" sz="2400" dirty="0" smtClean="0">
                <a:solidFill>
                  <a:schemeClr val="tx2"/>
                </a:solidFill>
                <a:sym typeface="Wingdings" charset="2"/>
              </a:rPr>
              <a:t>8</a:t>
            </a:r>
            <a:r>
              <a:rPr lang="en-US" sz="2400" baseline="0" dirty="0" smtClean="0">
                <a:solidFill>
                  <a:schemeClr val="tx2"/>
                </a:solidFill>
                <a:sym typeface="Wingdings" charset="2"/>
              </a:rPr>
              <a:t> yr</a:t>
            </a:r>
          </a:p>
          <a:p>
            <a:pPr marL="800100" lvl="1" indent="-2340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endParaRPr lang="en-US" sz="2200" baseline="0" dirty="0" smtClean="0">
              <a:solidFill>
                <a:schemeClr val="tx2"/>
              </a:solidFill>
              <a:sym typeface="Wingdings" charset="2"/>
            </a:endParaRPr>
          </a:p>
          <a:p>
            <a:pPr marL="742950" lvl="1" indent="-234000">
              <a:lnSpc>
                <a:spcPct val="110000"/>
              </a:lnSpc>
              <a:spcBef>
                <a:spcPct val="20000"/>
              </a:spcBef>
            </a:pPr>
            <a:endParaRPr lang="en-US" sz="2000" baseline="0" dirty="0">
              <a:solidFill>
                <a:srgbClr val="FF3E2A"/>
              </a:solidFill>
              <a:sym typeface="Wingdings" charset="2"/>
            </a:endParaRPr>
          </a:p>
        </p:txBody>
      </p:sp>
      <p:pic>
        <p:nvPicPr>
          <p:cNvPr id="7" name="Picture 6" descr="blo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63" y="2268450"/>
            <a:ext cx="6023396" cy="140400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15900" y="3310350"/>
            <a:ext cx="2268537" cy="468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kern="0" baseline="0" noProof="0" dirty="0" err="1" smtClean="0">
                <a:latin typeface="+mj-lt"/>
                <a:ea typeface="+mj-ea"/>
                <a:cs typeface="+mj-cs"/>
              </a:rPr>
              <a:t>Agertz</a:t>
            </a:r>
            <a:r>
              <a:rPr lang="en-US" sz="1400" b="0" kern="0" baseline="0" noProof="0" dirty="0" smtClean="0">
                <a:latin typeface="+mj-lt"/>
                <a:ea typeface="+mj-ea"/>
                <a:cs typeface="+mj-cs"/>
              </a:rPr>
              <a:t> et al. (2007)</a:t>
            </a:r>
            <a:endParaRPr kumimoji="0" lang="en-US" sz="1400" b="0" i="0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69863" y="5094566"/>
            <a:ext cx="88011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lvl="1" indent="-234000">
              <a:lnSpc>
                <a:spcPct val="11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600" baseline="0" dirty="0" smtClean="0">
                <a:solidFill>
                  <a:schemeClr val="tx2"/>
                </a:solidFill>
                <a:sym typeface="Wingdings" charset="2"/>
              </a:rPr>
              <a:t>Why no significant warm phase T ~ 10</a:t>
            </a:r>
            <a:r>
              <a:rPr lang="en-US" sz="2600" dirty="0" smtClean="0">
                <a:solidFill>
                  <a:schemeClr val="tx2"/>
                </a:solidFill>
                <a:sym typeface="Wingdings" charset="2"/>
              </a:rPr>
              <a:t>5</a:t>
            </a:r>
            <a:r>
              <a:rPr lang="en-US" sz="2600" baseline="0" dirty="0" smtClean="0">
                <a:solidFill>
                  <a:schemeClr val="tx2"/>
                </a:solidFill>
                <a:sym typeface="Wingdings" charset="2"/>
              </a:rPr>
              <a:t>-10</a:t>
            </a:r>
            <a:r>
              <a:rPr lang="en-US" sz="2600" dirty="0" smtClean="0">
                <a:solidFill>
                  <a:schemeClr val="tx2"/>
                </a:solidFill>
                <a:sym typeface="Wingdings" charset="2"/>
              </a:rPr>
              <a:t>6</a:t>
            </a:r>
            <a:r>
              <a:rPr lang="en-US" sz="2600" baseline="0" dirty="0" smtClean="0">
                <a:solidFill>
                  <a:schemeClr val="tx2"/>
                </a:solidFill>
                <a:sym typeface="Wingdings" charset="2"/>
              </a:rPr>
              <a:t> K?</a:t>
            </a:r>
          </a:p>
          <a:p>
            <a:pPr marL="342900" lvl="1" indent="-234000">
              <a:lnSpc>
                <a:spcPct val="11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600" baseline="0" dirty="0" smtClean="0">
                <a:solidFill>
                  <a:srgbClr val="FFCC00"/>
                </a:solidFill>
                <a:sym typeface="Wingdings" charset="2"/>
              </a:rPr>
              <a:t>Our outflow power did not include hot phase or radiation</a:t>
            </a:r>
          </a:p>
          <a:p>
            <a:pPr marL="342900" indent="-234000">
              <a:lnSpc>
                <a:spcPct val="11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600" u="sng" baseline="0" dirty="0" smtClean="0">
                <a:solidFill>
                  <a:schemeClr val="tx2"/>
                </a:solidFill>
                <a:sym typeface="Wingdings" charset="2"/>
              </a:rPr>
              <a:t>Extreme </a:t>
            </a:r>
            <a:r>
              <a:rPr lang="en-US" sz="2600" u="sng" baseline="0" dirty="0" err="1" smtClean="0">
                <a:solidFill>
                  <a:schemeClr val="tx2"/>
                </a:solidFill>
                <a:sym typeface="Wingdings" charset="2"/>
              </a:rPr>
              <a:t>energetics</a:t>
            </a:r>
            <a:r>
              <a:rPr lang="en-US" sz="2600" u="sng" baseline="0" dirty="0" smtClean="0">
                <a:solidFill>
                  <a:schemeClr val="tx2"/>
                </a:solidFill>
                <a:sym typeface="Wingdings" charset="2"/>
              </a:rPr>
              <a:t>:</a:t>
            </a:r>
            <a:r>
              <a:rPr lang="en-US" sz="2600" baseline="0" dirty="0" smtClean="0">
                <a:solidFill>
                  <a:schemeClr val="tx2"/>
                </a:solidFill>
                <a:sym typeface="Wingdings" charset="2"/>
              </a:rPr>
              <a:t> outflow power &gt; 6% accretion power </a:t>
            </a:r>
          </a:p>
          <a:p>
            <a:pPr marL="342900" indent="-234000">
              <a:lnSpc>
                <a:spcPct val="110000"/>
              </a:lnSpc>
              <a:spcBef>
                <a:spcPct val="20000"/>
              </a:spcBef>
              <a:buFont typeface="Arial"/>
              <a:buChar char="•"/>
            </a:pPr>
            <a:endParaRPr lang="en-US" sz="2600" baseline="0" dirty="0" smtClean="0">
              <a:solidFill>
                <a:schemeClr val="tx2"/>
              </a:solidFill>
              <a:sym typeface="Wingdings" charset="2"/>
            </a:endParaRPr>
          </a:p>
          <a:p>
            <a:pPr marL="800100" lvl="1" indent="-2340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endParaRPr lang="en-US" sz="2600" baseline="0" dirty="0" smtClean="0">
              <a:solidFill>
                <a:schemeClr val="tx2"/>
              </a:solidFill>
              <a:sym typeface="Wingdings" charset="2"/>
            </a:endParaRPr>
          </a:p>
          <a:p>
            <a:pPr marL="742950" lvl="1" indent="-234000">
              <a:lnSpc>
                <a:spcPct val="110000"/>
              </a:lnSpc>
              <a:spcBef>
                <a:spcPct val="20000"/>
              </a:spcBef>
            </a:pPr>
            <a:endParaRPr lang="en-US" sz="2600" baseline="0" dirty="0">
              <a:solidFill>
                <a:srgbClr val="FF3E2A"/>
              </a:solidFill>
              <a:sym typeface="Wingdings" charset="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55563" y="3649150"/>
            <a:ext cx="8801100" cy="141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800100" lvl="1" indent="-234000">
              <a:lnSpc>
                <a:spcPct val="110000"/>
              </a:lnSpc>
              <a:spcBef>
                <a:spcPct val="20000"/>
              </a:spcBef>
              <a:buFont typeface="Lucida Grande"/>
              <a:buChar char="-"/>
            </a:pPr>
            <a:r>
              <a:rPr lang="en-US" sz="2400" baseline="0" dirty="0" smtClean="0">
                <a:solidFill>
                  <a:schemeClr val="tx2"/>
                </a:solidFill>
                <a:sym typeface="Wingdings" charset="2"/>
              </a:rPr>
              <a:t>conductive evaporation in ~ 10</a:t>
            </a:r>
            <a:r>
              <a:rPr lang="en-US" sz="2400" dirty="0" smtClean="0">
                <a:solidFill>
                  <a:schemeClr val="tx2"/>
                </a:solidFill>
                <a:sym typeface="Wingdings" charset="2"/>
              </a:rPr>
              <a:t>6</a:t>
            </a:r>
            <a:r>
              <a:rPr lang="en-US" sz="2400" baseline="0" dirty="0" smtClean="0">
                <a:solidFill>
                  <a:schemeClr val="tx2"/>
                </a:solidFill>
                <a:sym typeface="Wingdings" charset="2"/>
              </a:rPr>
              <a:t> yr </a:t>
            </a:r>
          </a:p>
          <a:p>
            <a:pPr marL="800100" lvl="1" indent="-234000">
              <a:lnSpc>
                <a:spcPct val="110000"/>
              </a:lnSpc>
              <a:spcBef>
                <a:spcPct val="20000"/>
              </a:spcBef>
              <a:buFont typeface="Lucida Grande"/>
              <a:buChar char="-"/>
            </a:pPr>
            <a:r>
              <a:rPr lang="en-US" sz="2400" baseline="0" dirty="0" smtClean="0">
                <a:solidFill>
                  <a:schemeClr val="tx2"/>
                </a:solidFill>
                <a:sym typeface="Wingdings" charset="2"/>
              </a:rPr>
              <a:t>cold clouds constantly forming and disrupted in outflow?</a:t>
            </a:r>
          </a:p>
          <a:p>
            <a:pPr marL="800100" lvl="1" indent="-234000">
              <a:lnSpc>
                <a:spcPct val="110000"/>
              </a:lnSpc>
              <a:spcBef>
                <a:spcPct val="20000"/>
              </a:spcBef>
              <a:buSzPct val="120000"/>
              <a:buFont typeface="Lucida Grande"/>
              <a:buChar char="⇒"/>
            </a:pPr>
            <a:r>
              <a:rPr lang="en-US" sz="2400" baseline="0" dirty="0" smtClean="0">
                <a:solidFill>
                  <a:schemeClr val="tx2"/>
                </a:solidFill>
                <a:sym typeface="Wingdings" charset="2"/>
              </a:rPr>
              <a:t> must be significant gas mass in a hotter phase</a:t>
            </a:r>
          </a:p>
          <a:p>
            <a:pPr marL="342900" indent="-234000">
              <a:lnSpc>
                <a:spcPct val="110000"/>
              </a:lnSpc>
              <a:spcBef>
                <a:spcPct val="20000"/>
              </a:spcBef>
              <a:buFont typeface="Arial"/>
              <a:buChar char="•"/>
            </a:pPr>
            <a:endParaRPr lang="en-US" sz="2200" baseline="0" dirty="0" smtClean="0">
              <a:solidFill>
                <a:schemeClr val="tx2"/>
              </a:solidFill>
              <a:sym typeface="Wingdings" charset="2"/>
            </a:endParaRPr>
          </a:p>
          <a:p>
            <a:pPr marL="800100" lvl="1" indent="-2340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endParaRPr lang="en-US" sz="2200" baseline="0" dirty="0" smtClean="0">
              <a:solidFill>
                <a:schemeClr val="tx2"/>
              </a:solidFill>
              <a:sym typeface="Wingdings" charset="2"/>
            </a:endParaRPr>
          </a:p>
          <a:p>
            <a:pPr marL="742950" lvl="1" indent="-234000">
              <a:lnSpc>
                <a:spcPct val="110000"/>
              </a:lnSpc>
              <a:spcBef>
                <a:spcPct val="20000"/>
              </a:spcBef>
            </a:pPr>
            <a:endParaRPr lang="en-US" sz="2000" baseline="0" dirty="0">
              <a:solidFill>
                <a:srgbClr val="FF3E2A"/>
              </a:solidFill>
              <a:sym typeface="Wingdings" charset="2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457106" y="1892301"/>
            <a:ext cx="7093836" cy="43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baseline="0" noProof="0" dirty="0" smtClean="0">
                <a:latin typeface="+mj-lt"/>
                <a:ea typeface="+mj-ea"/>
                <a:cs typeface="+mj-cs"/>
              </a:rPr>
              <a:t>Kelvin-Helmholtz &amp; </a:t>
            </a:r>
            <a:r>
              <a:rPr lang="en-US" sz="2000" kern="0" baseline="0" noProof="0" dirty="0" err="1" smtClean="0">
                <a:latin typeface="+mj-lt"/>
                <a:ea typeface="+mj-ea"/>
                <a:cs typeface="+mj-cs"/>
              </a:rPr>
              <a:t>Rayleig</a:t>
            </a:r>
            <a:r>
              <a:rPr lang="en-US" sz="2000" kern="0" baseline="0" dirty="0" err="1" smtClean="0">
                <a:latin typeface="+mj-lt"/>
                <a:ea typeface="+mj-ea"/>
                <a:cs typeface="+mj-cs"/>
              </a:rPr>
              <a:t>h</a:t>
            </a:r>
            <a:r>
              <a:rPr lang="en-US" sz="2000" kern="0" baseline="0" dirty="0" smtClean="0">
                <a:latin typeface="+mj-lt"/>
                <a:ea typeface="+mj-ea"/>
                <a:cs typeface="+mj-cs"/>
              </a:rPr>
              <a:t>-Taylor instabilities </a:t>
            </a:r>
            <a:r>
              <a:rPr lang="en-US" sz="2000" kern="0" baseline="0" noProof="0" dirty="0" smtClean="0">
                <a:latin typeface="+mj-lt"/>
                <a:ea typeface="+mj-ea"/>
                <a:cs typeface="+mj-cs"/>
              </a:rPr>
              <a:t> </a:t>
            </a:r>
            <a:endParaRPr kumimoji="0" lang="en-US" sz="2000" i="0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807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4798" y="2293850"/>
            <a:ext cx="3098102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ChangeArrowheads="1"/>
          </p:cNvSpPr>
          <p:nvPr/>
        </p:nvSpPr>
        <p:spPr bwMode="auto">
          <a:xfrm>
            <a:off x="233363" y="1138238"/>
            <a:ext cx="8851900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sz="2600" u="sng" baseline="0" dirty="0" smtClean="0">
                <a:solidFill>
                  <a:schemeClr val="tx2"/>
                </a:solidFill>
                <a:sym typeface="Wingdings" charset="2"/>
              </a:rPr>
              <a:t>Why </a:t>
            </a:r>
            <a:r>
              <a:rPr lang="en-US" sz="2600" u="sng" baseline="0" dirty="0">
                <a:solidFill>
                  <a:schemeClr val="tx2"/>
                </a:solidFill>
                <a:sym typeface="Wingdings" charset="2"/>
              </a:rPr>
              <a:t>is the gas so metal enriched</a:t>
            </a:r>
            <a:r>
              <a:rPr lang="en-US" sz="2600" baseline="0" dirty="0">
                <a:solidFill>
                  <a:schemeClr val="tx2"/>
                </a:solidFill>
                <a:sym typeface="Wingdings" charset="2"/>
              </a:rPr>
              <a:t> Z ~ </a:t>
            </a:r>
            <a:r>
              <a:rPr lang="en-US" sz="2600" baseline="0" dirty="0">
                <a:solidFill>
                  <a:schemeClr val="tx2"/>
                </a:solidFill>
              </a:rPr>
              <a:t>Z</a:t>
            </a:r>
            <a:r>
              <a:rPr lang="en-US" sz="2600" baseline="-25000" dirty="0">
                <a:solidFill>
                  <a:schemeClr val="tx2"/>
                </a:solidFill>
                <a:sym typeface="Wingdings" charset="2"/>
              </a:rPr>
              <a:t></a:t>
            </a:r>
            <a:r>
              <a:rPr lang="en-US" sz="2600" baseline="0" dirty="0">
                <a:solidFill>
                  <a:schemeClr val="tx2"/>
                </a:solidFill>
                <a:sym typeface="Wingdings" charset="2"/>
              </a:rPr>
              <a:t>? </a:t>
            </a:r>
            <a:endParaRPr lang="en-US" sz="2600" baseline="0" dirty="0" smtClean="0">
              <a:solidFill>
                <a:schemeClr val="tx2"/>
              </a:solidFill>
              <a:sym typeface="Wingdings" charset="2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FontTx/>
              <a:buChar char="–"/>
            </a:pPr>
            <a:r>
              <a:rPr lang="en-US" sz="2200" baseline="0" dirty="0" smtClean="0">
                <a:solidFill>
                  <a:schemeClr val="tx2"/>
                </a:solidFill>
                <a:sym typeface="Wingdings" charset="2"/>
              </a:rPr>
              <a:t>At </a:t>
            </a:r>
            <a:r>
              <a:rPr lang="en-US" sz="2200" baseline="0" dirty="0" err="1" smtClean="0">
                <a:solidFill>
                  <a:schemeClr val="tx2"/>
                </a:solidFill>
                <a:sym typeface="Wingdings" charset="2"/>
              </a:rPr>
              <a:t>z</a:t>
            </a:r>
            <a:r>
              <a:rPr lang="en-US" sz="2200" baseline="0" dirty="0" smtClean="0">
                <a:solidFill>
                  <a:schemeClr val="tx2"/>
                </a:solidFill>
                <a:sym typeface="Wingdings" charset="2"/>
              </a:rPr>
              <a:t> ~ 2.5 solar </a:t>
            </a:r>
            <a:r>
              <a:rPr lang="en-US" sz="2200" baseline="0" dirty="0">
                <a:solidFill>
                  <a:schemeClr val="tx2"/>
                </a:solidFill>
                <a:sym typeface="Symbol" charset="2"/>
              </a:rPr>
              <a:t>Z</a:t>
            </a:r>
            <a:r>
              <a:rPr lang="en-US" sz="2200" baseline="0" dirty="0" smtClean="0">
                <a:solidFill>
                  <a:schemeClr val="tx2"/>
                </a:solidFill>
                <a:sym typeface="Symbol" charset="2"/>
              </a:rPr>
              <a:t> </a:t>
            </a:r>
            <a:r>
              <a:rPr lang="en-US" sz="2200" baseline="0" dirty="0" smtClean="0">
                <a:solidFill>
                  <a:schemeClr val="tx2"/>
                </a:solidFill>
                <a:sym typeface="Wingdings" charset="2"/>
              </a:rPr>
              <a:t>only </a:t>
            </a:r>
            <a:r>
              <a:rPr lang="en-US" sz="2200" baseline="0" dirty="0">
                <a:solidFill>
                  <a:schemeClr val="tx2"/>
                </a:solidFill>
                <a:sym typeface="Wingdings" charset="2"/>
              </a:rPr>
              <a:t>in QSO </a:t>
            </a:r>
            <a:r>
              <a:rPr lang="en-US" sz="2200" baseline="0" dirty="0" err="1">
                <a:solidFill>
                  <a:schemeClr val="tx2"/>
                </a:solidFill>
                <a:sym typeface="Wingdings" charset="2"/>
              </a:rPr>
              <a:t>BLRs</a:t>
            </a:r>
            <a:r>
              <a:rPr lang="en-US" sz="2200" baseline="0" dirty="0">
                <a:solidFill>
                  <a:schemeClr val="tx2"/>
                </a:solidFill>
                <a:sym typeface="Wingdings" charset="2"/>
              </a:rPr>
              <a:t> and</a:t>
            </a:r>
            <a:r>
              <a:rPr lang="en-US" sz="2200" baseline="0" dirty="0" smtClean="0">
                <a:solidFill>
                  <a:schemeClr val="tx2"/>
                </a:solidFill>
                <a:sym typeface="Wingdings" charset="2"/>
              </a:rPr>
              <a:t> centers of starbursts</a:t>
            </a:r>
            <a:endParaRPr lang="en-US" sz="2200" baseline="0" dirty="0" smtClean="0">
              <a:solidFill>
                <a:schemeClr val="tx2"/>
              </a:solidFill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FontTx/>
              <a:buChar char="–"/>
            </a:pPr>
            <a:r>
              <a:rPr lang="en-US" sz="2200" baseline="0" dirty="0" smtClean="0">
                <a:solidFill>
                  <a:schemeClr val="tx2"/>
                </a:solidFill>
              </a:rPr>
              <a:t>Today X-</a:t>
            </a:r>
            <a:r>
              <a:rPr lang="en-US" sz="2200" baseline="0" dirty="0">
                <a:solidFill>
                  <a:schemeClr val="tx2"/>
                </a:solidFill>
              </a:rPr>
              <a:t>ray groups</a:t>
            </a:r>
            <a:r>
              <a:rPr lang="en-US" sz="2200" baseline="0" dirty="0" smtClean="0">
                <a:solidFill>
                  <a:schemeClr val="tx2"/>
                </a:solidFill>
              </a:rPr>
              <a:t> have </a:t>
            </a:r>
            <a:r>
              <a:rPr lang="en-US" sz="2200" baseline="0" dirty="0">
                <a:solidFill>
                  <a:schemeClr val="tx2"/>
                </a:solidFill>
                <a:sym typeface="Symbol" charset="2"/>
              </a:rPr>
              <a:t>Z ~</a:t>
            </a:r>
            <a:r>
              <a:rPr lang="en-US" sz="2200" baseline="0" dirty="0">
                <a:solidFill>
                  <a:schemeClr val="tx2"/>
                </a:solidFill>
              </a:rPr>
              <a:t> 0.1Z</a:t>
            </a:r>
            <a:r>
              <a:rPr lang="en-US" sz="2200" baseline="-25000" dirty="0">
                <a:solidFill>
                  <a:schemeClr val="tx2"/>
                </a:solidFill>
                <a:sym typeface="Wingdings" charset="2"/>
              </a:rPr>
              <a:t></a:t>
            </a:r>
            <a:r>
              <a:rPr lang="en-US" sz="2200" baseline="0" dirty="0">
                <a:solidFill>
                  <a:schemeClr val="tx2"/>
                </a:solidFill>
                <a:sym typeface="Wingdings" charset="2"/>
              </a:rPr>
              <a:t> at </a:t>
            </a:r>
            <a:r>
              <a:rPr lang="en-US" sz="2200" baseline="0" dirty="0">
                <a:solidFill>
                  <a:schemeClr val="tx2"/>
                </a:solidFill>
              </a:rPr>
              <a:t>R</a:t>
            </a:r>
            <a:r>
              <a:rPr lang="en-US" sz="2200" baseline="-25000" dirty="0">
                <a:solidFill>
                  <a:schemeClr val="tx2"/>
                </a:solidFill>
                <a:sym typeface="Symbol" charset="2"/>
              </a:rPr>
              <a:t></a:t>
            </a:r>
            <a:r>
              <a:rPr lang="en-US" sz="2200" baseline="0" dirty="0">
                <a:solidFill>
                  <a:schemeClr val="tx2"/>
                </a:solidFill>
                <a:sym typeface="Symbol" charset="2"/>
              </a:rPr>
              <a:t>~ 100 </a:t>
            </a:r>
            <a:r>
              <a:rPr lang="en-US" sz="2200" baseline="0" dirty="0" err="1" smtClean="0">
                <a:solidFill>
                  <a:schemeClr val="tx2"/>
                </a:solidFill>
                <a:sym typeface="Symbol" charset="2"/>
              </a:rPr>
              <a:t>kpc</a:t>
            </a:r>
            <a:r>
              <a:rPr lang="en-US" sz="2200" baseline="0" dirty="0" smtClean="0">
                <a:solidFill>
                  <a:schemeClr val="tx2"/>
                </a:solidFill>
                <a:sym typeface="Symbol" charset="2"/>
              </a:rPr>
              <a:t> 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FontTx/>
              <a:buChar char="–"/>
            </a:pPr>
            <a:r>
              <a:rPr lang="en-US" sz="2200" baseline="0" dirty="0" smtClean="0">
                <a:solidFill>
                  <a:schemeClr val="tx2"/>
                </a:solidFill>
                <a:sym typeface="Symbol" charset="2"/>
              </a:rPr>
              <a:t>Too few galaxies near QSO to produce high metal </a:t>
            </a:r>
            <a:r>
              <a:rPr lang="en-US" sz="2200" baseline="0" dirty="0" err="1" smtClean="0">
                <a:solidFill>
                  <a:schemeClr val="tx2"/>
                </a:solidFill>
                <a:sym typeface="Symbol" charset="2"/>
              </a:rPr>
              <a:t>cov</a:t>
            </a:r>
            <a:r>
              <a:rPr lang="en-US" sz="2200" baseline="0" dirty="0" smtClean="0">
                <a:solidFill>
                  <a:schemeClr val="tx2"/>
                </a:solidFill>
                <a:sym typeface="Symbol" charset="2"/>
              </a:rPr>
              <a:t> factor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</a:pPr>
            <a:endParaRPr lang="en-US" sz="2000" baseline="0" dirty="0">
              <a:solidFill>
                <a:schemeClr val="tx2"/>
              </a:solidFill>
              <a:sym typeface="Wingdings" charset="2"/>
            </a:endParaRPr>
          </a:p>
        </p:txBody>
      </p:sp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263" y="-182563"/>
            <a:ext cx="9004300" cy="1143001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b="1" dirty="0" smtClean="0"/>
              <a:t>Problems with Cold Flows</a:t>
            </a:r>
            <a:endParaRPr lang="en-US" sz="4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84163" y="3416300"/>
            <a:ext cx="885190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600" baseline="0" dirty="0" smtClean="0">
                <a:solidFill>
                  <a:schemeClr val="tx2"/>
                </a:solidFill>
                <a:sym typeface="Symbol" charset="2"/>
              </a:rPr>
              <a:t>Observed </a:t>
            </a:r>
            <a:r>
              <a:rPr lang="en-US" sz="2600" baseline="0" dirty="0" err="1" smtClean="0">
                <a:solidFill>
                  <a:schemeClr val="tx2"/>
                </a:solidFill>
                <a:sym typeface="Symbol" charset="2"/>
              </a:rPr>
              <a:t>n</a:t>
            </a:r>
            <a:r>
              <a:rPr lang="en-US" sz="2600" baseline="0" dirty="0" smtClean="0">
                <a:solidFill>
                  <a:schemeClr val="tx2"/>
                </a:solidFill>
                <a:sym typeface="Symbol" charset="2"/>
              </a:rPr>
              <a:t> ~ 1 cm</a:t>
            </a:r>
            <a:r>
              <a:rPr lang="en-US" sz="2600" dirty="0" smtClean="0">
                <a:solidFill>
                  <a:schemeClr val="tx2"/>
                </a:solidFill>
                <a:sym typeface="Symbol" charset="2"/>
              </a:rPr>
              <a:t>-3</a:t>
            </a:r>
            <a:r>
              <a:rPr lang="en-US" sz="2600" baseline="0" dirty="0" smtClean="0">
                <a:solidFill>
                  <a:schemeClr val="tx2"/>
                </a:solidFill>
                <a:sym typeface="Symbol" charset="2"/>
              </a:rPr>
              <a:t> &gt;&gt; hydro </a:t>
            </a:r>
            <a:r>
              <a:rPr lang="en-US" sz="2600" baseline="0" dirty="0" err="1" smtClean="0">
                <a:solidFill>
                  <a:schemeClr val="tx2"/>
                </a:solidFill>
                <a:sym typeface="Symbol" charset="2"/>
              </a:rPr>
              <a:t>sims</a:t>
            </a:r>
            <a:r>
              <a:rPr lang="en-US" sz="2600" baseline="0" dirty="0" smtClean="0">
                <a:solidFill>
                  <a:schemeClr val="tx2"/>
                </a:solidFill>
                <a:sym typeface="Symbol" charset="2"/>
              </a:rPr>
              <a:t> predict </a:t>
            </a:r>
            <a:r>
              <a:rPr lang="en-US" sz="2600" baseline="0" dirty="0" err="1" smtClean="0">
                <a:solidFill>
                  <a:schemeClr val="tx2"/>
                </a:solidFill>
                <a:sym typeface="Symbol" charset="2"/>
              </a:rPr>
              <a:t>n</a:t>
            </a:r>
            <a:r>
              <a:rPr lang="en-US" sz="2600" baseline="0" dirty="0" smtClean="0">
                <a:solidFill>
                  <a:schemeClr val="tx2"/>
                </a:solidFill>
                <a:sym typeface="Symbol" charset="2"/>
              </a:rPr>
              <a:t> ~ 10</a:t>
            </a:r>
            <a:r>
              <a:rPr lang="en-US" sz="2600" dirty="0" smtClean="0">
                <a:solidFill>
                  <a:schemeClr val="tx2"/>
                </a:solidFill>
                <a:sym typeface="Symbol" charset="2"/>
              </a:rPr>
              <a:t>-2</a:t>
            </a:r>
            <a:r>
              <a:rPr lang="en-US" sz="2600" baseline="0" dirty="0" smtClean="0">
                <a:solidFill>
                  <a:schemeClr val="tx2"/>
                </a:solidFill>
                <a:sym typeface="Symbol" charset="2"/>
              </a:rPr>
              <a:t> cm</a:t>
            </a:r>
            <a:r>
              <a:rPr lang="en-US" sz="2600" dirty="0" smtClean="0">
                <a:solidFill>
                  <a:schemeClr val="tx2"/>
                </a:solidFill>
                <a:sym typeface="Symbol" charset="2"/>
              </a:rPr>
              <a:t>-3</a:t>
            </a:r>
            <a:endParaRPr lang="en-US" sz="2600" baseline="0" dirty="0" smtClean="0">
              <a:solidFill>
                <a:schemeClr val="tx2"/>
              </a:solidFill>
              <a:sym typeface="Symbol" charset="2"/>
            </a:endParaRP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600" baseline="0" dirty="0" smtClean="0">
                <a:solidFill>
                  <a:schemeClr val="tx2"/>
                </a:solidFill>
                <a:sym typeface="Symbol" charset="2"/>
              </a:rPr>
              <a:t>Cold cloud properties indicate they are short lived </a:t>
            </a:r>
            <a:r>
              <a:rPr lang="en-US" sz="2600" baseline="0" dirty="0" smtClean="0">
                <a:solidFill>
                  <a:schemeClr val="tx2"/>
                </a:solidFill>
                <a:sym typeface="Wingdings" charset="2"/>
              </a:rPr>
              <a:t>~ 10</a:t>
            </a:r>
            <a:r>
              <a:rPr lang="en-US" sz="2600" dirty="0" smtClean="0">
                <a:solidFill>
                  <a:schemeClr val="tx2"/>
                </a:solidFill>
                <a:sym typeface="Wingdings" charset="2"/>
              </a:rPr>
              <a:t>6</a:t>
            </a:r>
            <a:r>
              <a:rPr lang="en-US" sz="2600" baseline="0" dirty="0" smtClean="0">
                <a:solidFill>
                  <a:schemeClr val="tx2"/>
                </a:solidFill>
                <a:sym typeface="Wingdings" charset="2"/>
              </a:rPr>
              <a:t> yr</a:t>
            </a:r>
            <a:endParaRPr lang="en-US" sz="2600" baseline="0" dirty="0" smtClean="0">
              <a:solidFill>
                <a:schemeClr val="tx2"/>
              </a:solidFill>
              <a:sym typeface="Symbol" charset="2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Font typeface="Lucida Grande"/>
              <a:buChar char="-"/>
            </a:pPr>
            <a:r>
              <a:rPr lang="en-US" sz="2200" baseline="0" dirty="0" smtClean="0">
                <a:solidFill>
                  <a:schemeClr val="tx2"/>
                </a:solidFill>
                <a:sym typeface="Wingdings" charset="2"/>
              </a:rPr>
              <a:t>Will not survive for dynamical time ~ 10</a:t>
            </a:r>
            <a:r>
              <a:rPr lang="en-US" sz="2200" dirty="0" smtClean="0">
                <a:solidFill>
                  <a:schemeClr val="tx2"/>
                </a:solidFill>
                <a:sym typeface="Wingdings" charset="2"/>
              </a:rPr>
              <a:t>8</a:t>
            </a:r>
            <a:r>
              <a:rPr lang="en-US" sz="2200" baseline="0" dirty="0" smtClean="0">
                <a:solidFill>
                  <a:schemeClr val="tx2"/>
                </a:solidFill>
                <a:sym typeface="Wingdings" charset="2"/>
              </a:rPr>
              <a:t> yr. No cold flows?</a:t>
            </a:r>
            <a:endParaRPr lang="en-US" sz="2200" baseline="0" dirty="0" smtClean="0">
              <a:solidFill>
                <a:schemeClr val="tx2"/>
              </a:solidFill>
              <a:sym typeface="Symbol" charset="2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Font typeface="Lucida Grande"/>
              <a:buChar char="-"/>
            </a:pPr>
            <a:r>
              <a:rPr lang="en-US" sz="2200" baseline="0" dirty="0" smtClean="0">
                <a:solidFill>
                  <a:schemeClr val="tx2"/>
                </a:solidFill>
                <a:sym typeface="Symbol" charset="2"/>
              </a:rPr>
              <a:t>If clouds formed/disrupted then hot halo must have Z ~ </a:t>
            </a:r>
            <a:r>
              <a:rPr lang="en-US" sz="2200" baseline="0" dirty="0" smtClean="0">
                <a:solidFill>
                  <a:schemeClr val="tx2"/>
                </a:solidFill>
              </a:rPr>
              <a:t>Z</a:t>
            </a:r>
            <a:r>
              <a:rPr lang="en-US" sz="2200" baseline="-25000" dirty="0" smtClean="0">
                <a:solidFill>
                  <a:schemeClr val="tx2"/>
                </a:solidFill>
                <a:sym typeface="Wingdings" charset="2"/>
              </a:rPr>
              <a:t></a:t>
            </a:r>
            <a:r>
              <a:rPr lang="en-US" sz="2200" baseline="0" dirty="0" smtClean="0">
                <a:solidFill>
                  <a:schemeClr val="tx2"/>
                </a:solidFill>
                <a:sym typeface="Symbol" charset="2"/>
              </a:rPr>
              <a:t>???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600" baseline="0" dirty="0" smtClean="0">
                <a:solidFill>
                  <a:schemeClr val="tx2"/>
                </a:solidFill>
                <a:sym typeface="Symbol" charset="2"/>
              </a:rPr>
              <a:t>Hydro simulations predict less cold gas in massive halos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FontTx/>
              <a:buChar char="–"/>
            </a:pPr>
            <a:endParaRPr lang="en-US" sz="2200" baseline="0" dirty="0" smtClean="0">
              <a:solidFill>
                <a:schemeClr val="tx2"/>
              </a:solidFill>
              <a:sym typeface="Symbol" charset="2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</a:pPr>
            <a:endParaRPr lang="en-US" sz="2000" baseline="0" dirty="0">
              <a:solidFill>
                <a:schemeClr val="tx2"/>
              </a:solidFill>
              <a:sym typeface="Wingdings" charset="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106" name="Oval 186"/>
          <p:cNvSpPr>
            <a:spLocks noChangeAspect="1" noChangeArrowheads="1"/>
          </p:cNvSpPr>
          <p:nvPr/>
        </p:nvSpPr>
        <p:spPr bwMode="auto">
          <a:xfrm>
            <a:off x="125413" y="1317625"/>
            <a:ext cx="814387" cy="812800"/>
          </a:xfrm>
          <a:prstGeom prst="ellipse">
            <a:avLst/>
          </a:prstGeom>
          <a:solidFill>
            <a:srgbClr val="FF7575">
              <a:alpha val="69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8" y="-138113"/>
            <a:ext cx="8885237" cy="1143001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4800" b="1"/>
              <a:t>Statistical Samples</a:t>
            </a:r>
            <a:endParaRPr lang="en-US" sz="42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65984" name="Rectangle 64"/>
          <p:cNvSpPr>
            <a:spLocks noChangeArrowheads="1"/>
          </p:cNvSpPr>
          <p:nvPr/>
        </p:nvSpPr>
        <p:spPr bwMode="auto">
          <a:xfrm>
            <a:off x="136525" y="3163888"/>
            <a:ext cx="2927350" cy="6254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/>
            <a:r>
              <a:rPr lang="en-US" sz="2600" baseline="0">
                <a:solidFill>
                  <a:schemeClr val="tx2"/>
                </a:solidFill>
              </a:rPr>
              <a:t>Foreground QSOs</a:t>
            </a:r>
            <a:endParaRPr lang="en-US" sz="2600" baseline="0">
              <a:solidFill>
                <a:srgbClr val="FF0000"/>
              </a:solidFill>
            </a:endParaRPr>
          </a:p>
        </p:txBody>
      </p:sp>
      <p:sp>
        <p:nvSpPr>
          <p:cNvPr id="466025" name="Oval 105"/>
          <p:cNvSpPr>
            <a:spLocks noChangeAspect="1" noChangeArrowheads="1"/>
          </p:cNvSpPr>
          <p:nvPr/>
        </p:nvSpPr>
        <p:spPr bwMode="auto">
          <a:xfrm>
            <a:off x="460375" y="1641475"/>
            <a:ext cx="136525" cy="13652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080FF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6026" name="Line 106"/>
          <p:cNvSpPr>
            <a:spLocks noChangeShapeType="1"/>
          </p:cNvSpPr>
          <p:nvPr/>
        </p:nvSpPr>
        <p:spPr bwMode="auto">
          <a:xfrm flipH="1">
            <a:off x="654050" y="1044575"/>
            <a:ext cx="0" cy="1974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6028" name="Oval 108"/>
          <p:cNvSpPr>
            <a:spLocks noChangeAspect="1" noChangeArrowheads="1"/>
          </p:cNvSpPr>
          <p:nvPr/>
        </p:nvSpPr>
        <p:spPr bwMode="auto">
          <a:xfrm>
            <a:off x="555625" y="954088"/>
            <a:ext cx="173038" cy="173037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080FF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6029" name="Picture 1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2873375"/>
            <a:ext cx="496887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66095" name="Group 175"/>
          <p:cNvGrpSpPr>
            <a:grpSpLocks noChangeAspect="1"/>
          </p:cNvGrpSpPr>
          <p:nvPr/>
        </p:nvGrpSpPr>
        <p:grpSpPr bwMode="auto">
          <a:xfrm>
            <a:off x="3294063" y="955675"/>
            <a:ext cx="3978275" cy="2998788"/>
            <a:chOff x="3084" y="1620"/>
            <a:chExt cx="2349" cy="1771"/>
          </a:xfrm>
        </p:grpSpPr>
        <p:pic>
          <p:nvPicPr>
            <p:cNvPr id="466096" name="Picture 176" descr="0506044v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13" y="1653"/>
              <a:ext cx="2320" cy="1738"/>
            </a:xfrm>
            <a:prstGeom prst="rect">
              <a:avLst/>
            </a:prstGeom>
            <a:noFill/>
          </p:spPr>
        </p:pic>
        <p:sp>
          <p:nvSpPr>
            <p:cNvPr id="466097" name="Rectangle 177"/>
            <p:cNvSpPr>
              <a:spLocks noChangeArrowheads="1"/>
            </p:cNvSpPr>
            <p:nvPr/>
          </p:nvSpPr>
          <p:spPr bwMode="auto">
            <a:xfrm>
              <a:off x="3469" y="1923"/>
              <a:ext cx="1784" cy="116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098" name="Rectangle 178"/>
            <p:cNvSpPr>
              <a:spLocks noChangeArrowheads="1"/>
            </p:cNvSpPr>
            <p:nvPr/>
          </p:nvSpPr>
          <p:spPr bwMode="auto">
            <a:xfrm>
              <a:off x="3466" y="1620"/>
              <a:ext cx="1906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2000" baseline="0">
                  <a:solidFill>
                    <a:schemeClr val="bg1"/>
                  </a:solidFill>
                </a:rPr>
                <a:t>   Color vs Stellar-Mass</a:t>
              </a:r>
            </a:p>
          </p:txBody>
        </p:sp>
        <p:sp>
          <p:nvSpPr>
            <p:cNvPr id="466099" name="Oval 179"/>
            <p:cNvSpPr>
              <a:spLocks noChangeArrowheads="1"/>
            </p:cNvSpPr>
            <p:nvPr/>
          </p:nvSpPr>
          <p:spPr bwMode="auto">
            <a:xfrm rot="1620411">
              <a:off x="4040" y="2422"/>
              <a:ext cx="970" cy="591"/>
            </a:xfrm>
            <a:prstGeom prst="ellipse">
              <a:avLst/>
            </a:prstGeom>
            <a:solidFill>
              <a:srgbClr val="0080FF">
                <a:alpha val="63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100" name="Oval 180"/>
            <p:cNvSpPr>
              <a:spLocks noChangeArrowheads="1"/>
            </p:cNvSpPr>
            <p:nvPr/>
          </p:nvSpPr>
          <p:spPr bwMode="auto">
            <a:xfrm rot="-4461930">
              <a:off x="4082" y="1701"/>
              <a:ext cx="148" cy="843"/>
            </a:xfrm>
            <a:prstGeom prst="ellipse">
              <a:avLst/>
            </a:prstGeom>
            <a:solidFill>
              <a:srgbClr val="FF0000">
                <a:alpha val="53999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101" name="Rectangle 181"/>
            <p:cNvSpPr>
              <a:spLocks noChangeArrowheads="1"/>
            </p:cNvSpPr>
            <p:nvPr/>
          </p:nvSpPr>
          <p:spPr bwMode="auto">
            <a:xfrm>
              <a:off x="4418" y="1976"/>
              <a:ext cx="718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 baseline="0">
                  <a:solidFill>
                    <a:srgbClr val="FF0000"/>
                  </a:solidFill>
                </a:rPr>
                <a:t>Red Sequence</a:t>
              </a:r>
            </a:p>
          </p:txBody>
        </p:sp>
        <p:sp>
          <p:nvSpPr>
            <p:cNvPr id="466102" name="Rectangle 182"/>
            <p:cNvSpPr>
              <a:spLocks noChangeArrowheads="1"/>
            </p:cNvSpPr>
            <p:nvPr/>
          </p:nvSpPr>
          <p:spPr bwMode="auto">
            <a:xfrm>
              <a:off x="4138" y="2485"/>
              <a:ext cx="718" cy="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50000"/>
                </a:lnSpc>
              </a:pPr>
              <a:r>
                <a:rPr lang="en-US" sz="2000" baseline="0">
                  <a:solidFill>
                    <a:srgbClr val="000080"/>
                  </a:solidFill>
                </a:rPr>
                <a:t>Blue </a:t>
              </a:r>
            </a:p>
            <a:p>
              <a:pPr algn="ctr">
                <a:lnSpc>
                  <a:spcPct val="50000"/>
                </a:lnSpc>
              </a:pPr>
              <a:r>
                <a:rPr lang="en-US" sz="2000" baseline="0">
                  <a:solidFill>
                    <a:srgbClr val="000080"/>
                  </a:solidFill>
                </a:rPr>
                <a:t>Cloud</a:t>
              </a:r>
            </a:p>
          </p:txBody>
        </p:sp>
        <p:sp>
          <p:nvSpPr>
            <p:cNvPr id="466103" name="Rectangle 183"/>
            <p:cNvSpPr>
              <a:spLocks noChangeArrowheads="1"/>
            </p:cNvSpPr>
            <p:nvPr/>
          </p:nvSpPr>
          <p:spPr bwMode="auto">
            <a:xfrm>
              <a:off x="3084" y="3203"/>
              <a:ext cx="1133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110000"/>
                </a:lnSpc>
                <a:spcBef>
                  <a:spcPct val="20000"/>
                </a:spcBef>
              </a:pPr>
              <a:endParaRPr lang="en-US" sz="1400" baseline="0">
                <a:solidFill>
                  <a:schemeClr val="bg1"/>
                </a:solidFill>
              </a:endParaRPr>
            </a:p>
          </p:txBody>
        </p:sp>
      </p:grpSp>
      <p:sp>
        <p:nvSpPr>
          <p:cNvPr id="466112" name="Oval 192"/>
          <p:cNvSpPr>
            <a:spLocks noChangeAspect="1" noChangeArrowheads="1"/>
          </p:cNvSpPr>
          <p:nvPr/>
        </p:nvSpPr>
        <p:spPr bwMode="auto">
          <a:xfrm>
            <a:off x="1041400" y="1316038"/>
            <a:ext cx="814388" cy="812800"/>
          </a:xfrm>
          <a:prstGeom prst="ellipse">
            <a:avLst/>
          </a:prstGeom>
          <a:solidFill>
            <a:srgbClr val="FF7575">
              <a:alpha val="69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6113" name="Oval 193"/>
          <p:cNvSpPr>
            <a:spLocks noChangeAspect="1" noChangeArrowheads="1"/>
          </p:cNvSpPr>
          <p:nvPr/>
        </p:nvSpPr>
        <p:spPr bwMode="auto">
          <a:xfrm>
            <a:off x="1409700" y="1639888"/>
            <a:ext cx="134938" cy="13652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080FF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6114" name="Line 194"/>
          <p:cNvSpPr>
            <a:spLocks noChangeShapeType="1"/>
          </p:cNvSpPr>
          <p:nvPr/>
        </p:nvSpPr>
        <p:spPr bwMode="auto">
          <a:xfrm flipH="1">
            <a:off x="1670050" y="1042988"/>
            <a:ext cx="0" cy="1974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6115" name="Oval 195"/>
          <p:cNvSpPr>
            <a:spLocks noChangeAspect="1" noChangeArrowheads="1"/>
          </p:cNvSpPr>
          <p:nvPr/>
        </p:nvSpPr>
        <p:spPr bwMode="auto">
          <a:xfrm>
            <a:off x="1582738" y="952500"/>
            <a:ext cx="173037" cy="173038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080FF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6116" name="Picture 1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4138" y="2882900"/>
            <a:ext cx="496887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6117" name="Oval 197"/>
          <p:cNvSpPr>
            <a:spLocks noChangeAspect="1" noChangeArrowheads="1"/>
          </p:cNvSpPr>
          <p:nvPr/>
        </p:nvSpPr>
        <p:spPr bwMode="auto">
          <a:xfrm>
            <a:off x="1941513" y="1295400"/>
            <a:ext cx="814387" cy="812800"/>
          </a:xfrm>
          <a:prstGeom prst="ellipse">
            <a:avLst/>
          </a:prstGeom>
          <a:solidFill>
            <a:srgbClr val="FF7575">
              <a:alpha val="69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6118" name="Oval 198"/>
          <p:cNvSpPr>
            <a:spLocks noChangeAspect="1" noChangeArrowheads="1"/>
          </p:cNvSpPr>
          <p:nvPr/>
        </p:nvSpPr>
        <p:spPr bwMode="auto">
          <a:xfrm>
            <a:off x="2287588" y="1630363"/>
            <a:ext cx="134937" cy="13652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080FF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6119" name="Line 199"/>
          <p:cNvSpPr>
            <a:spLocks noChangeShapeType="1"/>
          </p:cNvSpPr>
          <p:nvPr/>
        </p:nvSpPr>
        <p:spPr bwMode="auto">
          <a:xfrm flipH="1">
            <a:off x="2670175" y="1022350"/>
            <a:ext cx="0" cy="1974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6120" name="Oval 200"/>
          <p:cNvSpPr>
            <a:spLocks noChangeAspect="1" noChangeArrowheads="1"/>
          </p:cNvSpPr>
          <p:nvPr/>
        </p:nvSpPr>
        <p:spPr bwMode="auto">
          <a:xfrm>
            <a:off x="2582863" y="954088"/>
            <a:ext cx="173037" cy="173037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080FF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6121" name="Picture 2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8700" y="2862263"/>
            <a:ext cx="496888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6137" name="Oval 217"/>
          <p:cNvSpPr>
            <a:spLocks noChangeAspect="1" noChangeArrowheads="1"/>
          </p:cNvSpPr>
          <p:nvPr/>
        </p:nvSpPr>
        <p:spPr bwMode="auto">
          <a:xfrm>
            <a:off x="166688" y="4216400"/>
            <a:ext cx="814387" cy="812800"/>
          </a:xfrm>
          <a:prstGeom prst="ellipse">
            <a:avLst/>
          </a:prstGeom>
          <a:solidFill>
            <a:srgbClr val="5EAFFF">
              <a:alpha val="69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6138" name="Rectangle 218"/>
          <p:cNvSpPr>
            <a:spLocks noChangeArrowheads="1"/>
          </p:cNvSpPr>
          <p:nvPr/>
        </p:nvSpPr>
        <p:spPr bwMode="auto">
          <a:xfrm>
            <a:off x="44450" y="6062663"/>
            <a:ext cx="3282950" cy="6254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/>
            <a:r>
              <a:rPr lang="en-US" sz="2600" baseline="0">
                <a:solidFill>
                  <a:schemeClr val="tx2"/>
                </a:solidFill>
              </a:rPr>
              <a:t>Foreground Galaxies</a:t>
            </a:r>
            <a:endParaRPr lang="en-US" sz="2600" baseline="0">
              <a:solidFill>
                <a:srgbClr val="FF0000"/>
              </a:solidFill>
            </a:endParaRPr>
          </a:p>
        </p:txBody>
      </p:sp>
      <p:sp>
        <p:nvSpPr>
          <p:cNvPr id="466140" name="Line 220"/>
          <p:cNvSpPr>
            <a:spLocks noChangeShapeType="1"/>
          </p:cNvSpPr>
          <p:nvPr/>
        </p:nvSpPr>
        <p:spPr bwMode="auto">
          <a:xfrm flipH="1">
            <a:off x="695325" y="3943350"/>
            <a:ext cx="0" cy="1974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6141" name="Oval 221"/>
          <p:cNvSpPr>
            <a:spLocks noChangeAspect="1" noChangeArrowheads="1"/>
          </p:cNvSpPr>
          <p:nvPr/>
        </p:nvSpPr>
        <p:spPr bwMode="auto">
          <a:xfrm>
            <a:off x="596900" y="3852863"/>
            <a:ext cx="173038" cy="173037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080FF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6142" name="Picture 2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088" y="5772150"/>
            <a:ext cx="496887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6143" name="Oval 223"/>
          <p:cNvSpPr>
            <a:spLocks noChangeAspect="1" noChangeArrowheads="1"/>
          </p:cNvSpPr>
          <p:nvPr/>
        </p:nvSpPr>
        <p:spPr bwMode="auto">
          <a:xfrm>
            <a:off x="1082675" y="4214813"/>
            <a:ext cx="814388" cy="812800"/>
          </a:xfrm>
          <a:prstGeom prst="ellipse">
            <a:avLst/>
          </a:prstGeom>
          <a:solidFill>
            <a:srgbClr val="5EAFFF">
              <a:alpha val="69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6145" name="Line 225"/>
          <p:cNvSpPr>
            <a:spLocks noChangeShapeType="1"/>
          </p:cNvSpPr>
          <p:nvPr/>
        </p:nvSpPr>
        <p:spPr bwMode="auto">
          <a:xfrm flipH="1">
            <a:off x="1711325" y="3941763"/>
            <a:ext cx="0" cy="1974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6146" name="Oval 226"/>
          <p:cNvSpPr>
            <a:spLocks noChangeAspect="1" noChangeArrowheads="1"/>
          </p:cNvSpPr>
          <p:nvPr/>
        </p:nvSpPr>
        <p:spPr bwMode="auto">
          <a:xfrm>
            <a:off x="1624013" y="3851275"/>
            <a:ext cx="173037" cy="173038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080FF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6147" name="Picture 2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5413" y="5781675"/>
            <a:ext cx="496887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6148" name="Oval 228"/>
          <p:cNvSpPr>
            <a:spLocks noChangeAspect="1" noChangeArrowheads="1"/>
          </p:cNvSpPr>
          <p:nvPr/>
        </p:nvSpPr>
        <p:spPr bwMode="auto">
          <a:xfrm>
            <a:off x="1982788" y="4194175"/>
            <a:ext cx="814387" cy="812800"/>
          </a:xfrm>
          <a:prstGeom prst="ellipse">
            <a:avLst/>
          </a:prstGeom>
          <a:solidFill>
            <a:srgbClr val="5EAFFF">
              <a:alpha val="69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6150" name="Line 230"/>
          <p:cNvSpPr>
            <a:spLocks noChangeShapeType="1"/>
          </p:cNvSpPr>
          <p:nvPr/>
        </p:nvSpPr>
        <p:spPr bwMode="auto">
          <a:xfrm flipH="1">
            <a:off x="2711450" y="3921125"/>
            <a:ext cx="0" cy="1974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6151" name="Oval 231"/>
          <p:cNvSpPr>
            <a:spLocks noChangeAspect="1" noChangeArrowheads="1"/>
          </p:cNvSpPr>
          <p:nvPr/>
        </p:nvSpPr>
        <p:spPr bwMode="auto">
          <a:xfrm>
            <a:off x="2624138" y="3852863"/>
            <a:ext cx="173037" cy="173037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080FF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6152" name="Picture 2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5761038"/>
            <a:ext cx="496888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6092" name="Picture 172" descr="SpiralGalaxyAP_397x450"/>
          <p:cNvPicPr>
            <a:picLocks noChangeAspect="1" noChangeArrowheads="1"/>
          </p:cNvPicPr>
          <p:nvPr/>
        </p:nvPicPr>
        <p:blipFill>
          <a:blip r:embed="rId5"/>
          <a:srcRect l="7538" t="20863" r="16394" b="14111"/>
          <a:stretch>
            <a:fillRect/>
          </a:stretch>
        </p:blipFill>
        <p:spPr bwMode="auto">
          <a:xfrm>
            <a:off x="393700" y="4429125"/>
            <a:ext cx="376238" cy="365125"/>
          </a:xfrm>
          <a:prstGeom prst="rect">
            <a:avLst/>
          </a:prstGeom>
          <a:solidFill>
            <a:srgbClr val="0000FF"/>
          </a:solidFill>
        </p:spPr>
      </p:pic>
      <p:pic>
        <p:nvPicPr>
          <p:cNvPr id="466153" name="Picture 233" descr="SpiralGalaxyAP_397x450"/>
          <p:cNvPicPr>
            <a:picLocks noChangeAspect="1" noChangeArrowheads="1"/>
          </p:cNvPicPr>
          <p:nvPr/>
        </p:nvPicPr>
        <p:blipFill>
          <a:blip r:embed="rId5"/>
          <a:srcRect l="7538" t="20863" r="16394" b="14111"/>
          <a:stretch>
            <a:fillRect/>
          </a:stretch>
        </p:blipFill>
        <p:spPr bwMode="auto">
          <a:xfrm>
            <a:off x="1312863" y="4432300"/>
            <a:ext cx="376237" cy="365125"/>
          </a:xfrm>
          <a:prstGeom prst="rect">
            <a:avLst/>
          </a:prstGeom>
          <a:solidFill>
            <a:srgbClr val="0000FF"/>
          </a:solidFill>
        </p:spPr>
      </p:pic>
      <p:pic>
        <p:nvPicPr>
          <p:cNvPr id="466154" name="Picture 234" descr="SpiralGalaxyAP_397x450"/>
          <p:cNvPicPr>
            <a:picLocks noChangeAspect="1" noChangeArrowheads="1"/>
          </p:cNvPicPr>
          <p:nvPr/>
        </p:nvPicPr>
        <p:blipFill>
          <a:blip r:embed="rId5"/>
          <a:srcRect l="7538" t="20863" r="16394" b="14111"/>
          <a:stretch>
            <a:fillRect/>
          </a:stretch>
        </p:blipFill>
        <p:spPr bwMode="auto">
          <a:xfrm>
            <a:off x="2195513" y="4418013"/>
            <a:ext cx="376237" cy="365125"/>
          </a:xfrm>
          <a:prstGeom prst="rect">
            <a:avLst/>
          </a:prstGeom>
          <a:solidFill>
            <a:srgbClr val="0000FF"/>
          </a:solidFill>
        </p:spPr>
      </p:pic>
      <p:sp>
        <p:nvSpPr>
          <p:cNvPr id="466156" name="Rectangle 236"/>
          <p:cNvSpPr>
            <a:spLocks noGrp="1" noChangeArrowheads="1"/>
          </p:cNvSpPr>
          <p:nvPr>
            <p:ph type="body" idx="1"/>
          </p:nvPr>
        </p:nvSpPr>
        <p:spPr>
          <a:xfrm>
            <a:off x="3228975" y="3827463"/>
            <a:ext cx="5845175" cy="2822575"/>
          </a:xfrm>
          <a:noFill/>
          <a:ln/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r>
              <a:rPr lang="en-US" sz="2400" b="1" dirty="0">
                <a:solidFill>
                  <a:schemeClr val="tx2"/>
                </a:solidFill>
                <a:sym typeface="Symbol" charset="2"/>
              </a:rPr>
              <a:t>Map out physical properties versus impact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chemeClr val="tx2"/>
                </a:solidFill>
                <a:sym typeface="Symbol" charset="2"/>
              </a:rPr>
              <a:t>parameter R</a:t>
            </a:r>
            <a:r>
              <a:rPr lang="en-US" sz="2400" b="1" baseline="-25000" dirty="0">
                <a:solidFill>
                  <a:schemeClr val="tx2"/>
                </a:solidFill>
                <a:sym typeface="Symbol" charset="2"/>
              </a:rPr>
              <a:t></a:t>
            </a:r>
            <a:r>
              <a:rPr lang="en-US" sz="2400" b="1" dirty="0">
                <a:solidFill>
                  <a:schemeClr val="tx2"/>
                </a:solidFill>
                <a:sym typeface="Symbol" charset="2"/>
              </a:rPr>
              <a:t> for statistical samples</a:t>
            </a:r>
            <a:endParaRPr lang="en-US" sz="2200" b="1" dirty="0">
              <a:solidFill>
                <a:schemeClr val="tx2"/>
              </a:solidFill>
              <a:sym typeface="Symbol" charset="2"/>
            </a:endParaRPr>
          </a:p>
          <a:p>
            <a:pPr lvl="1">
              <a:lnSpc>
                <a:spcPct val="120000"/>
              </a:lnSpc>
            </a:pPr>
            <a:r>
              <a:rPr lang="en-US" sz="2000" b="1" dirty="0" err="1">
                <a:solidFill>
                  <a:schemeClr val="tx2"/>
                </a:solidFill>
                <a:sym typeface="Symbol" charset="2"/>
              </a:rPr>
              <a:t>metallicity</a:t>
            </a:r>
            <a:endParaRPr lang="en-US" sz="2000" b="1" dirty="0">
              <a:solidFill>
                <a:schemeClr val="tx2"/>
              </a:solidFill>
              <a:sym typeface="Symbol" charset="2"/>
            </a:endParaRPr>
          </a:p>
          <a:p>
            <a:pPr lvl="1">
              <a:lnSpc>
                <a:spcPct val="120000"/>
              </a:lnSpc>
            </a:pPr>
            <a:r>
              <a:rPr lang="en-US" sz="2000" b="1" dirty="0">
                <a:solidFill>
                  <a:schemeClr val="tx2"/>
                </a:solidFill>
                <a:sym typeface="Symbol" charset="2"/>
              </a:rPr>
              <a:t>kinematics</a:t>
            </a:r>
          </a:p>
          <a:p>
            <a:pPr lvl="1">
              <a:lnSpc>
                <a:spcPct val="120000"/>
              </a:lnSpc>
            </a:pPr>
            <a:r>
              <a:rPr lang="en-US" sz="2000" b="1" dirty="0">
                <a:solidFill>
                  <a:schemeClr val="tx2"/>
                </a:solidFill>
                <a:sym typeface="Symbol" charset="2"/>
              </a:rPr>
              <a:t>cold (10</a:t>
            </a:r>
            <a:r>
              <a:rPr lang="en-US" sz="2000" b="1" baseline="30000" dirty="0">
                <a:solidFill>
                  <a:schemeClr val="tx2"/>
                </a:solidFill>
                <a:sym typeface="Symbol" charset="2"/>
              </a:rPr>
              <a:t>4</a:t>
            </a:r>
            <a:r>
              <a:rPr lang="en-US" sz="2000" b="1" dirty="0">
                <a:solidFill>
                  <a:schemeClr val="tx2"/>
                </a:solidFill>
                <a:sym typeface="Symbol" charset="2"/>
              </a:rPr>
              <a:t> K) and warm (10</a:t>
            </a:r>
            <a:r>
              <a:rPr lang="en-US" sz="2000" b="1" baseline="30000" dirty="0">
                <a:solidFill>
                  <a:schemeClr val="tx2"/>
                </a:solidFill>
                <a:sym typeface="Symbol" charset="2"/>
              </a:rPr>
              <a:t>5-6</a:t>
            </a:r>
            <a:r>
              <a:rPr lang="en-US" sz="2000" b="1" dirty="0">
                <a:solidFill>
                  <a:schemeClr val="tx2"/>
                </a:solidFill>
                <a:sym typeface="Symbol" charset="2"/>
              </a:rPr>
              <a:t> K) gas</a:t>
            </a:r>
            <a:r>
              <a:rPr lang="en-US" sz="2000" b="1" dirty="0" smtClean="0">
                <a:solidFill>
                  <a:schemeClr val="tx2"/>
                </a:solidFill>
                <a:sym typeface="Symbol" charset="2"/>
              </a:rPr>
              <a:t> mass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>
                <a:solidFill>
                  <a:schemeClr val="tx2"/>
                </a:solidFill>
                <a:sym typeface="Symbol" charset="2"/>
              </a:rPr>
              <a:t>gas properties </a:t>
            </a:r>
            <a:r>
              <a:rPr lang="en-US" sz="2000" b="1" dirty="0">
                <a:solidFill>
                  <a:schemeClr val="tx2"/>
                </a:solidFill>
                <a:sym typeface="Symbol" charset="2"/>
              </a:rPr>
              <a:t>(density, pressure, size, </a:t>
            </a:r>
            <a:r>
              <a:rPr lang="en-US" sz="2000" b="1" dirty="0" smtClean="0">
                <a:solidFill>
                  <a:schemeClr val="tx2"/>
                </a:solidFill>
                <a:sym typeface="Symbol" charset="2"/>
              </a:rPr>
              <a:t>covering factor)</a:t>
            </a:r>
            <a:endParaRPr lang="en-US" sz="2000" b="1" dirty="0">
              <a:solidFill>
                <a:schemeClr val="tx2"/>
              </a:solidFill>
              <a:sym typeface="Symbol" charset="2"/>
            </a:endParaRPr>
          </a:p>
        </p:txBody>
      </p:sp>
      <p:sp>
        <p:nvSpPr>
          <p:cNvPr id="466162" name="Line 242"/>
          <p:cNvSpPr>
            <a:spLocks noChangeShapeType="1"/>
          </p:cNvSpPr>
          <p:nvPr/>
        </p:nvSpPr>
        <p:spPr bwMode="auto">
          <a:xfrm flipV="1">
            <a:off x="2322513" y="1804988"/>
            <a:ext cx="347662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6163" name="Rectangle 243"/>
          <p:cNvSpPr>
            <a:spLocks noChangeArrowheads="1"/>
          </p:cNvSpPr>
          <p:nvPr/>
        </p:nvSpPr>
        <p:spPr bwMode="auto">
          <a:xfrm>
            <a:off x="1774825" y="1798638"/>
            <a:ext cx="1441450" cy="4318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70000"/>
              </a:lnSpc>
            </a:pPr>
            <a:r>
              <a:rPr lang="en-US" sz="1800" baseline="0">
                <a:solidFill>
                  <a:schemeClr val="tx2"/>
                </a:solidFill>
              </a:rPr>
              <a:t>R</a:t>
            </a:r>
            <a:r>
              <a:rPr lang="en-US" sz="1800" baseline="-25000">
                <a:solidFill>
                  <a:schemeClr val="tx2"/>
                </a:solidFill>
                <a:sym typeface="Symbol" charset="2"/>
              </a:rPr>
              <a:t></a:t>
            </a:r>
            <a:endParaRPr lang="en-US" sz="1800" baseline="0">
              <a:solidFill>
                <a:schemeClr val="tx2"/>
              </a:solidFill>
              <a:sym typeface="Symbol" charset="2"/>
            </a:endParaRPr>
          </a:p>
        </p:txBody>
      </p:sp>
      <p:sp>
        <p:nvSpPr>
          <p:cNvPr id="466173" name="Line 253"/>
          <p:cNvSpPr>
            <a:spLocks noChangeShapeType="1"/>
          </p:cNvSpPr>
          <p:nvPr/>
        </p:nvSpPr>
        <p:spPr bwMode="auto">
          <a:xfrm flipV="1">
            <a:off x="2327275" y="4841875"/>
            <a:ext cx="347663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6174" name="Rectangle 254"/>
          <p:cNvSpPr>
            <a:spLocks noChangeArrowheads="1"/>
          </p:cNvSpPr>
          <p:nvPr/>
        </p:nvSpPr>
        <p:spPr bwMode="auto">
          <a:xfrm>
            <a:off x="1808163" y="4830763"/>
            <a:ext cx="1441450" cy="4318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70000"/>
              </a:lnSpc>
            </a:pPr>
            <a:r>
              <a:rPr lang="en-US" sz="1800" baseline="0">
                <a:solidFill>
                  <a:schemeClr val="tx2"/>
                </a:solidFill>
              </a:rPr>
              <a:t>R</a:t>
            </a:r>
            <a:r>
              <a:rPr lang="en-US" sz="1800" baseline="-25000">
                <a:solidFill>
                  <a:schemeClr val="tx2"/>
                </a:solidFill>
                <a:sym typeface="Symbol" charset="2"/>
              </a:rPr>
              <a:t></a:t>
            </a:r>
            <a:endParaRPr lang="en-US" sz="1800" baseline="0">
              <a:solidFill>
                <a:schemeClr val="tx2"/>
              </a:solidFill>
              <a:sym typeface="Symbol" charset="2"/>
            </a:endParaRPr>
          </a:p>
        </p:txBody>
      </p:sp>
      <p:sp>
        <p:nvSpPr>
          <p:cNvPr id="466175" name="Line 255"/>
          <p:cNvSpPr>
            <a:spLocks noChangeShapeType="1"/>
          </p:cNvSpPr>
          <p:nvPr/>
        </p:nvSpPr>
        <p:spPr bwMode="auto">
          <a:xfrm>
            <a:off x="2919413" y="1644650"/>
            <a:ext cx="14255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6176" name="Line 256"/>
          <p:cNvSpPr>
            <a:spLocks noChangeShapeType="1"/>
          </p:cNvSpPr>
          <p:nvPr/>
        </p:nvSpPr>
        <p:spPr bwMode="auto">
          <a:xfrm flipV="1">
            <a:off x="2908300" y="2851150"/>
            <a:ext cx="2082800" cy="1185863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6177" name="Rectangle 257"/>
          <p:cNvSpPr>
            <a:spLocks noChangeArrowheads="1"/>
          </p:cNvSpPr>
          <p:nvPr/>
        </p:nvSpPr>
        <p:spPr bwMode="auto">
          <a:xfrm>
            <a:off x="6589713" y="1951038"/>
            <a:ext cx="2347912" cy="425450"/>
          </a:xfrm>
          <a:prstGeom prst="rect">
            <a:avLst/>
          </a:prstGeom>
          <a:solidFill>
            <a:srgbClr val="FF7575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tIns="91440" rIns="0" bIns="91440"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000" baseline="0">
                <a:solidFill>
                  <a:schemeClr val="bg1"/>
                </a:solidFill>
              </a:rPr>
              <a:t>QSOs: M~10</a:t>
            </a:r>
            <a:r>
              <a:rPr lang="en-US" sz="2000">
                <a:solidFill>
                  <a:schemeClr val="bg1"/>
                </a:solidFill>
              </a:rPr>
              <a:t>12.9 </a:t>
            </a:r>
            <a:r>
              <a:rPr lang="en-US" sz="2000" baseline="0">
                <a:solidFill>
                  <a:schemeClr val="bg1"/>
                </a:solidFill>
              </a:rPr>
              <a:t>M</a:t>
            </a:r>
            <a:r>
              <a:rPr lang="en-US" sz="2000" baseline="-25000">
                <a:solidFill>
                  <a:schemeClr val="bg1"/>
                </a:solidFill>
                <a:sym typeface="Wingdings" charset="2"/>
              </a:rPr>
              <a:t></a:t>
            </a:r>
          </a:p>
        </p:txBody>
      </p:sp>
      <p:sp>
        <p:nvSpPr>
          <p:cNvPr id="466179" name="Rectangle 259"/>
          <p:cNvSpPr>
            <a:spLocks noChangeArrowheads="1"/>
          </p:cNvSpPr>
          <p:nvPr/>
        </p:nvSpPr>
        <p:spPr bwMode="auto">
          <a:xfrm>
            <a:off x="6584950" y="2928938"/>
            <a:ext cx="2525713" cy="450850"/>
          </a:xfrm>
          <a:prstGeom prst="rect">
            <a:avLst/>
          </a:prstGeom>
          <a:solidFill>
            <a:srgbClr val="5EAFFF"/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tIns="91440" rIns="0" bIns="91440"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000" baseline="0">
                <a:solidFill>
                  <a:schemeClr val="bg1"/>
                </a:solidFill>
              </a:rPr>
              <a:t>Galaxies:M~10</a:t>
            </a:r>
            <a:r>
              <a:rPr lang="en-US" sz="2000">
                <a:solidFill>
                  <a:schemeClr val="bg1"/>
                </a:solidFill>
              </a:rPr>
              <a:t>11.9 </a:t>
            </a:r>
            <a:r>
              <a:rPr lang="en-US" sz="2000" baseline="0">
                <a:solidFill>
                  <a:schemeClr val="bg1"/>
                </a:solidFill>
              </a:rPr>
              <a:t>M</a:t>
            </a:r>
            <a:r>
              <a:rPr lang="en-US" sz="2000" baseline="-25000">
                <a:solidFill>
                  <a:schemeClr val="bg1"/>
                </a:solidFill>
                <a:sym typeface="Wingdings" charset="2"/>
              </a:rPr>
              <a:t></a:t>
            </a:r>
            <a:endParaRPr lang="en-US" sz="2000" baseline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277" name="Picture 173" descr="job_sample"/>
          <p:cNvPicPr>
            <a:picLocks noChangeAspect="1" noChangeArrowheads="1"/>
          </p:cNvPicPr>
          <p:nvPr/>
        </p:nvPicPr>
        <p:blipFill>
          <a:blip r:embed="rId3"/>
          <a:srcRect l="11896" t="54100" r="8516" b="7590"/>
          <a:stretch>
            <a:fillRect/>
          </a:stretch>
        </p:blipFill>
        <p:spPr bwMode="auto">
          <a:xfrm>
            <a:off x="68263" y="1231900"/>
            <a:ext cx="4975225" cy="3098800"/>
          </a:xfrm>
          <a:prstGeom prst="rect">
            <a:avLst/>
          </a:prstGeom>
          <a:noFill/>
        </p:spPr>
      </p:pic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263" y="-171450"/>
            <a:ext cx="900430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5000" b="1"/>
              <a:t>The Future</a:t>
            </a:r>
            <a:endParaRPr lang="en-US" sz="4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31171" name="Rectangle 67"/>
          <p:cNvSpPr>
            <a:spLocks noChangeArrowheads="1"/>
          </p:cNvSpPr>
          <p:nvPr/>
        </p:nvSpPr>
        <p:spPr bwMode="auto">
          <a:xfrm>
            <a:off x="276225" y="819150"/>
            <a:ext cx="4383088" cy="5429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70000"/>
              </a:lnSpc>
            </a:pPr>
            <a:r>
              <a:rPr lang="en-US" sz="2200" baseline="0"/>
              <a:t>All Projected QSO Pairs Known</a:t>
            </a:r>
            <a:endParaRPr lang="en-US" sz="2200" baseline="0">
              <a:sym typeface="Symbol" charset="2"/>
            </a:endParaRPr>
          </a:p>
        </p:txBody>
      </p:sp>
      <p:sp>
        <p:nvSpPr>
          <p:cNvPr id="431191" name="Line 87"/>
          <p:cNvSpPr>
            <a:spLocks noChangeShapeType="1"/>
          </p:cNvSpPr>
          <p:nvPr/>
        </p:nvSpPr>
        <p:spPr bwMode="auto">
          <a:xfrm flipV="1">
            <a:off x="2874963" y="3711575"/>
            <a:ext cx="0" cy="347663"/>
          </a:xfrm>
          <a:prstGeom prst="line">
            <a:avLst/>
          </a:prstGeom>
          <a:noFill/>
          <a:ln w="22225">
            <a:solidFill>
              <a:srgbClr val="E71A1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1192" name="Rectangle 88"/>
          <p:cNvSpPr>
            <a:spLocks noChangeArrowheads="1"/>
          </p:cNvSpPr>
          <p:nvPr/>
        </p:nvSpPr>
        <p:spPr bwMode="auto">
          <a:xfrm>
            <a:off x="2830513" y="3725863"/>
            <a:ext cx="801687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</a:pPr>
            <a:r>
              <a:rPr lang="en-US" sz="1400" baseline="0">
                <a:solidFill>
                  <a:srgbClr val="E71A11"/>
                </a:solidFill>
              </a:rPr>
              <a:t>virial radius</a:t>
            </a:r>
          </a:p>
        </p:txBody>
      </p:sp>
      <p:sp>
        <p:nvSpPr>
          <p:cNvPr id="431193" name="Rectangle 89"/>
          <p:cNvSpPr>
            <a:spLocks noChangeArrowheads="1"/>
          </p:cNvSpPr>
          <p:nvPr/>
        </p:nvSpPr>
        <p:spPr bwMode="auto">
          <a:xfrm>
            <a:off x="1046163" y="2087563"/>
            <a:ext cx="1477962" cy="38893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1600" baseline="0">
                <a:solidFill>
                  <a:schemeClr val="bg1"/>
                </a:solidFill>
              </a:rPr>
              <a:t>= has near-IR z</a:t>
            </a:r>
          </a:p>
        </p:txBody>
      </p:sp>
      <p:sp>
        <p:nvSpPr>
          <p:cNvPr id="431197" name="Oval 93"/>
          <p:cNvSpPr>
            <a:spLocks noChangeAspect="1" noChangeArrowheads="1"/>
          </p:cNvSpPr>
          <p:nvPr/>
        </p:nvSpPr>
        <p:spPr bwMode="auto">
          <a:xfrm>
            <a:off x="900113" y="2182813"/>
            <a:ext cx="182562" cy="185737"/>
          </a:xfrm>
          <a:prstGeom prst="ellipse">
            <a:avLst/>
          </a:prstGeom>
          <a:solidFill>
            <a:srgbClr val="FF4500"/>
          </a:solidFill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1201" name="Line 97"/>
          <p:cNvSpPr>
            <a:spLocks noChangeShapeType="1"/>
          </p:cNvSpPr>
          <p:nvPr/>
        </p:nvSpPr>
        <p:spPr bwMode="auto">
          <a:xfrm rot="5400000" flipH="1" flipV="1">
            <a:off x="3028950" y="1530350"/>
            <a:ext cx="168275" cy="50482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1204" name="Rectangle 100"/>
          <p:cNvSpPr>
            <a:spLocks noChangeArrowheads="1"/>
          </p:cNvSpPr>
          <p:nvPr/>
        </p:nvSpPr>
        <p:spPr bwMode="auto">
          <a:xfrm>
            <a:off x="1246188" y="1785938"/>
            <a:ext cx="16621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prstTxWarp prst="textNoShape">
              <a:avLst/>
            </a:prstTxWarp>
          </a:bodyPr>
          <a:lstStyle/>
          <a:p>
            <a:pPr algn="ctr"/>
            <a:r>
              <a:rPr lang="en-US" sz="1400" baseline="0">
                <a:solidFill>
                  <a:schemeClr val="bg1"/>
                </a:solidFill>
              </a:rPr>
              <a:t>Fiber collision limit </a:t>
            </a:r>
          </a:p>
        </p:txBody>
      </p:sp>
      <p:grpSp>
        <p:nvGrpSpPr>
          <p:cNvPr id="2" name="Group 171"/>
          <p:cNvGrpSpPr>
            <a:grpSpLocks/>
          </p:cNvGrpSpPr>
          <p:nvPr/>
        </p:nvGrpSpPr>
        <p:grpSpPr bwMode="auto">
          <a:xfrm>
            <a:off x="642938" y="3124200"/>
            <a:ext cx="3616325" cy="557213"/>
            <a:chOff x="405" y="1933"/>
            <a:chExt cx="2278" cy="351"/>
          </a:xfrm>
        </p:grpSpPr>
        <p:sp>
          <p:nvSpPr>
            <p:cNvPr id="431200" name="Rectangle 96"/>
            <p:cNvSpPr>
              <a:spLocks noChangeArrowheads="1"/>
            </p:cNvSpPr>
            <p:nvPr/>
          </p:nvSpPr>
          <p:spPr bwMode="auto">
            <a:xfrm>
              <a:off x="478" y="1933"/>
              <a:ext cx="2205" cy="351"/>
            </a:xfrm>
            <a:prstGeom prst="rect">
              <a:avLst/>
            </a:prstGeom>
            <a:solidFill>
              <a:srgbClr val="66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209" name="Rectangle 105"/>
            <p:cNvSpPr>
              <a:spLocks noChangeArrowheads="1"/>
            </p:cNvSpPr>
            <p:nvPr/>
          </p:nvSpPr>
          <p:spPr bwMode="auto">
            <a:xfrm>
              <a:off x="405" y="1977"/>
              <a:ext cx="680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400">
                  <a:solidFill>
                    <a:srgbClr val="0000FF"/>
                  </a:solidFill>
                </a:rPr>
                <a:t>  Need UV</a:t>
              </a:r>
            </a:p>
            <a:p>
              <a:pPr algn="ctr">
                <a:lnSpc>
                  <a:spcPct val="10000"/>
                </a:lnSpc>
              </a:pPr>
              <a:r>
                <a:rPr lang="en-US" sz="2400">
                  <a:solidFill>
                    <a:srgbClr val="0000FF"/>
                  </a:solidFill>
                </a:rPr>
                <a:t>  coverage</a:t>
              </a:r>
            </a:p>
          </p:txBody>
        </p:sp>
      </p:grpSp>
      <p:sp>
        <p:nvSpPr>
          <p:cNvPr id="431272" name="Rectangle 168"/>
          <p:cNvSpPr>
            <a:spLocks noChangeArrowheads="1"/>
          </p:cNvSpPr>
          <p:nvPr/>
        </p:nvSpPr>
        <p:spPr bwMode="auto">
          <a:xfrm>
            <a:off x="133350" y="4524375"/>
            <a:ext cx="4852988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baseline="0" dirty="0">
                <a:solidFill>
                  <a:schemeClr val="tx2"/>
                </a:solidFill>
                <a:sym typeface="Symbol" charset="2"/>
              </a:rPr>
              <a:t>70 pairs with R &lt; 200 </a:t>
            </a:r>
            <a:r>
              <a:rPr lang="en-US" sz="2400" baseline="0" dirty="0" err="1">
                <a:solidFill>
                  <a:schemeClr val="tx2"/>
                </a:solidFill>
                <a:sym typeface="Symbol" charset="2"/>
              </a:rPr>
              <a:t>kpc</a:t>
            </a:r>
            <a:r>
              <a:rPr lang="en-US" sz="2400" baseline="0" dirty="0">
                <a:solidFill>
                  <a:schemeClr val="tx2"/>
                </a:solidFill>
                <a:sym typeface="Symbol" charset="2"/>
              </a:rPr>
              <a:t> ~ </a:t>
            </a:r>
            <a:r>
              <a:rPr lang="en-US" sz="2400" baseline="0" dirty="0" err="1" smtClean="0">
                <a:solidFill>
                  <a:schemeClr val="tx2"/>
                </a:solidFill>
                <a:sym typeface="Symbol" charset="2"/>
              </a:rPr>
              <a:t>r</a:t>
            </a:r>
            <a:r>
              <a:rPr lang="en-US" sz="2400" baseline="-25000" dirty="0" err="1" smtClean="0">
                <a:solidFill>
                  <a:schemeClr val="tx2"/>
                </a:solidFill>
                <a:sym typeface="Symbol" charset="2"/>
              </a:rPr>
              <a:t>vir</a:t>
            </a:r>
            <a:endParaRPr lang="en-US" sz="2400" baseline="0" dirty="0">
              <a:solidFill>
                <a:schemeClr val="tx2"/>
              </a:solidFill>
              <a:sym typeface="Symbol" charset="2"/>
            </a:endParaRPr>
          </a:p>
        </p:txBody>
      </p:sp>
      <p:sp>
        <p:nvSpPr>
          <p:cNvPr id="431274" name="Rectangle 170"/>
          <p:cNvSpPr>
            <a:spLocks noChangeArrowheads="1"/>
          </p:cNvSpPr>
          <p:nvPr/>
        </p:nvSpPr>
        <p:spPr bwMode="auto">
          <a:xfrm>
            <a:off x="123825" y="5046663"/>
            <a:ext cx="4852988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aseline="0">
                <a:solidFill>
                  <a:schemeClr val="tx2"/>
                </a:solidFill>
                <a:sym typeface="Symbol" charset="2"/>
              </a:rPr>
              <a:t>Bottleneck: faint sources g ~ 21.  Need UV sensitive echellette.</a:t>
            </a:r>
          </a:p>
        </p:txBody>
      </p:sp>
      <p:grpSp>
        <p:nvGrpSpPr>
          <p:cNvPr id="7" name="Group 174"/>
          <p:cNvGrpSpPr>
            <a:grpSpLocks/>
          </p:cNvGrpSpPr>
          <p:nvPr/>
        </p:nvGrpSpPr>
        <p:grpSpPr bwMode="auto">
          <a:xfrm>
            <a:off x="5059363" y="823913"/>
            <a:ext cx="4135437" cy="5867400"/>
            <a:chOff x="3135" y="519"/>
            <a:chExt cx="2605" cy="3696"/>
          </a:xfrm>
        </p:grpSpPr>
        <p:pic>
          <p:nvPicPr>
            <p:cNvPr id="431211" name="Picture 107" descr="mage_sola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35" y="2919"/>
              <a:ext cx="2605" cy="1296"/>
            </a:xfrm>
            <a:prstGeom prst="rect">
              <a:avLst/>
            </a:prstGeom>
            <a:noFill/>
          </p:spPr>
        </p:pic>
        <p:sp>
          <p:nvSpPr>
            <p:cNvPr id="431214" name="Rectangle 110"/>
            <p:cNvSpPr>
              <a:spLocks noChangeArrowheads="1"/>
            </p:cNvSpPr>
            <p:nvPr/>
          </p:nvSpPr>
          <p:spPr bwMode="auto">
            <a:xfrm>
              <a:off x="3184" y="2627"/>
              <a:ext cx="2506" cy="342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200" baseline="0"/>
                <a:t>Magellan MagE Spectrograph </a:t>
              </a:r>
              <a:endParaRPr lang="en-US" sz="2200" baseline="0">
                <a:sym typeface="Symbol" charset="2"/>
              </a:endParaRPr>
            </a:p>
          </p:txBody>
        </p:sp>
        <p:sp>
          <p:nvSpPr>
            <p:cNvPr id="431220" name="Rectangle 116"/>
            <p:cNvSpPr>
              <a:spLocks noChangeArrowheads="1"/>
            </p:cNvSpPr>
            <p:nvPr/>
          </p:nvSpPr>
          <p:spPr bwMode="auto">
            <a:xfrm>
              <a:off x="3184" y="519"/>
              <a:ext cx="2524" cy="342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000" baseline="0"/>
                <a:t>New VLT X-shooter Spectrograph </a:t>
              </a:r>
              <a:endParaRPr lang="en-US" sz="2000" baseline="0">
                <a:sym typeface="Symbol" charset="2"/>
              </a:endParaRPr>
            </a:p>
          </p:txBody>
        </p:sp>
        <p:pic>
          <p:nvPicPr>
            <p:cNvPr id="431276" name="Picture 17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52" y="794"/>
              <a:ext cx="2384" cy="1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31284" name="Rectangle 180"/>
          <p:cNvSpPr>
            <a:spLocks noChangeArrowheads="1"/>
          </p:cNvSpPr>
          <p:nvPr/>
        </p:nvSpPr>
        <p:spPr bwMode="auto">
          <a:xfrm>
            <a:off x="123825" y="5891213"/>
            <a:ext cx="4852988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aseline="0">
                <a:solidFill>
                  <a:schemeClr val="tx2"/>
                </a:solidFill>
                <a:sym typeface="Symbol" charset="2"/>
              </a:rPr>
              <a:t>MagE and X-shooter will enable statistical studies of ~ 100 QSOs.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274" grpId="0"/>
      <p:bldP spid="43128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6" descr="1420_tes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1285875"/>
            <a:ext cx="34925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30"/>
          <p:cNvSpPr>
            <a:spLocks noChangeArrowheads="1"/>
          </p:cNvSpPr>
          <p:nvPr/>
        </p:nvSpPr>
        <p:spPr bwMode="auto">
          <a:xfrm>
            <a:off x="3175" y="990600"/>
            <a:ext cx="3492500" cy="3238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-101600"/>
            <a:ext cx="900430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600" b="1" dirty="0" smtClean="0"/>
              <a:t>Towards a Statistical Sample</a:t>
            </a:r>
            <a:endParaRPr lang="en-US" sz="46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4088" y="1244600"/>
            <a:ext cx="3714750" cy="555625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b="1" dirty="0" err="1">
                <a:solidFill>
                  <a:schemeClr val="tx2"/>
                </a:solidFill>
                <a:sym typeface="Symbol" charset="2"/>
              </a:rPr>
              <a:t></a:t>
            </a:r>
            <a:r>
              <a:rPr lang="en-US" sz="2400" b="1" dirty="0">
                <a:solidFill>
                  <a:schemeClr val="tx2"/>
                </a:solidFill>
                <a:sym typeface="Symbol" charset="2"/>
              </a:rPr>
              <a:t> = 12.0” or </a:t>
            </a:r>
            <a:r>
              <a:rPr lang="en-US" sz="2400" b="1" dirty="0">
                <a:solidFill>
                  <a:schemeClr val="tx2"/>
                </a:solidFill>
              </a:rPr>
              <a:t>R</a:t>
            </a:r>
            <a:r>
              <a:rPr lang="en-US" sz="2400" b="1" baseline="-25000" dirty="0">
                <a:solidFill>
                  <a:schemeClr val="tx2"/>
                </a:solidFill>
                <a:sym typeface="Symbol" charset="2"/>
              </a:rPr>
              <a:t></a:t>
            </a:r>
            <a:r>
              <a:rPr lang="en-US" sz="2400" b="1" dirty="0">
                <a:solidFill>
                  <a:schemeClr val="tx2"/>
                </a:solidFill>
                <a:sym typeface="Symbol" charset="2"/>
              </a:rPr>
              <a:t>= 100 </a:t>
            </a:r>
            <a:r>
              <a:rPr lang="en-US" sz="2400" b="1" dirty="0" err="1">
                <a:solidFill>
                  <a:schemeClr val="tx2"/>
                </a:solidFill>
                <a:sym typeface="Symbol" charset="2"/>
              </a:rPr>
              <a:t>kpc</a:t>
            </a:r>
            <a:endParaRPr lang="en-US" sz="2400" b="1" dirty="0">
              <a:solidFill>
                <a:schemeClr val="tx2"/>
              </a:solidFill>
              <a:sym typeface="Symbol" charset="2"/>
            </a:endParaRPr>
          </a:p>
        </p:txBody>
      </p:sp>
      <p:sp>
        <p:nvSpPr>
          <p:cNvPr id="69639" name="Rectangle 10"/>
          <p:cNvSpPr>
            <a:spLocks noChangeArrowheads="1"/>
          </p:cNvSpPr>
          <p:nvPr/>
        </p:nvSpPr>
        <p:spPr bwMode="auto">
          <a:xfrm>
            <a:off x="576263" y="1385888"/>
            <a:ext cx="1177925" cy="54133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</a:pPr>
            <a:r>
              <a:rPr lang="en-US" sz="1800" baseline="0" dirty="0" err="1">
                <a:solidFill>
                  <a:schemeClr val="bg1"/>
                </a:solidFill>
              </a:rPr>
              <a:t>b/g</a:t>
            </a:r>
            <a:r>
              <a:rPr lang="en-US" sz="1800" baseline="0" dirty="0">
                <a:solidFill>
                  <a:schemeClr val="bg1"/>
                </a:solidFill>
              </a:rPr>
              <a:t> QSO</a:t>
            </a:r>
          </a:p>
          <a:p>
            <a:pPr algn="ctr">
              <a:lnSpc>
                <a:spcPct val="50000"/>
              </a:lnSpc>
            </a:pPr>
            <a:r>
              <a:rPr lang="en-US" sz="1800" baseline="0" dirty="0" err="1">
                <a:solidFill>
                  <a:schemeClr val="bg1"/>
                </a:solidFill>
              </a:rPr>
              <a:t>z</a:t>
            </a:r>
            <a:r>
              <a:rPr lang="en-US" sz="1800" baseline="0" dirty="0">
                <a:solidFill>
                  <a:schemeClr val="bg1"/>
                </a:solidFill>
              </a:rPr>
              <a:t> = 2.06</a:t>
            </a:r>
            <a:endParaRPr lang="en-US" sz="1800" baseline="0" dirty="0">
              <a:solidFill>
                <a:schemeClr val="bg1"/>
              </a:solidFill>
              <a:sym typeface="Symbol" charset="2"/>
            </a:endParaRPr>
          </a:p>
        </p:txBody>
      </p:sp>
      <p:sp>
        <p:nvSpPr>
          <p:cNvPr id="69640" name="Rectangle 12"/>
          <p:cNvSpPr>
            <a:spLocks noChangeArrowheads="1"/>
          </p:cNvSpPr>
          <p:nvPr/>
        </p:nvSpPr>
        <p:spPr bwMode="auto">
          <a:xfrm>
            <a:off x="603250" y="2185988"/>
            <a:ext cx="1177925" cy="54133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</a:pPr>
            <a:r>
              <a:rPr lang="en-US" sz="1800" baseline="0" dirty="0" err="1">
                <a:solidFill>
                  <a:schemeClr val="bg1"/>
                </a:solidFill>
              </a:rPr>
              <a:t>f/g</a:t>
            </a:r>
            <a:r>
              <a:rPr lang="en-US" sz="1800" baseline="0" dirty="0">
                <a:solidFill>
                  <a:schemeClr val="bg1"/>
                </a:solidFill>
              </a:rPr>
              <a:t> QSO</a:t>
            </a:r>
          </a:p>
          <a:p>
            <a:pPr algn="ctr">
              <a:lnSpc>
                <a:spcPct val="50000"/>
              </a:lnSpc>
            </a:pPr>
            <a:r>
              <a:rPr lang="en-US" sz="1800" baseline="0" dirty="0" err="1">
                <a:solidFill>
                  <a:schemeClr val="bg1"/>
                </a:solidFill>
              </a:rPr>
              <a:t>z</a:t>
            </a:r>
            <a:r>
              <a:rPr lang="en-US" sz="1800" baseline="0" dirty="0">
                <a:solidFill>
                  <a:schemeClr val="bg1"/>
                </a:solidFill>
              </a:rPr>
              <a:t> = 2.01</a:t>
            </a:r>
            <a:endParaRPr lang="en-US" sz="1800" baseline="0" dirty="0">
              <a:solidFill>
                <a:schemeClr val="bg1"/>
              </a:solidFill>
              <a:sym typeface="Symbol" charset="2"/>
            </a:endParaRPr>
          </a:p>
        </p:txBody>
      </p:sp>
      <p:sp>
        <p:nvSpPr>
          <p:cNvPr id="69641" name="Rectangle 29"/>
          <p:cNvSpPr>
            <a:spLocks noChangeArrowheads="1"/>
          </p:cNvSpPr>
          <p:nvPr/>
        </p:nvSpPr>
        <p:spPr bwMode="auto">
          <a:xfrm>
            <a:off x="415925" y="1047750"/>
            <a:ext cx="2719388" cy="33496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</a:pPr>
            <a:r>
              <a:rPr lang="en-US" sz="2300" baseline="0" dirty="0">
                <a:solidFill>
                  <a:schemeClr val="bg1"/>
                </a:solidFill>
              </a:rPr>
              <a:t>SDSSJ1420+1603</a:t>
            </a:r>
          </a:p>
        </p:txBody>
      </p:sp>
      <p:sp>
        <p:nvSpPr>
          <p:cNvPr id="69642" name="Rectangle 31"/>
          <p:cNvSpPr>
            <a:spLocks noChangeArrowheads="1"/>
          </p:cNvSpPr>
          <p:nvPr/>
        </p:nvSpPr>
        <p:spPr bwMode="auto">
          <a:xfrm>
            <a:off x="2335213" y="1778000"/>
            <a:ext cx="311150" cy="33972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9643" name="Picture 25" descr="fig_velp.png"/>
          <p:cNvPicPr>
            <a:picLocks noChangeAspect="1"/>
          </p:cNvPicPr>
          <p:nvPr/>
        </p:nvPicPr>
        <p:blipFill>
          <a:blip r:embed="rId4"/>
          <a:srcRect b="4469"/>
          <a:stretch>
            <a:fillRect/>
          </a:stretch>
        </p:blipFill>
        <p:spPr bwMode="auto">
          <a:xfrm>
            <a:off x="3506788" y="1692275"/>
            <a:ext cx="5627687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4" name="Picture 27" descr="fig_lya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5" y="3221038"/>
            <a:ext cx="349250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5" name="Rectangle 12"/>
          <p:cNvSpPr>
            <a:spLocks noChangeArrowheads="1"/>
          </p:cNvSpPr>
          <p:nvPr/>
        </p:nvSpPr>
        <p:spPr bwMode="auto">
          <a:xfrm>
            <a:off x="1073150" y="3352800"/>
            <a:ext cx="2024063" cy="5413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2000" baseline="0" dirty="0">
                <a:solidFill>
                  <a:schemeClr val="bg1"/>
                </a:solidFill>
                <a:sym typeface="Symbol" charset="2"/>
              </a:rPr>
              <a:t>19.0 &lt; log </a:t>
            </a:r>
            <a:r>
              <a:rPr lang="en-US" sz="2000" baseline="0" dirty="0" smtClean="0">
                <a:solidFill>
                  <a:schemeClr val="bg1"/>
                </a:solidFill>
                <a:sym typeface="Symbol" charset="2"/>
              </a:rPr>
              <a:t>N</a:t>
            </a:r>
            <a:r>
              <a:rPr lang="en-US" sz="2000" baseline="-25000" dirty="0" smtClean="0">
                <a:solidFill>
                  <a:schemeClr val="bg1"/>
                </a:solidFill>
                <a:sym typeface="Symbol" charset="2"/>
              </a:rPr>
              <a:t>HI </a:t>
            </a:r>
            <a:r>
              <a:rPr lang="en-US" sz="2000" baseline="0" dirty="0" smtClean="0">
                <a:solidFill>
                  <a:schemeClr val="bg1"/>
                </a:solidFill>
                <a:sym typeface="Symbol" charset="2"/>
              </a:rPr>
              <a:t>&lt; </a:t>
            </a:r>
            <a:r>
              <a:rPr lang="en-US" sz="2000" baseline="0" dirty="0">
                <a:solidFill>
                  <a:schemeClr val="bg1"/>
                </a:solidFill>
                <a:sym typeface="Symbol" charset="2"/>
              </a:rPr>
              <a:t>19.4</a:t>
            </a:r>
          </a:p>
        </p:txBody>
      </p:sp>
      <p:sp>
        <p:nvSpPr>
          <p:cNvPr id="69646" name="Rectangle 12"/>
          <p:cNvSpPr>
            <a:spLocks noChangeAspect="1" noChangeArrowheads="1"/>
          </p:cNvSpPr>
          <p:nvPr/>
        </p:nvSpPr>
        <p:spPr bwMode="auto">
          <a:xfrm>
            <a:off x="736600" y="3416300"/>
            <a:ext cx="438150" cy="361950"/>
          </a:xfrm>
          <a:prstGeom prst="rect">
            <a:avLst/>
          </a:prstGeom>
          <a:solidFill>
            <a:schemeClr val="bg2"/>
          </a:solidFill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>
              <a:solidFill>
                <a:schemeClr val="bg1"/>
              </a:solidFill>
              <a:sym typeface="Symbol" charset="2"/>
            </a:endParaRPr>
          </a:p>
        </p:txBody>
      </p:sp>
      <p:sp>
        <p:nvSpPr>
          <p:cNvPr id="69647" name="Rectangle 12"/>
          <p:cNvSpPr>
            <a:spLocks noChangeArrowheads="1"/>
          </p:cNvSpPr>
          <p:nvPr/>
        </p:nvSpPr>
        <p:spPr bwMode="auto">
          <a:xfrm>
            <a:off x="474663" y="3352800"/>
            <a:ext cx="657225" cy="5413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2000" baseline="0" dirty="0" err="1">
                <a:solidFill>
                  <a:schemeClr val="bg1"/>
                </a:solidFill>
                <a:sym typeface="Symbol" charset="2"/>
              </a:rPr>
              <a:t>Lyα</a:t>
            </a:r>
            <a:endParaRPr lang="en-US" sz="2000" baseline="0" dirty="0">
              <a:solidFill>
                <a:schemeClr val="bg1"/>
              </a:solidFill>
              <a:sym typeface="Symbol" charset="2"/>
            </a:endParaRPr>
          </a:p>
        </p:txBody>
      </p:sp>
      <p:sp>
        <p:nvSpPr>
          <p:cNvPr id="69648" name="Rectangle 29"/>
          <p:cNvSpPr>
            <a:spLocks noChangeArrowheads="1"/>
          </p:cNvSpPr>
          <p:nvPr/>
        </p:nvSpPr>
        <p:spPr bwMode="auto">
          <a:xfrm>
            <a:off x="3427413" y="5486400"/>
            <a:ext cx="5764212" cy="33496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</a:pPr>
            <a:r>
              <a:rPr lang="en-US" sz="1800" baseline="0" dirty="0">
                <a:solidFill>
                  <a:schemeClr val="bg1"/>
                </a:solidFill>
              </a:rPr>
              <a:t>Magellan/</a:t>
            </a:r>
            <a:r>
              <a:rPr lang="en-US" sz="1800" baseline="0" dirty="0" err="1">
                <a:solidFill>
                  <a:schemeClr val="bg1"/>
                </a:solidFill>
              </a:rPr>
              <a:t>MagE</a:t>
            </a:r>
            <a:r>
              <a:rPr lang="en-US" sz="1800" baseline="0" dirty="0">
                <a:solidFill>
                  <a:schemeClr val="bg1"/>
                </a:solidFill>
              </a:rPr>
              <a:t> </a:t>
            </a:r>
            <a:r>
              <a:rPr lang="en-US" sz="1800" baseline="0" dirty="0" err="1">
                <a:solidFill>
                  <a:schemeClr val="bg1"/>
                </a:solidFill>
              </a:rPr>
              <a:t>Echellette</a:t>
            </a:r>
            <a:r>
              <a:rPr lang="en-US" sz="1800" baseline="0" dirty="0">
                <a:solidFill>
                  <a:schemeClr val="bg1"/>
                </a:solidFill>
              </a:rPr>
              <a:t> Spectrum, FWHM = 50 km/</a:t>
            </a:r>
            <a:r>
              <a:rPr lang="en-US" sz="1800" baseline="0" dirty="0" err="1">
                <a:solidFill>
                  <a:schemeClr val="bg1"/>
                </a:solidFill>
              </a:rPr>
              <a:t>s</a:t>
            </a:r>
            <a:r>
              <a:rPr lang="en-US" sz="1800" baseline="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51594" y="5848350"/>
            <a:ext cx="8875712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000" indent="-234000">
              <a:lnSpc>
                <a:spcPts val="3540"/>
              </a:lnSpc>
              <a:spcBef>
                <a:spcPct val="20000"/>
              </a:spcBef>
              <a:spcAft>
                <a:spcPts val="4800"/>
              </a:spcAft>
            </a:pPr>
            <a:r>
              <a:rPr lang="en-US" sz="2800" baseline="0" dirty="0" smtClean="0">
                <a:solidFill>
                  <a:schemeClr val="tx2"/>
                </a:solidFill>
                <a:sym typeface="Symbol" charset="2"/>
              </a:rPr>
              <a:t>	Similarly exhibits extreme kinematics </a:t>
            </a:r>
            <a:r>
              <a:rPr lang="en-US" sz="2800" baseline="0" dirty="0" err="1" smtClean="0">
                <a:solidFill>
                  <a:schemeClr val="tx2"/>
                </a:solidFill>
                <a:sym typeface="Symbol" charset="2"/>
              </a:rPr>
              <a:t>Δv</a:t>
            </a:r>
            <a:r>
              <a:rPr lang="en-US" sz="2800" baseline="0" dirty="0" smtClean="0">
                <a:solidFill>
                  <a:schemeClr val="tx2"/>
                </a:solidFill>
                <a:sym typeface="Symbol" charset="2"/>
              </a:rPr>
              <a:t> ≈ 800 km/</a:t>
            </a:r>
            <a:r>
              <a:rPr lang="en-US" sz="2800" baseline="0" dirty="0" err="1" smtClean="0">
                <a:solidFill>
                  <a:schemeClr val="tx2"/>
                </a:solidFill>
                <a:sym typeface="Symbol" charset="2"/>
              </a:rPr>
              <a:t>s</a:t>
            </a:r>
            <a:r>
              <a:rPr lang="en-US" sz="2800" baseline="0" dirty="0" smtClean="0">
                <a:solidFill>
                  <a:schemeClr val="tx2"/>
                </a:solidFill>
                <a:sym typeface="Symbol" charset="2"/>
              </a:rPr>
              <a:t> and a high enrichment level Z &gt; 0.14 </a:t>
            </a:r>
            <a:r>
              <a:rPr lang="en-US" sz="3200" baseline="0" dirty="0" smtClean="0">
                <a:solidFill>
                  <a:schemeClr val="tx1"/>
                </a:solidFill>
              </a:rPr>
              <a:t>Z</a:t>
            </a:r>
            <a:r>
              <a:rPr lang="en-US" sz="3200" baseline="-25000" dirty="0" smtClean="0">
                <a:solidFill>
                  <a:schemeClr val="tx1"/>
                </a:solidFill>
                <a:sym typeface="Wingdings" charset="2"/>
              </a:rPr>
              <a:t></a:t>
            </a:r>
            <a:endParaRPr lang="en-US" sz="2800" b="0" baseline="0" dirty="0">
              <a:solidFill>
                <a:schemeClr val="tx1"/>
              </a:solidFill>
              <a:sym typeface="Symbol" charset="2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6713537" y="1327150"/>
            <a:ext cx="2871788" cy="3190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baseline="0" dirty="0" err="1"/>
              <a:t>Hennawi</a:t>
            </a:r>
            <a:r>
              <a:rPr lang="en-US" sz="1600" baseline="0" dirty="0"/>
              <a:t> et al. (</a:t>
            </a:r>
            <a:r>
              <a:rPr lang="en-US" sz="1600" baseline="0" dirty="0" smtClean="0"/>
              <a:t>2011)</a:t>
            </a:r>
            <a:endParaRPr lang="en-US" sz="1600" baseline="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>
          <a:xfrm>
            <a:off x="747713" y="-130175"/>
            <a:ext cx="7772400" cy="9144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600" b="1"/>
              <a:t>Summary</a:t>
            </a:r>
            <a:endParaRPr lang="en-US" sz="4600"/>
          </a:p>
        </p:txBody>
      </p:sp>
      <p:sp>
        <p:nvSpPr>
          <p:cNvPr id="486406" name="Rectangle 6"/>
          <p:cNvSpPr>
            <a:spLocks noChangeArrowheads="1"/>
          </p:cNvSpPr>
          <p:nvPr/>
        </p:nvSpPr>
        <p:spPr bwMode="auto">
          <a:xfrm>
            <a:off x="288925" y="736600"/>
            <a:ext cx="8766175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5000"/>
              </a:spcBef>
              <a:buFontTx/>
              <a:buChar char="•"/>
            </a:pPr>
            <a:r>
              <a:rPr lang="en-US" sz="2600" baseline="0" dirty="0">
                <a:solidFill>
                  <a:schemeClr val="tx2"/>
                </a:solidFill>
              </a:rPr>
              <a:t>What is the physical state of gas in progenitors of red and dead galaxies? </a:t>
            </a:r>
          </a:p>
          <a:p>
            <a:pPr marL="342900" indent="-342900">
              <a:lnSpc>
                <a:spcPct val="110000"/>
              </a:lnSpc>
              <a:spcBef>
                <a:spcPct val="5000"/>
              </a:spcBef>
            </a:pPr>
            <a:r>
              <a:rPr lang="en-US" sz="2600" baseline="0" dirty="0">
                <a:solidFill>
                  <a:schemeClr val="accent1"/>
                </a:solidFill>
              </a:rPr>
              <a:t>	The gas is multiphase:</a:t>
            </a:r>
          </a:p>
          <a:p>
            <a:pPr marL="742950" lvl="1" indent="-285750">
              <a:lnSpc>
                <a:spcPct val="110000"/>
              </a:lnSpc>
              <a:spcBef>
                <a:spcPct val="5000"/>
              </a:spcBef>
              <a:buFontTx/>
              <a:buChar char="–"/>
            </a:pPr>
            <a:r>
              <a:rPr lang="en-US" sz="2400" baseline="0" dirty="0">
                <a:solidFill>
                  <a:srgbClr val="188AC6"/>
                </a:solidFill>
              </a:rPr>
              <a:t>Cold Phase T ~ 10</a:t>
            </a:r>
            <a:r>
              <a:rPr lang="en-US" sz="2400" dirty="0">
                <a:solidFill>
                  <a:srgbClr val="188AC6"/>
                </a:solidFill>
              </a:rPr>
              <a:t>4</a:t>
            </a:r>
            <a:r>
              <a:rPr lang="en-US" sz="2400" baseline="0" dirty="0">
                <a:solidFill>
                  <a:srgbClr val="188AC6"/>
                </a:solidFill>
              </a:rPr>
              <a:t> K:</a:t>
            </a:r>
            <a:r>
              <a:rPr lang="en-US" sz="2400" baseline="0" dirty="0">
                <a:solidFill>
                  <a:schemeClr val="accent1"/>
                </a:solidFill>
              </a:rPr>
              <a:t> accounts for ~ 10% of expected density.</a:t>
            </a:r>
            <a:r>
              <a:rPr lang="en-US" sz="2400" baseline="0" dirty="0" smtClean="0">
                <a:solidFill>
                  <a:schemeClr val="accent1"/>
                </a:solidFill>
              </a:rPr>
              <a:t> Gas is highly </a:t>
            </a:r>
            <a:r>
              <a:rPr lang="en-US" sz="2400" baseline="0" dirty="0" err="1" smtClean="0">
                <a:solidFill>
                  <a:schemeClr val="accent1"/>
                </a:solidFill>
              </a:rPr>
              <a:t>eneriched</a:t>
            </a:r>
            <a:r>
              <a:rPr lang="en-US" sz="2400" baseline="0" dirty="0" smtClean="0">
                <a:solidFill>
                  <a:schemeClr val="accent1"/>
                </a:solidFill>
              </a:rPr>
              <a:t> Z </a:t>
            </a:r>
            <a:r>
              <a:rPr lang="en-US" sz="2400" baseline="0" dirty="0" smtClean="0">
                <a:solidFill>
                  <a:schemeClr val="accent1"/>
                </a:solidFill>
                <a:sym typeface="Symbol" charset="2"/>
              </a:rPr>
              <a:t>~</a:t>
            </a:r>
            <a:r>
              <a:rPr lang="en-US" sz="2400" baseline="0" dirty="0" smtClean="0">
                <a:solidFill>
                  <a:schemeClr val="accent1"/>
                </a:solidFill>
              </a:rPr>
              <a:t> </a:t>
            </a:r>
            <a:r>
              <a:rPr lang="en-US" sz="2400" baseline="0" dirty="0">
                <a:solidFill>
                  <a:schemeClr val="accent1"/>
                </a:solidFill>
              </a:rPr>
              <a:t>Z</a:t>
            </a:r>
            <a:r>
              <a:rPr lang="en-US" sz="2400" baseline="-25000" dirty="0" smtClean="0">
                <a:solidFill>
                  <a:schemeClr val="accent1"/>
                </a:solidFill>
                <a:sym typeface="Wingdings" charset="2"/>
              </a:rPr>
              <a:t></a:t>
            </a:r>
            <a:r>
              <a:rPr lang="en-US" sz="2400" baseline="0" dirty="0" smtClean="0">
                <a:solidFill>
                  <a:schemeClr val="accent1"/>
                </a:solidFill>
                <a:sym typeface="Wingdings" charset="2"/>
              </a:rPr>
              <a:t>. Exhibits extreme </a:t>
            </a:r>
            <a:r>
              <a:rPr lang="en-US" sz="2400" baseline="0" dirty="0">
                <a:solidFill>
                  <a:schemeClr val="accent1"/>
                </a:solidFill>
                <a:sym typeface="Wingdings" charset="2"/>
              </a:rPr>
              <a:t>kinematics ~ 700 km/</a:t>
            </a:r>
            <a:r>
              <a:rPr lang="en-US" sz="2400" baseline="0" dirty="0" err="1">
                <a:solidFill>
                  <a:schemeClr val="accent1"/>
                </a:solidFill>
                <a:sym typeface="Wingdings" charset="2"/>
              </a:rPr>
              <a:t>s</a:t>
            </a:r>
            <a:r>
              <a:rPr lang="en-US" sz="2400" baseline="0" dirty="0">
                <a:solidFill>
                  <a:schemeClr val="accent1"/>
                </a:solidFill>
                <a:sym typeface="Wingdings" charset="2"/>
              </a:rPr>
              <a:t>. </a:t>
            </a:r>
            <a:endParaRPr lang="en-US" sz="2400" baseline="0" dirty="0">
              <a:solidFill>
                <a:schemeClr val="accent1"/>
              </a:solidFill>
            </a:endParaRPr>
          </a:p>
          <a:p>
            <a:pPr marL="742950" lvl="1" indent="-285750">
              <a:lnSpc>
                <a:spcPct val="110000"/>
              </a:lnSpc>
              <a:spcBef>
                <a:spcPct val="5000"/>
              </a:spcBef>
              <a:buFontTx/>
              <a:buChar char="–"/>
            </a:pPr>
            <a:r>
              <a:rPr lang="en-US" sz="2400" baseline="0" dirty="0">
                <a:solidFill>
                  <a:srgbClr val="00FF00"/>
                </a:solidFill>
              </a:rPr>
              <a:t>Warm Phase </a:t>
            </a:r>
            <a:r>
              <a:rPr lang="en-US" sz="2400" baseline="0" dirty="0" smtClean="0">
                <a:solidFill>
                  <a:srgbClr val="00FF00"/>
                </a:solidFill>
              </a:rPr>
              <a:t>10</a:t>
            </a:r>
            <a:r>
              <a:rPr lang="en-US" sz="2400" dirty="0">
                <a:solidFill>
                  <a:srgbClr val="00FF00"/>
                </a:solidFill>
              </a:rPr>
              <a:t>5</a:t>
            </a:r>
            <a:r>
              <a:rPr lang="en-US" sz="2400" baseline="0" dirty="0" smtClean="0">
                <a:solidFill>
                  <a:srgbClr val="00FF00"/>
                </a:solidFill>
              </a:rPr>
              <a:t> </a:t>
            </a:r>
            <a:r>
              <a:rPr lang="en-US" sz="2400" baseline="0" dirty="0">
                <a:solidFill>
                  <a:srgbClr val="00FF00"/>
                </a:solidFill>
              </a:rPr>
              <a:t>K &lt; T &lt; </a:t>
            </a:r>
            <a:r>
              <a:rPr lang="en-US" sz="2400" baseline="0" dirty="0" smtClean="0">
                <a:solidFill>
                  <a:srgbClr val="00FF00"/>
                </a:solidFill>
              </a:rPr>
              <a:t>10</a:t>
            </a:r>
            <a:r>
              <a:rPr lang="en-US" sz="2400" dirty="0" smtClean="0">
                <a:solidFill>
                  <a:srgbClr val="00FF00"/>
                </a:solidFill>
              </a:rPr>
              <a:t>6</a:t>
            </a:r>
            <a:r>
              <a:rPr lang="en-US" sz="2400" baseline="0" dirty="0" smtClean="0">
                <a:solidFill>
                  <a:srgbClr val="00FF00"/>
                </a:solidFill>
              </a:rPr>
              <a:t> </a:t>
            </a:r>
            <a:r>
              <a:rPr lang="en-US" sz="2400" baseline="0" dirty="0">
                <a:solidFill>
                  <a:srgbClr val="00FF00"/>
                </a:solidFill>
              </a:rPr>
              <a:t>K: </a:t>
            </a:r>
            <a:r>
              <a:rPr lang="en-US" sz="2400" baseline="0" dirty="0">
                <a:solidFill>
                  <a:schemeClr val="accent1"/>
                </a:solidFill>
              </a:rPr>
              <a:t>No evidence for one. </a:t>
            </a:r>
            <a:endParaRPr lang="en-US" sz="2400" baseline="0" dirty="0">
              <a:solidFill>
                <a:srgbClr val="00FF00"/>
              </a:solidFill>
            </a:endParaRPr>
          </a:p>
          <a:p>
            <a:pPr marL="742950" lvl="1" indent="-285750">
              <a:lnSpc>
                <a:spcPct val="110000"/>
              </a:lnSpc>
              <a:spcBef>
                <a:spcPct val="5000"/>
              </a:spcBef>
              <a:buFontTx/>
              <a:buChar char="–"/>
            </a:pPr>
            <a:r>
              <a:rPr lang="en-US" sz="2400" baseline="0" dirty="0">
                <a:solidFill>
                  <a:srgbClr val="FF0000"/>
                </a:solidFill>
              </a:rPr>
              <a:t>Hot Phase T ~ 10</a:t>
            </a:r>
            <a:r>
              <a:rPr lang="en-US" sz="2400" dirty="0">
                <a:solidFill>
                  <a:srgbClr val="FF0000"/>
                </a:solidFill>
              </a:rPr>
              <a:t>7</a:t>
            </a:r>
            <a:r>
              <a:rPr lang="en-US" sz="2400" baseline="0" dirty="0">
                <a:solidFill>
                  <a:srgbClr val="FF0000"/>
                </a:solidFill>
              </a:rPr>
              <a:t> K:</a:t>
            </a:r>
            <a:r>
              <a:rPr lang="en-US" sz="2400" baseline="0" dirty="0">
                <a:solidFill>
                  <a:schemeClr val="accent1"/>
                </a:solidFill>
              </a:rPr>
              <a:t> impossible to detect, but</a:t>
            </a:r>
            <a:r>
              <a:rPr lang="en-US" sz="2400" baseline="0" dirty="0" smtClean="0">
                <a:solidFill>
                  <a:schemeClr val="accent1"/>
                </a:solidFill>
              </a:rPr>
              <a:t> should have </a:t>
            </a:r>
            <a:r>
              <a:rPr lang="en-US" sz="2400" baseline="0" dirty="0">
                <a:solidFill>
                  <a:schemeClr val="accent1"/>
                </a:solidFill>
              </a:rPr>
              <a:t>right pressure to confine cold phase. 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66700" y="4570413"/>
            <a:ext cx="8766175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5000"/>
              </a:spcBef>
              <a:buFontTx/>
              <a:buChar char="•"/>
            </a:pPr>
            <a:r>
              <a:rPr lang="en-US" sz="2600" baseline="0" dirty="0">
                <a:solidFill>
                  <a:schemeClr val="tx2"/>
                </a:solidFill>
              </a:rPr>
              <a:t>Is there evidence for cold flows? What is the supply of T &lt; 10</a:t>
            </a:r>
            <a:r>
              <a:rPr lang="en-US" sz="2600" dirty="0">
                <a:solidFill>
                  <a:schemeClr val="tx2"/>
                </a:solidFill>
              </a:rPr>
              <a:t>4</a:t>
            </a:r>
            <a:r>
              <a:rPr lang="en-US" sz="2600" baseline="0" dirty="0">
                <a:solidFill>
                  <a:schemeClr val="tx2"/>
                </a:solidFill>
              </a:rPr>
              <a:t> K gas? </a:t>
            </a:r>
          </a:p>
          <a:p>
            <a:pPr marL="342900" indent="-342900">
              <a:lnSpc>
                <a:spcPct val="110000"/>
              </a:lnSpc>
              <a:spcBef>
                <a:spcPct val="5000"/>
              </a:spcBef>
            </a:pPr>
            <a:r>
              <a:rPr lang="en-US" sz="2600" baseline="0" dirty="0">
                <a:solidFill>
                  <a:schemeClr val="accent1"/>
                </a:solidFill>
              </a:rPr>
              <a:t>	Possibly. About ~ </a:t>
            </a:r>
            <a:r>
              <a:rPr lang="en-US" sz="2600" b="0" baseline="0" dirty="0">
                <a:solidFill>
                  <a:schemeClr val="accent1"/>
                </a:solidFill>
              </a:rPr>
              <a:t>3</a:t>
            </a:r>
            <a:r>
              <a:rPr lang="en-US" sz="2600" baseline="0" dirty="0">
                <a:solidFill>
                  <a:schemeClr val="accent1"/>
                </a:solidFill>
                <a:sym typeface="Symbol" charset="2"/>
              </a:rPr>
              <a:t></a:t>
            </a:r>
            <a:r>
              <a:rPr lang="en-US" sz="2600" baseline="0" dirty="0">
                <a:solidFill>
                  <a:schemeClr val="accent1"/>
                </a:solidFill>
              </a:rPr>
              <a:t>10</a:t>
            </a:r>
            <a:r>
              <a:rPr lang="en-US" sz="2600" dirty="0">
                <a:solidFill>
                  <a:schemeClr val="accent1"/>
                </a:solidFill>
              </a:rPr>
              <a:t>11 </a:t>
            </a:r>
            <a:r>
              <a:rPr lang="en-US" sz="2600" baseline="0" dirty="0">
                <a:solidFill>
                  <a:schemeClr val="accent1"/>
                </a:solidFill>
              </a:rPr>
              <a:t>M</a:t>
            </a:r>
            <a:r>
              <a:rPr lang="en-US" sz="2600" baseline="-25000" dirty="0">
                <a:solidFill>
                  <a:schemeClr val="accent1"/>
                </a:solidFill>
                <a:sym typeface="Wingdings" charset="2"/>
              </a:rPr>
              <a:t></a:t>
            </a:r>
            <a:r>
              <a:rPr lang="en-US" sz="2600" baseline="0" dirty="0">
                <a:solidFill>
                  <a:schemeClr val="accent1"/>
                </a:solidFill>
                <a:sym typeface="Wingdings" charset="2"/>
              </a:rPr>
              <a:t> of cold gas or</a:t>
            </a:r>
            <a:r>
              <a:rPr lang="en-US" sz="2600" baseline="0" dirty="0" smtClean="0">
                <a:solidFill>
                  <a:schemeClr val="accent1"/>
                </a:solidFill>
                <a:sym typeface="Wingdings" charset="2"/>
              </a:rPr>
              <a:t> ~ 10% </a:t>
            </a:r>
            <a:r>
              <a:rPr lang="en-US" sz="2600" baseline="0" dirty="0">
                <a:solidFill>
                  <a:schemeClr val="accent1"/>
                </a:solidFill>
                <a:sym typeface="Wingdings" charset="2"/>
              </a:rPr>
              <a:t>of expected</a:t>
            </a:r>
            <a:r>
              <a:rPr lang="en-US" sz="2600" baseline="0" dirty="0" smtClean="0">
                <a:solidFill>
                  <a:schemeClr val="accent1"/>
                </a:solidFill>
                <a:sym typeface="Wingdings" charset="2"/>
              </a:rPr>
              <a:t> gas mass. </a:t>
            </a:r>
            <a:endParaRPr lang="en-US" sz="2600" baseline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6406" grpId="0" build="p"/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08692" y="6257301"/>
            <a:ext cx="8699083" cy="67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sz="2600" baseline="0" dirty="0" smtClean="0">
                <a:solidFill>
                  <a:schemeClr val="tx2"/>
                </a:solidFill>
              </a:rPr>
              <a:t>How can we test the initial conditions for galaxy formation? </a:t>
            </a:r>
            <a:endParaRPr lang="en-US" sz="2600" baseline="0" dirty="0">
              <a:solidFill>
                <a:schemeClr val="tx2"/>
              </a:solidFill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594" y="990600"/>
            <a:ext cx="3686596" cy="230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327" y="3752333"/>
            <a:ext cx="3240125" cy="2429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Down Arrow 14"/>
          <p:cNvSpPr/>
          <p:nvPr/>
        </p:nvSpPr>
        <p:spPr bwMode="auto">
          <a:xfrm>
            <a:off x="1619252" y="3073823"/>
            <a:ext cx="425448" cy="565157"/>
          </a:xfrm>
          <a:prstGeom prst="downArrow">
            <a:avLst>
              <a:gd name="adj1" fmla="val 44029"/>
              <a:gd name="adj2" fmla="val 50000"/>
            </a:avLst>
          </a:prstGeom>
          <a:solidFill>
            <a:srgbClr val="8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600" b="1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34948" y="2640399"/>
            <a:ext cx="1593852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kern="0" baseline="0" dirty="0" err="1" smtClean="0">
                <a:solidFill>
                  <a:srgbClr val="80FF00"/>
                </a:solidFill>
                <a:latin typeface="+mj-lt"/>
                <a:ea typeface="+mj-ea"/>
                <a:cs typeface="+mj-cs"/>
              </a:rPr>
              <a:t>ab</a:t>
            </a:r>
            <a:r>
              <a:rPr lang="en-US" sz="2600" kern="0" baseline="0" dirty="0" smtClean="0">
                <a:solidFill>
                  <a:srgbClr val="80FF00"/>
                </a:solidFill>
                <a:latin typeface="+mj-lt"/>
                <a:ea typeface="+mj-ea"/>
                <a:cs typeface="+mj-cs"/>
              </a:rPr>
              <a:t> initio</a:t>
            </a:r>
            <a:endParaRPr kumimoji="0" lang="en-US" sz="2600" b="0" i="0" kern="0" cap="none" spc="0" normalizeH="0" baseline="0" noProof="0" dirty="0">
              <a:ln>
                <a:noFill/>
              </a:ln>
              <a:solidFill>
                <a:srgbClr val="80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793870" y="2653099"/>
            <a:ext cx="1593852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kern="0" cap="none" spc="0" normalizeH="0" baseline="0" noProof="0" dirty="0" smtClean="0">
                <a:ln>
                  <a:noFill/>
                </a:ln>
                <a:solidFill>
                  <a:srgbClr val="80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theory</a:t>
            </a:r>
            <a:endParaRPr kumimoji="0" lang="en-US" sz="2600" i="0" kern="0" cap="none" spc="0" normalizeH="0" baseline="0" noProof="0" dirty="0">
              <a:ln>
                <a:noFill/>
              </a:ln>
              <a:solidFill>
                <a:srgbClr val="80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292911" y="3762373"/>
            <a:ext cx="3114674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0" baseline="0" noProof="0" dirty="0" smtClean="0">
                <a:latin typeface="+mj-lt"/>
                <a:ea typeface="+mj-ea"/>
                <a:cs typeface="+mj-cs"/>
              </a:rPr>
              <a:t>d</a:t>
            </a:r>
            <a:r>
              <a:rPr kumimoji="0" lang="en-US" sz="2200" i="0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ark </a:t>
            </a:r>
            <a:r>
              <a:rPr lang="en-US" sz="2200" kern="0" baseline="0" dirty="0" smtClean="0">
                <a:latin typeface="+mj-lt"/>
                <a:ea typeface="+mj-ea"/>
                <a:cs typeface="+mj-cs"/>
              </a:rPr>
              <a:t>m</a:t>
            </a:r>
            <a:r>
              <a:rPr kumimoji="0" lang="en-US" sz="2200" i="0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atter</a:t>
            </a:r>
            <a:r>
              <a:rPr kumimoji="0" lang="en-US" sz="2200" i="0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distribution</a:t>
            </a:r>
            <a:endParaRPr kumimoji="0" lang="en-US" sz="2200" i="0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157163" y="1526760"/>
            <a:ext cx="3114674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baseline="0" noProof="0" dirty="0" smtClean="0">
                <a:latin typeface="+mj-lt"/>
                <a:ea typeface="+mj-ea"/>
                <a:cs typeface="+mj-cs"/>
              </a:rPr>
              <a:t>WMAP</a:t>
            </a:r>
            <a:endParaRPr kumimoji="0" lang="en-US" sz="3000" i="0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177950" y="5826700"/>
            <a:ext cx="1828650" cy="468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baseline="0" noProof="0" dirty="0" err="1" smtClean="0">
                <a:latin typeface="+mj-lt"/>
                <a:ea typeface="+mj-ea"/>
                <a:cs typeface="+mj-cs"/>
              </a:rPr>
              <a:t>Springel</a:t>
            </a:r>
            <a:r>
              <a:rPr lang="en-US" sz="1400" kern="0" baseline="0" noProof="0" dirty="0" smtClean="0">
                <a:latin typeface="+mj-lt"/>
                <a:ea typeface="+mj-ea"/>
                <a:cs typeface="+mj-cs"/>
              </a:rPr>
              <a:t> et al. (2005)</a:t>
            </a:r>
            <a:endParaRPr kumimoji="0" lang="en-US" sz="1400" i="0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5936"/>
            <a:ext cx="3065459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3800" b="1" dirty="0" smtClean="0">
                <a:solidFill>
                  <a:srgbClr val="80FF00"/>
                </a:solidFill>
              </a:rPr>
              <a:t>Prediction: Dark Matter</a:t>
            </a:r>
            <a:endParaRPr lang="en-US" sz="3800" dirty="0">
              <a:solidFill>
                <a:srgbClr val="FF0000"/>
              </a:solidFill>
            </a:endParaRPr>
          </a:p>
        </p:txBody>
      </p:sp>
      <p:pic>
        <p:nvPicPr>
          <p:cNvPr id="29" name="MW_fast.mov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165604" y="2672340"/>
            <a:ext cx="4933333" cy="3600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017836" y="-139700"/>
            <a:ext cx="6418264" cy="6543674"/>
            <a:chOff x="3017836" y="-139700"/>
            <a:chExt cx="6418264" cy="6543674"/>
          </a:xfrm>
        </p:grpSpPr>
        <p:sp>
          <p:nvSpPr>
            <p:cNvPr id="20" name="Down Arrow 19"/>
            <p:cNvSpPr/>
            <p:nvPr/>
          </p:nvSpPr>
          <p:spPr bwMode="auto">
            <a:xfrm rot="16200000">
              <a:off x="4241801" y="1694437"/>
              <a:ext cx="425448" cy="565157"/>
            </a:xfrm>
            <a:prstGeom prst="downArrow">
              <a:avLst>
                <a:gd name="adj1" fmla="val 44029"/>
                <a:gd name="adj2" fmla="val 50000"/>
              </a:avLst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6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4" name="Rectangle 2"/>
            <p:cNvSpPr txBox="1">
              <a:spLocks noChangeArrowheads="1"/>
            </p:cNvSpPr>
            <p:nvPr/>
          </p:nvSpPr>
          <p:spPr bwMode="auto">
            <a:xfrm>
              <a:off x="3673002" y="920336"/>
              <a:ext cx="1593852" cy="1143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kern="0" baseline="0" dirty="0" smtClean="0">
                  <a:solidFill>
                    <a:srgbClr val="FF0000"/>
                  </a:solidFill>
                  <a:latin typeface="+mj-lt"/>
                  <a:ea typeface="+mj-ea"/>
                  <a:cs typeface="+mj-cs"/>
                </a:rPr>
                <a:t>sub-</a:t>
              </a:r>
              <a:r>
                <a:rPr lang="en-US" sz="2600" kern="0" baseline="0" dirty="0" smtClean="0">
                  <a:solidFill>
                    <a:srgbClr val="FF0000"/>
                  </a:solidFill>
                  <a:latin typeface="+mj-lt"/>
                  <a:ea typeface="+mj-ea"/>
                  <a:cs typeface="+mj-cs"/>
                </a:rPr>
                <a:t>grid</a:t>
              </a:r>
              <a:endParaRPr kumimoji="0" lang="en-US" sz="2600" b="0" i="0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6" name="Rectangle 2"/>
            <p:cNvSpPr txBox="1">
              <a:spLocks noChangeArrowheads="1"/>
            </p:cNvSpPr>
            <p:nvPr/>
          </p:nvSpPr>
          <p:spPr bwMode="auto">
            <a:xfrm>
              <a:off x="3647602" y="2050040"/>
              <a:ext cx="1593852" cy="572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600" kern="0" baseline="0" dirty="0" smtClean="0">
                  <a:solidFill>
                    <a:srgbClr val="FF0000"/>
                  </a:solidFill>
                  <a:latin typeface="+mj-lt"/>
                  <a:ea typeface="+mj-ea"/>
                  <a:cs typeface="+mj-cs"/>
                </a:rPr>
                <a:t>recipes</a:t>
              </a:r>
              <a:endParaRPr kumimoji="0" lang="en-US" sz="2600" b="0" i="0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6" name="Rectangle 2"/>
            <p:cNvSpPr txBox="1">
              <a:spLocks noChangeArrowheads="1"/>
            </p:cNvSpPr>
            <p:nvPr/>
          </p:nvSpPr>
          <p:spPr bwMode="auto">
            <a:xfrm>
              <a:off x="3017836" y="-139700"/>
              <a:ext cx="2741405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versus 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7" name="Rectangle 2"/>
            <p:cNvSpPr txBox="1">
              <a:spLocks noChangeArrowheads="1"/>
            </p:cNvSpPr>
            <p:nvPr/>
          </p:nvSpPr>
          <p:spPr bwMode="auto">
            <a:xfrm>
              <a:off x="5538857" y="18636"/>
              <a:ext cx="3127217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Postdiction</a:t>
              </a:r>
              <a:r>
                <a:rPr kumimoji="0" lang="en-US" sz="3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: Baryons    </a:t>
              </a:r>
              <a:endPara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42" name="Rectangle 2"/>
            <p:cNvSpPr txBox="1">
              <a:spLocks noChangeArrowheads="1"/>
            </p:cNvSpPr>
            <p:nvPr/>
          </p:nvSpPr>
          <p:spPr bwMode="auto">
            <a:xfrm>
              <a:off x="5759241" y="1481304"/>
              <a:ext cx="2632546" cy="106292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0" rIns="91440" bIns="4680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kern="0" baseline="0" dirty="0" smtClean="0">
                  <a:latin typeface="+mj-lt"/>
                  <a:ea typeface="+mj-ea"/>
                  <a:cs typeface="+mj-cs"/>
                </a:rPr>
                <a:t>resolution: </a:t>
              </a:r>
              <a:r>
                <a:rPr lang="en-US" sz="2200" kern="0" baseline="0" noProof="0" dirty="0" smtClean="0">
                  <a:latin typeface="+mj-lt"/>
                  <a:ea typeface="+mj-ea"/>
                  <a:cs typeface="+mj-cs"/>
                </a:rPr>
                <a:t>~ 100 pc</a:t>
              </a:r>
            </a:p>
            <a:p>
              <a:pPr lvl="0">
                <a:spcBef>
                  <a:spcPct val="0"/>
                </a:spcBef>
                <a:defRPr/>
              </a:pPr>
              <a:r>
                <a:rPr lang="en-US" sz="2200" kern="0" baseline="0" dirty="0" smtClean="0">
                  <a:latin typeface="+mj-lt"/>
                  <a:ea typeface="+mj-ea"/>
                  <a:cs typeface="+mj-cs"/>
                </a:rPr>
                <a:t>convert gas to stars: </a:t>
              </a:r>
              <a:r>
                <a:rPr lang="en-US" sz="2200" kern="0" baseline="0" dirty="0" err="1" smtClean="0">
                  <a:latin typeface="+mj-lt"/>
                  <a:ea typeface="+mj-ea"/>
                  <a:cs typeface="+mj-cs"/>
                </a:rPr>
                <a:t>n</a:t>
              </a:r>
              <a:r>
                <a:rPr lang="en-US" sz="2200" kern="0" baseline="0" dirty="0" smtClean="0">
                  <a:latin typeface="+mj-lt"/>
                  <a:ea typeface="+mj-ea"/>
                  <a:cs typeface="+mj-cs"/>
                </a:rPr>
                <a:t> </a:t>
              </a:r>
              <a:r>
                <a:rPr lang="en-US" sz="2200" kern="0" baseline="0" dirty="0" smtClean="0"/>
                <a:t>~ </a:t>
              </a:r>
              <a:r>
                <a:rPr lang="en-US" sz="2200" kern="0" baseline="0" dirty="0" smtClean="0">
                  <a:latin typeface="+mj-lt"/>
                  <a:ea typeface="+mj-ea"/>
                  <a:cs typeface="+mj-cs"/>
                </a:rPr>
                <a:t>0.1-1 cm</a:t>
              </a:r>
              <a:r>
                <a:rPr lang="en-US" sz="2200" kern="0" dirty="0" smtClean="0">
                  <a:latin typeface="+mj-lt"/>
                  <a:ea typeface="+mj-ea"/>
                  <a:cs typeface="+mj-cs"/>
                </a:rPr>
                <a:t>-3</a:t>
              </a:r>
              <a:r>
                <a:rPr lang="en-US" sz="2200" kern="0" baseline="0" noProof="0" dirty="0" smtClean="0">
                  <a:latin typeface="+mj-lt"/>
                  <a:ea typeface="+mj-ea"/>
                  <a:cs typeface="+mj-cs"/>
                </a:rPr>
                <a:t> </a:t>
              </a:r>
              <a:endParaRPr kumimoji="0" lang="en-US" sz="2200" i="0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7" name="Rectangle 2"/>
            <p:cNvSpPr txBox="1">
              <a:spLocks noChangeArrowheads="1"/>
            </p:cNvSpPr>
            <p:nvPr/>
          </p:nvSpPr>
          <p:spPr bwMode="auto">
            <a:xfrm>
              <a:off x="6187566" y="5935273"/>
              <a:ext cx="3248534" cy="468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baseline="0" noProof="0" dirty="0" smtClean="0">
                  <a:latin typeface="+mj-lt"/>
                  <a:ea typeface="+mj-ea"/>
                  <a:cs typeface="+mj-cs"/>
                </a:rPr>
                <a:t>Movie Credit: Fabio </a:t>
              </a:r>
              <a:r>
                <a:rPr lang="en-US" sz="1400" kern="0" baseline="0" noProof="0" dirty="0" err="1" smtClean="0">
                  <a:latin typeface="+mj-lt"/>
                  <a:ea typeface="+mj-ea"/>
                  <a:cs typeface="+mj-cs"/>
                </a:rPr>
                <a:t>Governato</a:t>
              </a:r>
              <a:endParaRPr kumimoji="0" lang="en-US" sz="1400" i="0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95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>
          <a:xfrm>
            <a:off x="747713" y="-130175"/>
            <a:ext cx="7772400" cy="9144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600" b="1"/>
              <a:t>Summary</a:t>
            </a:r>
            <a:endParaRPr lang="en-US" sz="4600"/>
          </a:p>
        </p:txBody>
      </p:sp>
      <p:sp>
        <p:nvSpPr>
          <p:cNvPr id="486403" name="Rectangle 3"/>
          <p:cNvSpPr>
            <a:spLocks noChangeArrowheads="1"/>
          </p:cNvSpPr>
          <p:nvPr/>
        </p:nvSpPr>
        <p:spPr bwMode="auto">
          <a:xfrm>
            <a:off x="311150" y="974725"/>
            <a:ext cx="8766175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5000"/>
              </a:spcBef>
              <a:buFontTx/>
              <a:buChar char="•"/>
            </a:pPr>
            <a:r>
              <a:rPr lang="en-US" sz="2600" baseline="0" dirty="0">
                <a:solidFill>
                  <a:schemeClr val="tx2"/>
                </a:solidFill>
              </a:rPr>
              <a:t>Is feedback occurring in typical </a:t>
            </a:r>
            <a:r>
              <a:rPr lang="en-US" sz="2600" baseline="0" dirty="0" err="1">
                <a:solidFill>
                  <a:schemeClr val="tx2"/>
                </a:solidFill>
              </a:rPr>
              <a:t>QSOs</a:t>
            </a:r>
            <a:r>
              <a:rPr lang="en-US" sz="2600" baseline="0" dirty="0">
                <a:solidFill>
                  <a:schemeClr val="tx2"/>
                </a:solidFill>
              </a:rPr>
              <a:t>? </a:t>
            </a:r>
          </a:p>
          <a:p>
            <a:pPr marL="342900" indent="-342900">
              <a:lnSpc>
                <a:spcPct val="110000"/>
              </a:lnSpc>
              <a:spcBef>
                <a:spcPct val="5000"/>
              </a:spcBef>
            </a:pPr>
            <a:r>
              <a:rPr lang="en-US" sz="2600" baseline="0" dirty="0">
                <a:solidFill>
                  <a:schemeClr val="accent1"/>
                </a:solidFill>
              </a:rPr>
              <a:t>	Most compelling argument</a:t>
            </a:r>
            <a:r>
              <a:rPr lang="en-US" sz="2600" baseline="0" dirty="0" smtClean="0">
                <a:solidFill>
                  <a:schemeClr val="accent1"/>
                </a:solidFill>
              </a:rPr>
              <a:t> is </a:t>
            </a:r>
            <a:r>
              <a:rPr lang="en-US" sz="2600" baseline="0" dirty="0">
                <a:solidFill>
                  <a:schemeClr val="accent1"/>
                </a:solidFill>
              </a:rPr>
              <a:t>high </a:t>
            </a:r>
            <a:r>
              <a:rPr lang="en-US" sz="2600" baseline="0" dirty="0" err="1">
                <a:solidFill>
                  <a:schemeClr val="accent1"/>
                </a:solidFill>
              </a:rPr>
              <a:t>metallicity</a:t>
            </a:r>
            <a:r>
              <a:rPr lang="en-US" sz="2600" baseline="0" dirty="0">
                <a:solidFill>
                  <a:schemeClr val="accent1"/>
                </a:solidFill>
              </a:rPr>
              <a:t> Z </a:t>
            </a:r>
            <a:r>
              <a:rPr lang="en-US" sz="2600" baseline="0" dirty="0">
                <a:solidFill>
                  <a:schemeClr val="accent1"/>
                </a:solidFill>
                <a:sym typeface="Symbol" charset="2"/>
              </a:rPr>
              <a:t>~</a:t>
            </a:r>
            <a:r>
              <a:rPr lang="en-US" sz="2600" baseline="0" dirty="0">
                <a:solidFill>
                  <a:schemeClr val="accent1"/>
                </a:solidFill>
              </a:rPr>
              <a:t> Z</a:t>
            </a:r>
            <a:r>
              <a:rPr lang="en-US" sz="2600" baseline="-25000" dirty="0">
                <a:solidFill>
                  <a:schemeClr val="accent1"/>
                </a:solidFill>
                <a:sym typeface="Wingdings" charset="2"/>
              </a:rPr>
              <a:t></a:t>
            </a:r>
            <a:endParaRPr lang="en-US" sz="2600" baseline="0" dirty="0">
              <a:solidFill>
                <a:schemeClr val="tx2"/>
              </a:solidFill>
            </a:endParaRPr>
          </a:p>
        </p:txBody>
      </p:sp>
      <p:sp>
        <p:nvSpPr>
          <p:cNvPr id="486404" name="Rectangle 4"/>
          <p:cNvSpPr>
            <a:spLocks noChangeArrowheads="1"/>
          </p:cNvSpPr>
          <p:nvPr/>
        </p:nvSpPr>
        <p:spPr bwMode="auto">
          <a:xfrm>
            <a:off x="323850" y="2012156"/>
            <a:ext cx="8766175" cy="162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5000"/>
              </a:spcBef>
              <a:buFontTx/>
              <a:buChar char="•"/>
            </a:pPr>
            <a:r>
              <a:rPr lang="en-US" sz="2600" baseline="0" dirty="0">
                <a:solidFill>
                  <a:schemeClr val="tx2"/>
                </a:solidFill>
              </a:rPr>
              <a:t>How far does feedback energy, material, metals travel? </a:t>
            </a:r>
          </a:p>
          <a:p>
            <a:pPr marL="342900" indent="-342900">
              <a:lnSpc>
                <a:spcPct val="110000"/>
              </a:lnSpc>
              <a:spcBef>
                <a:spcPct val="5000"/>
              </a:spcBef>
            </a:pPr>
            <a:r>
              <a:rPr lang="en-US" sz="2600" baseline="0" dirty="0">
                <a:solidFill>
                  <a:schemeClr val="accent1"/>
                </a:solidFill>
              </a:rPr>
              <a:t>	Metals travel to at least R</a:t>
            </a:r>
            <a:r>
              <a:rPr lang="en-US" sz="2600" baseline="-25000" dirty="0">
                <a:solidFill>
                  <a:schemeClr val="accent1"/>
                </a:solidFill>
                <a:sym typeface="Symbol" charset="2"/>
              </a:rPr>
              <a:t></a:t>
            </a:r>
            <a:r>
              <a:rPr lang="en-US" sz="2600" baseline="0" dirty="0">
                <a:solidFill>
                  <a:schemeClr val="accent1"/>
                </a:solidFill>
              </a:rPr>
              <a:t>~ 100 </a:t>
            </a:r>
            <a:r>
              <a:rPr lang="en-US" sz="2600" baseline="0" dirty="0" err="1">
                <a:solidFill>
                  <a:schemeClr val="accent1"/>
                </a:solidFill>
              </a:rPr>
              <a:t>kpc</a:t>
            </a:r>
            <a:r>
              <a:rPr lang="en-US" sz="2600" baseline="0" dirty="0">
                <a:solidFill>
                  <a:schemeClr val="accent1"/>
                </a:solidFill>
              </a:rPr>
              <a:t>. Map this out with a statistical </a:t>
            </a:r>
            <a:r>
              <a:rPr lang="en-US" sz="2600" baseline="0" dirty="0" smtClean="0">
                <a:solidFill>
                  <a:schemeClr val="accent1"/>
                </a:solidFill>
              </a:rPr>
              <a:t>sample</a:t>
            </a:r>
            <a:endParaRPr lang="en-US" sz="2600" baseline="0" dirty="0">
              <a:solidFill>
                <a:schemeClr val="accent1"/>
              </a:solidFill>
            </a:endParaRPr>
          </a:p>
        </p:txBody>
      </p:sp>
      <p:sp>
        <p:nvSpPr>
          <p:cNvPr id="486405" name="Rectangle 5"/>
          <p:cNvSpPr>
            <a:spLocks noChangeArrowheads="1"/>
          </p:cNvSpPr>
          <p:nvPr/>
        </p:nvSpPr>
        <p:spPr bwMode="auto">
          <a:xfrm>
            <a:off x="327025" y="3492500"/>
            <a:ext cx="87661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5000"/>
              </a:spcBef>
              <a:buFontTx/>
              <a:buChar char="•"/>
            </a:pPr>
            <a:r>
              <a:rPr lang="en-US" sz="2600" baseline="0" dirty="0">
                <a:solidFill>
                  <a:schemeClr val="tx2"/>
                </a:solidFill>
              </a:rPr>
              <a:t>How does feedback energy correlate with accretion power? </a:t>
            </a:r>
          </a:p>
          <a:p>
            <a:pPr marL="342900" indent="-342900">
              <a:lnSpc>
                <a:spcPct val="110000"/>
              </a:lnSpc>
              <a:spcBef>
                <a:spcPct val="5000"/>
              </a:spcBef>
            </a:pPr>
            <a:r>
              <a:rPr lang="en-US" sz="2600" baseline="0" dirty="0">
                <a:solidFill>
                  <a:schemeClr val="accent1"/>
                </a:solidFill>
              </a:rPr>
              <a:t>	If we are observing feedback </a:t>
            </a:r>
            <a:r>
              <a:rPr lang="en-US" sz="2600" baseline="0" dirty="0" err="1">
                <a:solidFill>
                  <a:schemeClr val="accent1"/>
                </a:solidFill>
              </a:rPr>
              <a:t>dE/dt</a:t>
            </a:r>
            <a:r>
              <a:rPr lang="en-US" sz="2600" baseline="-25000" dirty="0" err="1">
                <a:solidFill>
                  <a:schemeClr val="accent1"/>
                </a:solidFill>
              </a:rPr>
              <a:t>feedback</a:t>
            </a:r>
            <a:r>
              <a:rPr lang="en-US" sz="2600" baseline="0" dirty="0">
                <a:solidFill>
                  <a:schemeClr val="accent1"/>
                </a:solidFill>
              </a:rPr>
              <a:t> &gt; 0.06 </a:t>
            </a:r>
            <a:r>
              <a:rPr lang="en-US" sz="2600" baseline="0" dirty="0" err="1" smtClean="0">
                <a:solidFill>
                  <a:schemeClr val="accent1"/>
                </a:solidFill>
              </a:rPr>
              <a:t>L</a:t>
            </a:r>
            <a:r>
              <a:rPr lang="en-US" sz="2600" baseline="-25000" dirty="0" err="1" smtClean="0">
                <a:solidFill>
                  <a:schemeClr val="accent1"/>
                </a:solidFill>
              </a:rPr>
              <a:t>bol</a:t>
            </a:r>
            <a:endParaRPr lang="en-US" sz="2600" baseline="0" dirty="0" smtClean="0">
              <a:solidFill>
                <a:schemeClr val="tx2"/>
              </a:solidFill>
            </a:endParaRPr>
          </a:p>
          <a:p>
            <a:pPr marL="342900" indent="-342900">
              <a:lnSpc>
                <a:spcPct val="110000"/>
              </a:lnSpc>
              <a:spcBef>
                <a:spcPct val="5000"/>
              </a:spcBef>
              <a:buFontTx/>
              <a:buChar char="•"/>
            </a:pPr>
            <a:endParaRPr lang="en-US" sz="2600" baseline="0" dirty="0">
              <a:solidFill>
                <a:srgbClr val="FF0000"/>
              </a:solidFill>
              <a:sym typeface="Symbol" charset="2"/>
            </a:endParaRPr>
          </a:p>
        </p:txBody>
      </p:sp>
      <p:sp>
        <p:nvSpPr>
          <p:cNvPr id="486407" name="Rectangle 7"/>
          <p:cNvSpPr>
            <a:spLocks noChangeArrowheads="1"/>
          </p:cNvSpPr>
          <p:nvPr/>
        </p:nvSpPr>
        <p:spPr bwMode="auto">
          <a:xfrm>
            <a:off x="323850" y="5219700"/>
            <a:ext cx="87661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5000"/>
              </a:spcBef>
              <a:buFontTx/>
              <a:buChar char="•"/>
            </a:pPr>
            <a:r>
              <a:rPr lang="en-US" sz="2600" u="sng" baseline="0" dirty="0">
                <a:solidFill>
                  <a:schemeClr val="tx1"/>
                </a:solidFill>
                <a:sym typeface="Symbol" charset="2"/>
              </a:rPr>
              <a:t>Theorists can predict gas MUCH MORE reliably than </a:t>
            </a:r>
            <a:r>
              <a:rPr lang="en-US" sz="2600" u="sng" baseline="0" dirty="0" smtClean="0">
                <a:solidFill>
                  <a:schemeClr val="tx1"/>
                </a:solidFill>
                <a:sym typeface="Symbol" charset="2"/>
              </a:rPr>
              <a:t>stars!! </a:t>
            </a:r>
            <a:endParaRPr lang="en-US" sz="2600" u="sng" baseline="0" dirty="0">
              <a:solidFill>
                <a:schemeClr val="tx1"/>
              </a:solidFill>
              <a:sym typeface="Symbol" charset="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6403" grpId="0" build="p"/>
      <p:bldP spid="486404" grpId="0" build="p"/>
      <p:bldP spid="486405" grpId="0" build="p"/>
      <p:bldP spid="48640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16" name="Picture 16" descr="tgv_a0"/>
          <p:cNvPicPr>
            <a:picLocks noChangeAspect="1" noChangeArrowheads="1"/>
          </p:cNvPicPr>
          <p:nvPr/>
        </p:nvPicPr>
        <p:blipFill>
          <a:blip r:embed="rId3"/>
          <a:srcRect l="10283"/>
          <a:stretch>
            <a:fillRect/>
          </a:stretch>
        </p:blipFill>
        <p:spPr bwMode="auto">
          <a:xfrm>
            <a:off x="-15875" y="903288"/>
            <a:ext cx="4994275" cy="4460875"/>
          </a:xfrm>
          <a:prstGeom prst="rect">
            <a:avLst/>
          </a:prstGeom>
          <a:noFill/>
        </p:spPr>
      </p:pic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-285749" y="-139700"/>
            <a:ext cx="9786937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3500" b="1" dirty="0" smtClean="0"/>
              <a:t>The Initial Conditions for Galaxy Formation</a:t>
            </a:r>
            <a:endParaRPr lang="en-US" sz="3500" dirty="0"/>
          </a:p>
        </p:txBody>
      </p:sp>
      <p:sp>
        <p:nvSpPr>
          <p:cNvPr id="435220" name="Rectangle 20"/>
          <p:cNvSpPr>
            <a:spLocks noChangeArrowheads="1"/>
          </p:cNvSpPr>
          <p:nvPr/>
        </p:nvSpPr>
        <p:spPr bwMode="auto">
          <a:xfrm>
            <a:off x="319088" y="5734050"/>
            <a:ext cx="835660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sz="2600" baseline="0" dirty="0" smtClean="0">
                <a:solidFill>
                  <a:schemeClr val="tx1"/>
                </a:solidFill>
              </a:rPr>
              <a:t>	Hydro </a:t>
            </a:r>
            <a:r>
              <a:rPr lang="en-US" sz="2600" baseline="0" dirty="0" err="1" smtClean="0">
                <a:solidFill>
                  <a:schemeClr val="tx1"/>
                </a:solidFill>
              </a:rPr>
              <a:t>sims</a:t>
            </a:r>
            <a:r>
              <a:rPr lang="en-US" sz="2600" baseline="0" dirty="0" smtClean="0">
                <a:solidFill>
                  <a:schemeClr val="tx1"/>
                </a:solidFill>
              </a:rPr>
              <a:t> predict M~10</a:t>
            </a:r>
            <a:r>
              <a:rPr lang="en-US" sz="2600" dirty="0" smtClean="0">
                <a:solidFill>
                  <a:schemeClr val="tx1"/>
                </a:solidFill>
              </a:rPr>
              <a:t>12 </a:t>
            </a:r>
            <a:r>
              <a:rPr lang="en-US" sz="2600" baseline="0" dirty="0" smtClean="0">
                <a:solidFill>
                  <a:schemeClr val="tx1"/>
                </a:solidFill>
              </a:rPr>
              <a:t>M</a:t>
            </a:r>
            <a:r>
              <a:rPr lang="en-US" sz="2600" baseline="-25000" dirty="0" smtClean="0">
                <a:solidFill>
                  <a:schemeClr val="tx1"/>
                </a:solidFill>
                <a:sym typeface="Wingdings" charset="2"/>
              </a:rPr>
              <a:t></a:t>
            </a:r>
            <a:r>
              <a:rPr lang="en-US" sz="2600" baseline="0" dirty="0" smtClean="0">
                <a:solidFill>
                  <a:schemeClr val="tx1"/>
                </a:solidFill>
                <a:sym typeface="Wingdings" charset="2"/>
              </a:rPr>
              <a:t> halos have a </a:t>
            </a:r>
            <a:r>
              <a:rPr lang="en-US" sz="2600" baseline="0" dirty="0" smtClean="0">
                <a:solidFill>
                  <a:schemeClr val="tx1"/>
                </a:solidFill>
              </a:rPr>
              <a:t>~ 30% covering factor of cold gas with column N</a:t>
            </a:r>
            <a:r>
              <a:rPr lang="en-US" sz="2600" baseline="-25000" dirty="0" smtClean="0">
                <a:solidFill>
                  <a:schemeClr val="tx1"/>
                </a:solidFill>
              </a:rPr>
              <a:t>H</a:t>
            </a:r>
            <a:r>
              <a:rPr lang="en-US" sz="2600" baseline="0" dirty="0" smtClean="0">
                <a:solidFill>
                  <a:schemeClr val="tx1"/>
                </a:solidFill>
              </a:rPr>
              <a:t> &gt; 10</a:t>
            </a:r>
            <a:r>
              <a:rPr lang="en-US" sz="2600" dirty="0" smtClean="0">
                <a:solidFill>
                  <a:schemeClr val="tx1"/>
                </a:solidFill>
              </a:rPr>
              <a:t>20</a:t>
            </a:r>
            <a:r>
              <a:rPr lang="en-US" sz="2600" baseline="0" dirty="0" smtClean="0">
                <a:solidFill>
                  <a:schemeClr val="tx1"/>
                </a:solidFill>
              </a:rPr>
              <a:t> cm</a:t>
            </a:r>
            <a:r>
              <a:rPr lang="en-US" sz="2600" dirty="0" smtClean="0">
                <a:solidFill>
                  <a:schemeClr val="tx1"/>
                </a:solidFill>
              </a:rPr>
              <a:t>-2</a:t>
            </a:r>
            <a:r>
              <a:rPr lang="en-US" sz="2600" baseline="0" dirty="0" smtClean="0">
                <a:solidFill>
                  <a:schemeClr val="tx1"/>
                </a:solidFill>
                <a:sym typeface="Wingdings" charset="2"/>
              </a:rPr>
              <a:t>  </a:t>
            </a:r>
            <a:endParaRPr lang="en-US" sz="2600" baseline="-25000" dirty="0" smtClean="0">
              <a:solidFill>
                <a:schemeClr val="tx1"/>
              </a:solidFill>
              <a:sym typeface="Wingdings" charset="2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en-US" sz="2600" baseline="-25000" dirty="0">
              <a:solidFill>
                <a:schemeClr val="tx2"/>
              </a:solidFill>
            </a:endParaRPr>
          </a:p>
        </p:txBody>
      </p:sp>
      <p:sp>
        <p:nvSpPr>
          <p:cNvPr id="435221" name="Oval 21"/>
          <p:cNvSpPr>
            <a:spLocks noChangeAspect="1" noChangeArrowheads="1"/>
          </p:cNvSpPr>
          <p:nvPr/>
        </p:nvSpPr>
        <p:spPr bwMode="auto">
          <a:xfrm>
            <a:off x="1014412" y="1970088"/>
            <a:ext cx="2349500" cy="2349500"/>
          </a:xfrm>
          <a:prstGeom prst="ellipse">
            <a:avLst/>
          </a:prstGeom>
          <a:noFill/>
          <a:ln w="349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5231" name="Rectangle 31"/>
          <p:cNvSpPr>
            <a:spLocks noChangeArrowheads="1"/>
          </p:cNvSpPr>
          <p:nvPr/>
        </p:nvSpPr>
        <p:spPr bwMode="auto">
          <a:xfrm>
            <a:off x="1868487" y="5113338"/>
            <a:ext cx="447675" cy="222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534987" y="903288"/>
            <a:ext cx="4200525" cy="4035425"/>
            <a:chOff x="3186" y="791"/>
            <a:chExt cx="2646" cy="2542"/>
          </a:xfrm>
        </p:grpSpPr>
        <p:grpSp>
          <p:nvGrpSpPr>
            <p:cNvPr id="3" name="Group 33"/>
            <p:cNvGrpSpPr>
              <a:grpSpLocks/>
            </p:cNvGrpSpPr>
            <p:nvPr/>
          </p:nvGrpSpPr>
          <p:grpSpPr bwMode="auto">
            <a:xfrm>
              <a:off x="3344" y="791"/>
              <a:ext cx="2488" cy="2542"/>
              <a:chOff x="3344" y="791"/>
              <a:chExt cx="2488" cy="2542"/>
            </a:xfrm>
          </p:grpSpPr>
          <p:pic>
            <p:nvPicPr>
              <p:cNvPr id="435228" name="Picture 28" descr="ro_h1_xy_str2"/>
              <p:cNvPicPr>
                <a:picLocks noChangeAspect="1" noChangeArrowheads="1"/>
              </p:cNvPicPr>
              <p:nvPr/>
            </p:nvPicPr>
            <p:blipFill>
              <a:blip r:embed="rId4"/>
              <a:srcRect l="8350" t="3625" r="19949" b="6813"/>
              <a:stretch>
                <a:fillRect/>
              </a:stretch>
            </p:blipFill>
            <p:spPr bwMode="auto">
              <a:xfrm>
                <a:off x="3344" y="1325"/>
                <a:ext cx="1753" cy="1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5230" name="Rectangle 30"/>
              <p:cNvSpPr>
                <a:spLocks noChangeArrowheads="1"/>
              </p:cNvSpPr>
              <p:nvPr/>
            </p:nvSpPr>
            <p:spPr bwMode="auto">
              <a:xfrm>
                <a:off x="5369" y="791"/>
                <a:ext cx="441" cy="2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232" name="Rectangle 32"/>
              <p:cNvSpPr>
                <a:spLocks noChangeArrowheads="1"/>
              </p:cNvSpPr>
              <p:nvPr/>
            </p:nvSpPr>
            <p:spPr bwMode="auto">
              <a:xfrm>
                <a:off x="4993" y="827"/>
                <a:ext cx="441" cy="17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435229" name="Picture 29" descr="ro_h1_xy_str2"/>
              <p:cNvPicPr>
                <a:picLocks noChangeAspect="1" noChangeArrowheads="1"/>
              </p:cNvPicPr>
              <p:nvPr/>
            </p:nvPicPr>
            <p:blipFill>
              <a:blip r:embed="rId4"/>
              <a:srcRect l="80908" b="1839"/>
              <a:stretch>
                <a:fillRect/>
              </a:stretch>
            </p:blipFill>
            <p:spPr bwMode="auto">
              <a:xfrm>
                <a:off x="5379" y="1233"/>
                <a:ext cx="453" cy="1866"/>
              </a:xfrm>
              <a:prstGeom prst="rect">
                <a:avLst/>
              </a:prstGeom>
              <a:noFill/>
            </p:spPr>
          </p:pic>
        </p:grpSp>
        <p:sp>
          <p:nvSpPr>
            <p:cNvPr id="435234" name="Rectangle 34"/>
            <p:cNvSpPr>
              <a:spLocks noChangeArrowheads="1"/>
            </p:cNvSpPr>
            <p:nvPr/>
          </p:nvSpPr>
          <p:spPr bwMode="auto">
            <a:xfrm>
              <a:off x="3186" y="3072"/>
              <a:ext cx="2102" cy="1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 b="0" baseline="0"/>
                <a:t>T&lt; 10</a:t>
              </a:r>
              <a:r>
                <a:rPr lang="en-US" sz="2000" b="0"/>
                <a:t>4.5</a:t>
              </a:r>
              <a:r>
                <a:rPr lang="en-US" sz="2000" b="0" baseline="0"/>
                <a:t> K, </a:t>
              </a:r>
              <a:r>
                <a:rPr lang="en-US" sz="2000" b="0" baseline="0">
                  <a:sym typeface="Symbol" charset="2"/>
                </a:rPr>
                <a:t> &gt; 10</a:t>
              </a:r>
              <a:r>
                <a:rPr lang="en-US" sz="2000" b="0">
                  <a:sym typeface="Symbol" charset="2"/>
                </a:rPr>
                <a:t>-26.3</a:t>
              </a:r>
              <a:r>
                <a:rPr lang="en-US" sz="2000" b="0" baseline="0">
                  <a:sym typeface="Symbol" charset="2"/>
                </a:rPr>
                <a:t> g cm</a:t>
              </a:r>
              <a:r>
                <a:rPr lang="en-US" sz="2000" b="0">
                  <a:sym typeface="Symbol" charset="2"/>
                </a:rPr>
                <a:t>-3</a:t>
              </a:r>
              <a:endParaRPr lang="en-US" sz="2000" b="0" baseline="0"/>
            </a:p>
          </p:txBody>
        </p:sp>
        <p:sp>
          <p:nvSpPr>
            <p:cNvPr id="435235" name="Rectangle 35"/>
            <p:cNvSpPr>
              <a:spLocks noChangeArrowheads="1"/>
            </p:cNvSpPr>
            <p:nvPr/>
          </p:nvSpPr>
          <p:spPr bwMode="auto">
            <a:xfrm>
              <a:off x="3344" y="1135"/>
              <a:ext cx="942" cy="1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2000" b="0" baseline="0" dirty="0"/>
                <a:t>Cold</a:t>
              </a:r>
              <a:r>
                <a:rPr lang="en-US" sz="2000" b="0" baseline="0" dirty="0" smtClean="0"/>
                <a:t> Streams</a:t>
              </a:r>
              <a:endParaRPr lang="en-US" sz="2000" b="0" baseline="0" dirty="0"/>
            </a:p>
          </p:txBody>
        </p:sp>
      </p:grpSp>
      <p:sp>
        <p:nvSpPr>
          <p:cNvPr id="435225" name="Rectangle 25"/>
          <p:cNvSpPr>
            <a:spLocks noChangeArrowheads="1"/>
          </p:cNvSpPr>
          <p:nvPr/>
        </p:nvSpPr>
        <p:spPr bwMode="auto">
          <a:xfrm>
            <a:off x="2930525" y="1436688"/>
            <a:ext cx="952500" cy="6032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2000" b="0" baseline="0" dirty="0" err="1">
                <a:solidFill>
                  <a:schemeClr val="accent1"/>
                </a:solidFill>
              </a:rPr>
              <a:t>virial</a:t>
            </a:r>
            <a:r>
              <a:rPr lang="en-US" sz="2000" b="0" baseline="0" dirty="0">
                <a:solidFill>
                  <a:schemeClr val="accent1"/>
                </a:solidFill>
              </a:rPr>
              <a:t> radius</a:t>
            </a:r>
          </a:p>
        </p:txBody>
      </p:sp>
      <p:sp>
        <p:nvSpPr>
          <p:cNvPr id="435226" name="Line 26"/>
          <p:cNvSpPr>
            <a:spLocks noChangeShapeType="1"/>
          </p:cNvSpPr>
          <p:nvPr/>
        </p:nvSpPr>
        <p:spPr bwMode="auto">
          <a:xfrm flipH="1">
            <a:off x="3038475" y="2039938"/>
            <a:ext cx="458787" cy="25876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5219" name="Rectangle 19"/>
          <p:cNvSpPr>
            <a:spLocks noChangeArrowheads="1"/>
          </p:cNvSpPr>
          <p:nvPr/>
        </p:nvSpPr>
        <p:spPr bwMode="auto">
          <a:xfrm>
            <a:off x="488950" y="5060950"/>
            <a:ext cx="27447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sz="1600" baseline="0" dirty="0" err="1"/>
              <a:t>Dekel</a:t>
            </a:r>
            <a:r>
              <a:rPr lang="en-US" sz="1600" baseline="0" dirty="0"/>
              <a:t> &amp; </a:t>
            </a:r>
            <a:r>
              <a:rPr lang="en-US" sz="1600" baseline="0" dirty="0" err="1"/>
              <a:t>Bernboim</a:t>
            </a:r>
            <a:r>
              <a:rPr lang="en-US" sz="1600" baseline="0" dirty="0"/>
              <a:t> (2006)</a:t>
            </a:r>
            <a:endParaRPr lang="en-US" sz="1600" baseline="-25000" dirty="0"/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1214437" y="2105025"/>
            <a:ext cx="2417763" cy="1320800"/>
            <a:chOff x="3614" y="1548"/>
            <a:chExt cx="1523" cy="832"/>
          </a:xfrm>
        </p:grpSpPr>
        <p:sp>
          <p:nvSpPr>
            <p:cNvPr id="435239" name="Oval 39"/>
            <p:cNvSpPr>
              <a:spLocks noChangeAspect="1" noChangeArrowheads="1"/>
            </p:cNvSpPr>
            <p:nvPr/>
          </p:nvSpPr>
          <p:spPr bwMode="auto">
            <a:xfrm>
              <a:off x="4141" y="1548"/>
              <a:ext cx="167" cy="167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080FF"/>
                </a:gs>
              </a:gsLst>
              <a:path path="shape">
                <a:fillToRect l="50000" t="50000" r="50000" b="50000"/>
              </a:path>
            </a:gradFill>
            <a:ln w="31750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240" name="Oval 40"/>
            <p:cNvSpPr>
              <a:spLocks noChangeAspect="1" noChangeArrowheads="1"/>
            </p:cNvSpPr>
            <p:nvPr/>
          </p:nvSpPr>
          <p:spPr bwMode="auto">
            <a:xfrm>
              <a:off x="3614" y="2213"/>
              <a:ext cx="167" cy="167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080FF"/>
                </a:gs>
              </a:gsLst>
              <a:path path="shape">
                <a:fillToRect l="50000" t="50000" r="50000" b="50000"/>
              </a:path>
            </a:gradFill>
            <a:ln w="31750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241" name="Oval 41"/>
            <p:cNvSpPr>
              <a:spLocks noChangeAspect="1" noChangeArrowheads="1"/>
            </p:cNvSpPr>
            <p:nvPr/>
          </p:nvSpPr>
          <p:spPr bwMode="auto">
            <a:xfrm>
              <a:off x="4498" y="2078"/>
              <a:ext cx="167" cy="167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080FF"/>
                </a:gs>
              </a:gsLst>
              <a:path path="shape">
                <a:fillToRect l="50000" t="50000" r="50000" b="50000"/>
              </a:path>
            </a:gradFill>
            <a:ln w="31750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243" name="Rectangle 43"/>
            <p:cNvSpPr>
              <a:spLocks noChangeArrowheads="1"/>
            </p:cNvSpPr>
            <p:nvPr/>
          </p:nvSpPr>
          <p:spPr bwMode="auto">
            <a:xfrm>
              <a:off x="3913" y="1780"/>
              <a:ext cx="1224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3200"/>
                <a:t>b/g QSO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672013" y="1130247"/>
            <a:ext cx="4430713" cy="4141788"/>
            <a:chOff x="4672013" y="1130247"/>
            <a:chExt cx="4430713" cy="4141788"/>
          </a:xfrm>
        </p:grpSpPr>
        <p:sp>
          <p:nvSpPr>
            <p:cNvPr id="435218" name="Rectangle 18"/>
            <p:cNvSpPr>
              <a:spLocks noChangeArrowheads="1"/>
            </p:cNvSpPr>
            <p:nvPr/>
          </p:nvSpPr>
          <p:spPr bwMode="auto">
            <a:xfrm>
              <a:off x="4795838" y="1130247"/>
              <a:ext cx="4306888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2400" baseline="0" dirty="0" smtClean="0"/>
                <a:t>Radial Influx of Cold Streams</a:t>
              </a:r>
              <a:endParaRPr lang="en-US" sz="2400" baseline="-25000" dirty="0"/>
            </a:p>
          </p:txBody>
        </p:sp>
        <p:pic>
          <p:nvPicPr>
            <p:cNvPr id="27" name="Picture 92" descr="nature07648-f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991101" y="1514424"/>
              <a:ext cx="3885887" cy="3676749"/>
            </a:xfrm>
            <a:prstGeom prst="rect">
              <a:avLst/>
            </a:prstGeom>
            <a:noFill/>
          </p:spPr>
        </p:pic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7924488" y="2298647"/>
              <a:ext cx="952500" cy="603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b="0" baseline="0" dirty="0" err="1">
                  <a:solidFill>
                    <a:schemeClr val="accent1"/>
                  </a:solidFill>
                </a:rPr>
                <a:t>virial</a:t>
              </a:r>
              <a:r>
                <a:rPr lang="en-US" sz="2000" b="0" baseline="0" dirty="0">
                  <a:solidFill>
                    <a:schemeClr val="accent1"/>
                  </a:solidFill>
                </a:rPr>
                <a:t> radius</a:t>
              </a:r>
            </a:p>
          </p:txBody>
        </p:sp>
        <p:sp>
          <p:nvSpPr>
            <p:cNvPr id="31" name="Line 26"/>
            <p:cNvSpPr>
              <a:spLocks noChangeShapeType="1"/>
            </p:cNvSpPr>
            <p:nvPr/>
          </p:nvSpPr>
          <p:spPr bwMode="auto">
            <a:xfrm flipH="1">
              <a:off x="7667247" y="2901897"/>
              <a:ext cx="257240" cy="32067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 bwMode="auto">
            <a:xfrm>
              <a:off x="6191249" y="2600272"/>
              <a:ext cx="1475999" cy="1475999"/>
            </a:xfrm>
            <a:prstGeom prst="ellipse">
              <a:avLst/>
            </a:prstGeom>
            <a:noFill/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600" b="1" i="0" u="none" strike="noStrike" cap="none" normalizeH="0" baseline="30000">
                <a:ln>
                  <a:noFill/>
                </a:ln>
                <a:solidFill>
                  <a:schemeClr val="bg2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0" name="Rectangle 19"/>
            <p:cNvSpPr>
              <a:spLocks noChangeArrowheads="1"/>
            </p:cNvSpPr>
            <p:nvPr/>
          </p:nvSpPr>
          <p:spPr bwMode="auto">
            <a:xfrm>
              <a:off x="4672013" y="4957710"/>
              <a:ext cx="2744787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600" baseline="0" dirty="0" err="1" smtClean="0"/>
                <a:t>Dekel</a:t>
              </a:r>
              <a:r>
                <a:rPr lang="en-US" sz="1600" baseline="0" dirty="0" smtClean="0"/>
                <a:t> et al. (2009)</a:t>
              </a:r>
              <a:endParaRPr lang="en-US" sz="1600" baseline="-25000" dirty="0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342900" y="25400"/>
            <a:ext cx="8458200" cy="762000"/>
          </a:xfrm>
          <a:noFill/>
          <a:ln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4800" b="1" dirty="0"/>
              <a:t>Quasar Absorption Lines</a:t>
            </a:r>
            <a:endParaRPr lang="en-US" sz="4800" b="1" dirty="0">
              <a:solidFill>
                <a:srgbClr val="00FFFF"/>
              </a:solidFill>
            </a:endParaRPr>
          </a:p>
        </p:txBody>
      </p:sp>
      <p:pic>
        <p:nvPicPr>
          <p:cNvPr id="275479" name="Picture 23" descr="hir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6688" y="3844925"/>
            <a:ext cx="5176838" cy="3016250"/>
          </a:xfrm>
          <a:prstGeom prst="rect">
            <a:avLst/>
          </a:prstGeom>
          <a:noFill/>
        </p:spPr>
      </p:pic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596900" y="4010025"/>
            <a:ext cx="2984500" cy="2476500"/>
            <a:chOff x="376" y="2526"/>
            <a:chExt cx="1880" cy="1560"/>
          </a:xfrm>
        </p:grpSpPr>
        <p:sp>
          <p:nvSpPr>
            <p:cNvPr id="275483" name="Line 27"/>
            <p:cNvSpPr>
              <a:spLocks noChangeShapeType="1"/>
            </p:cNvSpPr>
            <p:nvPr/>
          </p:nvSpPr>
          <p:spPr bwMode="auto">
            <a:xfrm>
              <a:off x="2200" y="2526"/>
              <a:ext cx="0" cy="1543"/>
            </a:xfrm>
            <a:prstGeom prst="line">
              <a:avLst/>
            </a:prstGeom>
            <a:noFill/>
            <a:ln w="412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484" name="Rectangle 28"/>
            <p:cNvSpPr>
              <a:spLocks noChangeArrowheads="1"/>
            </p:cNvSpPr>
            <p:nvPr/>
          </p:nvSpPr>
          <p:spPr bwMode="auto">
            <a:xfrm>
              <a:off x="1592" y="2575"/>
              <a:ext cx="664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600" b="0" baseline="0">
                  <a:solidFill>
                    <a:schemeClr val="tx1"/>
                  </a:solidFill>
                  <a:sym typeface="Symbol" charset="2"/>
                </a:rPr>
                <a:t>Ly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600" b="0" baseline="0">
                  <a:solidFill>
                    <a:schemeClr val="tx1"/>
                  </a:solidFill>
                  <a:sym typeface="Symbol" charset="2"/>
                </a:rPr>
                <a:t>z = 2.96</a:t>
              </a:r>
            </a:p>
          </p:txBody>
        </p:sp>
        <p:sp>
          <p:nvSpPr>
            <p:cNvPr id="275485" name="Rectangle 29"/>
            <p:cNvSpPr>
              <a:spLocks noChangeArrowheads="1"/>
            </p:cNvSpPr>
            <p:nvPr/>
          </p:nvSpPr>
          <p:spPr bwMode="auto">
            <a:xfrm>
              <a:off x="376" y="2575"/>
              <a:ext cx="1016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600" b="0" baseline="0">
                  <a:solidFill>
                    <a:schemeClr val="tx1"/>
                  </a:solidFill>
                  <a:sym typeface="Symbol" charset="2"/>
                </a:rPr>
                <a:t>Lyman Limit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600" b="0" baseline="0">
                  <a:solidFill>
                    <a:schemeClr val="tx1"/>
                  </a:solidFill>
                  <a:sym typeface="Symbol" charset="2"/>
                </a:rPr>
                <a:t>z = 2.96</a:t>
              </a:r>
            </a:p>
          </p:txBody>
        </p:sp>
        <p:sp>
          <p:nvSpPr>
            <p:cNvPr id="275486" name="Line 30"/>
            <p:cNvSpPr>
              <a:spLocks noChangeShapeType="1"/>
            </p:cNvSpPr>
            <p:nvPr/>
          </p:nvSpPr>
          <p:spPr bwMode="auto">
            <a:xfrm>
              <a:off x="496" y="2543"/>
              <a:ext cx="0" cy="1543"/>
            </a:xfrm>
            <a:prstGeom prst="line">
              <a:avLst/>
            </a:prstGeom>
            <a:noFill/>
            <a:ln w="412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5487" name="Rectangle 31"/>
          <p:cNvSpPr>
            <a:spLocks noChangeArrowheads="1"/>
          </p:cNvSpPr>
          <p:nvPr/>
        </p:nvSpPr>
        <p:spPr bwMode="auto">
          <a:xfrm>
            <a:off x="3708400" y="4748213"/>
            <a:ext cx="127000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1600" b="0" baseline="0">
                <a:solidFill>
                  <a:schemeClr val="tx1"/>
                </a:solidFill>
                <a:sym typeface="Symbol" charset="2"/>
              </a:rPr>
              <a:t>QSO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1600" b="0" baseline="0">
                <a:solidFill>
                  <a:schemeClr val="tx1"/>
                </a:solidFill>
                <a:sym typeface="Symbol" charset="2"/>
              </a:rPr>
              <a:t>z = 3.0</a:t>
            </a:r>
          </a:p>
        </p:txBody>
      </p: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7040563" y="4868863"/>
            <a:ext cx="2151062" cy="1919287"/>
            <a:chOff x="4421" y="3036"/>
            <a:chExt cx="1355" cy="1209"/>
          </a:xfrm>
        </p:grpSpPr>
        <p:pic>
          <p:nvPicPr>
            <p:cNvPr id="275482" name="Picture 26" descr="lls"/>
            <p:cNvPicPr>
              <a:picLocks noChangeAspect="1" noChangeArrowheads="1"/>
            </p:cNvPicPr>
            <p:nvPr/>
          </p:nvPicPr>
          <p:blipFill>
            <a:blip r:embed="rId4"/>
            <a:srcRect l="6584"/>
            <a:stretch>
              <a:fillRect/>
            </a:stretch>
          </p:blipFill>
          <p:spPr bwMode="auto">
            <a:xfrm>
              <a:off x="4421" y="3036"/>
              <a:ext cx="1355" cy="1209"/>
            </a:xfrm>
            <a:prstGeom prst="rect">
              <a:avLst/>
            </a:prstGeom>
            <a:noFill/>
          </p:spPr>
        </p:pic>
        <p:sp>
          <p:nvSpPr>
            <p:cNvPr id="275488" name="Rectangle 32"/>
            <p:cNvSpPr>
              <a:spLocks noChangeArrowheads="1"/>
            </p:cNvSpPr>
            <p:nvPr/>
          </p:nvSpPr>
          <p:spPr bwMode="auto">
            <a:xfrm>
              <a:off x="5056" y="3155"/>
              <a:ext cx="664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600" b="0" baseline="0">
                  <a:solidFill>
                    <a:schemeClr val="tx1"/>
                  </a:solidFill>
                  <a:sym typeface="Symbol" charset="2"/>
                </a:rPr>
                <a:t>LLS</a:t>
              </a:r>
            </a:p>
          </p:txBody>
        </p:sp>
      </p:grp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1358900" y="4059238"/>
            <a:ext cx="1117600" cy="2449512"/>
            <a:chOff x="856" y="2557"/>
            <a:chExt cx="704" cy="1543"/>
          </a:xfrm>
        </p:grpSpPr>
        <p:sp>
          <p:nvSpPr>
            <p:cNvPr id="275493" name="Line 37"/>
            <p:cNvSpPr>
              <a:spLocks noChangeShapeType="1"/>
            </p:cNvSpPr>
            <p:nvPr/>
          </p:nvSpPr>
          <p:spPr bwMode="auto">
            <a:xfrm>
              <a:off x="1560" y="2557"/>
              <a:ext cx="0" cy="1543"/>
            </a:xfrm>
            <a:prstGeom prst="line">
              <a:avLst/>
            </a:prstGeom>
            <a:noFill/>
            <a:ln w="412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494" name="Rectangle 38"/>
            <p:cNvSpPr>
              <a:spLocks noChangeArrowheads="1"/>
            </p:cNvSpPr>
            <p:nvPr/>
          </p:nvSpPr>
          <p:spPr bwMode="auto">
            <a:xfrm>
              <a:off x="856" y="2591"/>
              <a:ext cx="664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600" b="0" baseline="0">
                  <a:solidFill>
                    <a:schemeClr val="tx1"/>
                  </a:solidFill>
                  <a:sym typeface="Symbol" charset="2"/>
                </a:rPr>
                <a:t>Ly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600" b="0" baseline="0">
                  <a:solidFill>
                    <a:schemeClr val="tx1"/>
                  </a:solidFill>
                  <a:sym typeface="Symbol" charset="2"/>
                </a:rPr>
                <a:t>z = 2.58</a:t>
              </a:r>
            </a:p>
          </p:txBody>
        </p:sp>
      </p:grp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4965700" y="4845050"/>
            <a:ext cx="2141538" cy="1828800"/>
            <a:chOff x="3128" y="3020"/>
            <a:chExt cx="1349" cy="1152"/>
          </a:xfrm>
        </p:grpSpPr>
        <p:pic>
          <p:nvPicPr>
            <p:cNvPr id="275481" name="Picture 25" descr="dla"/>
            <p:cNvPicPr>
              <a:picLocks noChangeAspect="1" noChangeArrowheads="1"/>
            </p:cNvPicPr>
            <p:nvPr/>
          </p:nvPicPr>
          <p:blipFill>
            <a:blip r:embed="rId5"/>
            <a:srcRect r="6320"/>
            <a:stretch>
              <a:fillRect/>
            </a:stretch>
          </p:blipFill>
          <p:spPr bwMode="auto">
            <a:xfrm>
              <a:off x="3128" y="3020"/>
              <a:ext cx="1349" cy="1152"/>
            </a:xfrm>
            <a:prstGeom prst="rect">
              <a:avLst/>
            </a:prstGeom>
            <a:noFill/>
          </p:spPr>
        </p:pic>
        <p:sp>
          <p:nvSpPr>
            <p:cNvPr id="275489" name="Rectangle 33"/>
            <p:cNvSpPr>
              <a:spLocks noChangeArrowheads="1"/>
            </p:cNvSpPr>
            <p:nvPr/>
          </p:nvSpPr>
          <p:spPr bwMode="auto">
            <a:xfrm>
              <a:off x="3572" y="3155"/>
              <a:ext cx="540" cy="1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600" b="0" baseline="0">
                  <a:solidFill>
                    <a:schemeClr val="tx1"/>
                  </a:solidFill>
                  <a:sym typeface="Symbol" charset="2"/>
                </a:rPr>
                <a:t>DLA</a:t>
              </a:r>
            </a:p>
          </p:txBody>
        </p:sp>
      </p:grpSp>
      <p:sp>
        <p:nvSpPr>
          <p:cNvPr id="275461" name="Rectangle 5"/>
          <p:cNvSpPr>
            <a:spLocks noChangeArrowheads="1"/>
          </p:cNvSpPr>
          <p:nvPr/>
        </p:nvSpPr>
        <p:spPr bwMode="auto">
          <a:xfrm>
            <a:off x="4946650" y="904875"/>
            <a:ext cx="395605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234000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US" sz="2000" baseline="0" dirty="0" err="1">
                <a:solidFill>
                  <a:schemeClr val="tx1"/>
                </a:solidFill>
                <a:sym typeface="Symbol" charset="2"/>
              </a:rPr>
              <a:t>Ly</a:t>
            </a:r>
            <a:r>
              <a:rPr lang="en-US" sz="2000" baseline="0" dirty="0">
                <a:solidFill>
                  <a:schemeClr val="tx1"/>
                </a:solidFill>
                <a:sym typeface="Symbol" charset="2"/>
              </a:rPr>
              <a:t> Forest</a:t>
            </a:r>
          </a:p>
          <a:p>
            <a:pPr marL="742950" lvl="1" indent="-234000"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r>
              <a:rPr lang="en-US" sz="1800" baseline="0" dirty="0">
                <a:solidFill>
                  <a:schemeClr val="tx1"/>
                </a:solidFill>
                <a:sym typeface="Symbol" charset="2"/>
              </a:rPr>
              <a:t>Optically thin diffuse IGM </a:t>
            </a:r>
          </a:p>
          <a:p>
            <a:pPr marL="742950" lvl="1" indent="-234000"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r>
              <a:rPr lang="en-US" sz="1800" baseline="0" dirty="0" err="1">
                <a:solidFill>
                  <a:schemeClr val="tx1"/>
                </a:solidFill>
                <a:sym typeface="Symbol" charset="2"/>
              </a:rPr>
              <a:t>/</a:t>
            </a:r>
            <a:r>
              <a:rPr lang="en-US" sz="1800" baseline="0" dirty="0">
                <a:solidFill>
                  <a:schemeClr val="tx1"/>
                </a:solidFill>
                <a:sym typeface="Symbol" charset="2"/>
              </a:rPr>
              <a:t> ~ 1-10; 10</a:t>
            </a:r>
            <a:r>
              <a:rPr lang="en-US" sz="1800" dirty="0">
                <a:solidFill>
                  <a:schemeClr val="tx1"/>
                </a:solidFill>
                <a:sym typeface="Symbol" charset="2"/>
              </a:rPr>
              <a:t>14</a:t>
            </a:r>
            <a:r>
              <a:rPr lang="en-US" sz="1800" baseline="0" dirty="0">
                <a:solidFill>
                  <a:schemeClr val="tx1"/>
                </a:solidFill>
                <a:sym typeface="Symbol" charset="2"/>
              </a:rPr>
              <a:t> &lt; N</a:t>
            </a:r>
            <a:r>
              <a:rPr lang="en-US" sz="1800" baseline="-25000" dirty="0">
                <a:solidFill>
                  <a:schemeClr val="tx1"/>
                </a:solidFill>
                <a:sym typeface="Symbol" charset="2"/>
              </a:rPr>
              <a:t>HI</a:t>
            </a:r>
            <a:r>
              <a:rPr lang="en-US" sz="1800" baseline="0" dirty="0">
                <a:solidFill>
                  <a:schemeClr val="tx1"/>
                </a:solidFill>
                <a:sym typeface="Symbol" charset="2"/>
              </a:rPr>
              <a:t> &lt; 10</a:t>
            </a:r>
            <a:r>
              <a:rPr lang="en-US" sz="1800" dirty="0">
                <a:solidFill>
                  <a:schemeClr val="tx1"/>
                </a:solidFill>
                <a:sym typeface="Symbol" charset="2"/>
              </a:rPr>
              <a:t>17.2</a:t>
            </a:r>
          </a:p>
          <a:p>
            <a:pPr marL="742950" lvl="1" indent="-234000"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r>
              <a:rPr lang="en-US" sz="1700" baseline="0" dirty="0" err="1">
                <a:solidFill>
                  <a:schemeClr val="tx1"/>
                </a:solidFill>
                <a:sym typeface="Symbol" charset="2"/>
              </a:rPr>
              <a:t>photoionized</a:t>
            </a:r>
            <a:r>
              <a:rPr lang="en-US" sz="1700" baseline="0" dirty="0">
                <a:solidFill>
                  <a:schemeClr val="tx1"/>
                </a:solidFill>
                <a:sym typeface="Symbol" charset="2"/>
              </a:rPr>
              <a:t> gas T ~ 10</a:t>
            </a:r>
            <a:r>
              <a:rPr lang="en-US" sz="1700" dirty="0">
                <a:solidFill>
                  <a:schemeClr val="tx1"/>
                </a:solidFill>
                <a:sym typeface="Symbol" charset="2"/>
              </a:rPr>
              <a:t>4</a:t>
            </a:r>
            <a:r>
              <a:rPr lang="en-US" sz="1700" baseline="0" dirty="0">
                <a:solidFill>
                  <a:schemeClr val="tx1"/>
                </a:solidFill>
                <a:sym typeface="Symbol" charset="2"/>
              </a:rPr>
              <a:t> K</a:t>
            </a:r>
          </a:p>
          <a:p>
            <a:pPr marL="342900" indent="-234000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US" sz="2000" baseline="0" dirty="0">
                <a:solidFill>
                  <a:schemeClr val="tx1"/>
                </a:solidFill>
                <a:sym typeface="Symbol" charset="2"/>
              </a:rPr>
              <a:t>Lyman Limit Systems (</a:t>
            </a:r>
            <a:r>
              <a:rPr lang="en-US" sz="2000" baseline="0" dirty="0" err="1">
                <a:solidFill>
                  <a:schemeClr val="tx1"/>
                </a:solidFill>
                <a:sym typeface="Symbol" charset="2"/>
              </a:rPr>
              <a:t>LLSs</a:t>
            </a:r>
            <a:r>
              <a:rPr lang="en-US" sz="2000" baseline="0" dirty="0">
                <a:solidFill>
                  <a:schemeClr val="tx1"/>
                </a:solidFill>
                <a:sym typeface="Symbol" charset="2"/>
              </a:rPr>
              <a:t>)</a:t>
            </a:r>
          </a:p>
          <a:p>
            <a:pPr marL="742950" lvl="1" indent="-234000"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r>
              <a:rPr lang="en-US" sz="1800" baseline="0" dirty="0">
                <a:solidFill>
                  <a:schemeClr val="tx1"/>
                </a:solidFill>
                <a:sym typeface="Symbol" charset="2"/>
              </a:rPr>
              <a:t>Optically thick </a:t>
            </a:r>
            <a:r>
              <a:rPr lang="en-US" sz="1800" baseline="-25000" dirty="0">
                <a:solidFill>
                  <a:schemeClr val="tx1"/>
                </a:solidFill>
                <a:sym typeface="Symbol" charset="2"/>
              </a:rPr>
              <a:t>912</a:t>
            </a:r>
            <a:r>
              <a:rPr lang="en-US" sz="1800" baseline="0" dirty="0">
                <a:solidFill>
                  <a:schemeClr val="tx1"/>
                </a:solidFill>
                <a:sym typeface="Symbol" charset="2"/>
              </a:rPr>
              <a:t> &gt; 1 </a:t>
            </a:r>
          </a:p>
          <a:p>
            <a:pPr marL="742950" lvl="1" indent="-234000"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r>
              <a:rPr lang="en-US" sz="1800" baseline="0" dirty="0">
                <a:solidFill>
                  <a:schemeClr val="tx1"/>
                </a:solidFill>
                <a:sym typeface="Symbol" charset="2"/>
              </a:rPr>
              <a:t>10</a:t>
            </a:r>
            <a:r>
              <a:rPr lang="en-US" sz="1800" dirty="0">
                <a:solidFill>
                  <a:schemeClr val="tx1"/>
                </a:solidFill>
                <a:sym typeface="Symbol" charset="2"/>
              </a:rPr>
              <a:t>17.2</a:t>
            </a:r>
            <a:r>
              <a:rPr lang="en-US" sz="1800" baseline="0" dirty="0">
                <a:solidFill>
                  <a:schemeClr val="tx1"/>
                </a:solidFill>
                <a:sym typeface="Symbol" charset="2"/>
              </a:rPr>
              <a:t> &lt; N</a:t>
            </a:r>
            <a:r>
              <a:rPr lang="en-US" sz="1800" baseline="-25000" dirty="0">
                <a:solidFill>
                  <a:schemeClr val="tx1"/>
                </a:solidFill>
                <a:sym typeface="Symbol" charset="2"/>
              </a:rPr>
              <a:t>HI</a:t>
            </a:r>
            <a:r>
              <a:rPr lang="en-US" sz="1800" baseline="0" dirty="0">
                <a:solidFill>
                  <a:schemeClr val="tx1"/>
                </a:solidFill>
                <a:sym typeface="Symbol" charset="2"/>
              </a:rPr>
              <a:t> &lt; 10</a:t>
            </a:r>
            <a:r>
              <a:rPr lang="en-US" sz="1800" dirty="0">
                <a:solidFill>
                  <a:schemeClr val="tx1"/>
                </a:solidFill>
                <a:sym typeface="Symbol" charset="2"/>
              </a:rPr>
              <a:t>20.3</a:t>
            </a:r>
            <a:r>
              <a:rPr lang="en-US" sz="1800" baseline="0" dirty="0">
                <a:solidFill>
                  <a:schemeClr val="tx1"/>
                </a:solidFill>
                <a:sym typeface="Symbol" charset="2"/>
              </a:rPr>
              <a:t> </a:t>
            </a:r>
          </a:p>
          <a:p>
            <a:pPr marL="742950" lvl="1" indent="-234000"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r>
              <a:rPr lang="en-US" sz="1800" baseline="0" dirty="0" err="1">
                <a:solidFill>
                  <a:schemeClr val="tx1"/>
                </a:solidFill>
                <a:sym typeface="Symbol" charset="2"/>
              </a:rPr>
              <a:t>photoionized</a:t>
            </a:r>
            <a:r>
              <a:rPr lang="en-US" sz="1800" baseline="0" dirty="0">
                <a:solidFill>
                  <a:schemeClr val="tx1"/>
                </a:solidFill>
                <a:sym typeface="Symbol" charset="2"/>
              </a:rPr>
              <a:t> gas T ~ 10</a:t>
            </a:r>
            <a:r>
              <a:rPr lang="en-US" sz="1800" dirty="0">
                <a:solidFill>
                  <a:schemeClr val="tx1"/>
                </a:solidFill>
                <a:sym typeface="Symbol" charset="2"/>
              </a:rPr>
              <a:t>4</a:t>
            </a:r>
            <a:r>
              <a:rPr lang="en-US" sz="1800" baseline="0" dirty="0">
                <a:solidFill>
                  <a:schemeClr val="tx1"/>
                </a:solidFill>
                <a:sym typeface="Symbol" charset="2"/>
              </a:rPr>
              <a:t> K</a:t>
            </a:r>
          </a:p>
          <a:p>
            <a:pPr marL="342900" indent="-234000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US" sz="2000" baseline="0" dirty="0">
                <a:solidFill>
                  <a:schemeClr val="tx1"/>
                </a:solidFill>
                <a:sym typeface="Symbol" charset="2"/>
              </a:rPr>
              <a:t>Damped </a:t>
            </a:r>
            <a:r>
              <a:rPr lang="en-US" sz="2000" baseline="0" dirty="0" err="1">
                <a:solidFill>
                  <a:schemeClr val="tx1"/>
                </a:solidFill>
                <a:sym typeface="Symbol" charset="2"/>
              </a:rPr>
              <a:t>Ly</a:t>
            </a:r>
            <a:r>
              <a:rPr lang="en-US" sz="2000" baseline="0" dirty="0">
                <a:solidFill>
                  <a:schemeClr val="tx1"/>
                </a:solidFill>
                <a:sym typeface="Symbol" charset="2"/>
              </a:rPr>
              <a:t> Systems (</a:t>
            </a:r>
            <a:r>
              <a:rPr lang="en-US" sz="2000" baseline="0" dirty="0" err="1">
                <a:solidFill>
                  <a:schemeClr val="tx1"/>
                </a:solidFill>
                <a:sym typeface="Symbol" charset="2"/>
              </a:rPr>
              <a:t>DLAs</a:t>
            </a:r>
            <a:r>
              <a:rPr lang="en-US" sz="2000" baseline="0" dirty="0">
                <a:solidFill>
                  <a:schemeClr val="tx1"/>
                </a:solidFill>
                <a:sym typeface="Symbol" charset="2"/>
              </a:rPr>
              <a:t>)</a:t>
            </a:r>
          </a:p>
          <a:p>
            <a:pPr marL="742950" lvl="1" indent="-234000"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r>
              <a:rPr lang="en-US" sz="1800" baseline="0" dirty="0">
                <a:solidFill>
                  <a:schemeClr val="tx1"/>
                </a:solidFill>
                <a:sym typeface="Symbol" charset="2"/>
              </a:rPr>
              <a:t>N</a:t>
            </a:r>
            <a:r>
              <a:rPr lang="en-US" sz="1800" baseline="-25000" dirty="0">
                <a:solidFill>
                  <a:schemeClr val="tx1"/>
                </a:solidFill>
                <a:sym typeface="Symbol" charset="2"/>
              </a:rPr>
              <a:t>HI</a:t>
            </a:r>
            <a:r>
              <a:rPr lang="en-US" sz="1800" baseline="0" dirty="0">
                <a:solidFill>
                  <a:schemeClr val="tx1"/>
                </a:solidFill>
                <a:sym typeface="Symbol" charset="2"/>
              </a:rPr>
              <a:t> &gt; 10</a:t>
            </a:r>
            <a:r>
              <a:rPr lang="en-US" sz="1800" dirty="0">
                <a:solidFill>
                  <a:schemeClr val="tx1"/>
                </a:solidFill>
                <a:sym typeface="Symbol" charset="2"/>
              </a:rPr>
              <a:t>20.3</a:t>
            </a:r>
            <a:r>
              <a:rPr lang="en-US" sz="1800" baseline="0" dirty="0" smtClean="0">
                <a:solidFill>
                  <a:schemeClr val="tx1"/>
                </a:solidFill>
                <a:sym typeface="Symbol" charset="2"/>
              </a:rPr>
              <a:t> ~ galactic disks </a:t>
            </a:r>
            <a:endParaRPr lang="en-US" sz="1800" baseline="0" dirty="0">
              <a:solidFill>
                <a:schemeClr val="tx1"/>
              </a:solidFill>
              <a:sym typeface="Symbol" charset="2"/>
            </a:endParaRPr>
          </a:p>
          <a:p>
            <a:pPr marL="742950" lvl="1" indent="-234000"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r>
              <a:rPr lang="en-US" sz="1800" baseline="0" dirty="0">
                <a:solidFill>
                  <a:schemeClr val="tx1"/>
                </a:solidFill>
                <a:sym typeface="Symbol" charset="2"/>
              </a:rPr>
              <a:t>sub-L</a:t>
            </a:r>
            <a:r>
              <a:rPr lang="en-US" sz="1800" baseline="-25000" dirty="0">
                <a:solidFill>
                  <a:schemeClr val="tx1"/>
                </a:solidFill>
                <a:sym typeface="Symbol" charset="2"/>
              </a:rPr>
              <a:t></a:t>
            </a:r>
            <a:r>
              <a:rPr lang="en-US" sz="1800" baseline="0" dirty="0">
                <a:solidFill>
                  <a:schemeClr val="tx1"/>
                </a:solidFill>
                <a:sym typeface="Symbol" charset="2"/>
              </a:rPr>
              <a:t> galaxies? </a:t>
            </a:r>
          </a:p>
          <a:p>
            <a:pPr marL="742950" lvl="1" indent="-234000"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r>
              <a:rPr lang="en-US" sz="1800" baseline="0" dirty="0">
                <a:solidFill>
                  <a:schemeClr val="tx1"/>
                </a:solidFill>
                <a:sym typeface="Symbol" charset="2"/>
              </a:rPr>
              <a:t>neutral </a:t>
            </a:r>
            <a:r>
              <a:rPr lang="en-US" sz="1800" baseline="0" dirty="0" smtClean="0">
                <a:solidFill>
                  <a:schemeClr val="tx1"/>
                </a:solidFill>
                <a:sym typeface="Symbol" charset="2"/>
              </a:rPr>
              <a:t>gas, T ~ 100-5000 K </a:t>
            </a:r>
            <a:endParaRPr lang="en-US" sz="1800" baseline="0" dirty="0">
              <a:solidFill>
                <a:schemeClr val="tx1"/>
              </a:solidFill>
              <a:sym typeface="Symbol" charset="2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58392" y="863600"/>
            <a:ext cx="4531108" cy="2984866"/>
            <a:chOff x="-3076362" y="-1454333"/>
            <a:chExt cx="4531108" cy="298486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076362" y="-1454333"/>
              <a:ext cx="4531108" cy="2984866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 bwMode="auto">
            <a:xfrm>
              <a:off x="-3050962" y="-1428933"/>
              <a:ext cx="2820911" cy="3270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600" b="1" i="0" u="none" strike="noStrike" cap="none" normalizeH="0" baseline="30000">
                <a:ln>
                  <a:noFill/>
                </a:ln>
                <a:solidFill>
                  <a:schemeClr val="bg2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34" name="Picture 7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3012862" y="0"/>
              <a:ext cx="832319" cy="55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1203411" y="881283"/>
            <a:ext cx="2966850" cy="2959401"/>
          </a:xfrm>
          <a:prstGeom prst="ellipse">
            <a:avLst/>
          </a:prstGeom>
          <a:solidFill>
            <a:srgbClr val="0080F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600" b="1" i="0" u="none" strike="noStrike" cap="none" normalizeH="0" baseline="30000">
              <a:ln>
                <a:noFill/>
              </a:ln>
              <a:solidFill>
                <a:schemeClr val="bg2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" name="TextBox 48"/>
          <p:cNvSpPr txBox="1">
            <a:spLocks noChangeArrowheads="1"/>
          </p:cNvSpPr>
          <p:nvPr/>
        </p:nvSpPr>
        <p:spPr bwMode="auto">
          <a:xfrm>
            <a:off x="1442569" y="2770335"/>
            <a:ext cx="25994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 anchorCtr="1">
            <a:prstTxWarp prst="textNoShape">
              <a:avLst/>
            </a:prstTxWarp>
            <a:spAutoFit/>
          </a:bodyPr>
          <a:lstStyle/>
          <a:p>
            <a:r>
              <a:rPr lang="en-US" sz="2400" baseline="0" dirty="0" smtClean="0"/>
              <a:t>R</a:t>
            </a:r>
            <a:r>
              <a:rPr lang="en-US" sz="2400" baseline="-25000" dirty="0" smtClean="0">
                <a:sym typeface="Symbol" charset="2"/>
              </a:rPr>
              <a:t></a:t>
            </a:r>
            <a:r>
              <a:rPr lang="en-US" sz="2400" baseline="0" dirty="0" smtClean="0"/>
              <a:t>&gt; 1 </a:t>
            </a:r>
            <a:r>
              <a:rPr lang="en-US" sz="2400" baseline="0" dirty="0" err="1" smtClean="0"/>
              <a:t>Mpc</a:t>
            </a:r>
            <a:endParaRPr lang="en-US" sz="2400" baseline="0" dirty="0"/>
          </a:p>
        </p:txBody>
      </p:sp>
      <p:sp>
        <p:nvSpPr>
          <p:cNvPr id="32" name="Oval 31"/>
          <p:cNvSpPr>
            <a:spLocks noChangeAspect="1"/>
          </p:cNvSpPr>
          <p:nvPr/>
        </p:nvSpPr>
        <p:spPr bwMode="auto">
          <a:xfrm>
            <a:off x="1877463" y="1645909"/>
            <a:ext cx="1551893" cy="1547991"/>
          </a:xfrm>
          <a:prstGeom prst="ellipse">
            <a:avLst/>
          </a:prstGeom>
          <a:solidFill>
            <a:srgbClr val="0080F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600" b="1" i="0" u="none" strike="noStrike" cap="none" normalizeH="0" baseline="30000">
              <a:ln>
                <a:noFill/>
              </a:ln>
              <a:solidFill>
                <a:schemeClr val="bg2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 bwMode="auto">
          <a:xfrm>
            <a:off x="2159000" y="1939357"/>
            <a:ext cx="974444" cy="971997"/>
          </a:xfrm>
          <a:prstGeom prst="ellipse">
            <a:avLst/>
          </a:prstGeom>
          <a:solidFill>
            <a:srgbClr val="0080F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600" b="1" i="0" u="none" strike="noStrike" cap="none" normalizeH="0" baseline="30000">
              <a:ln>
                <a:noFill/>
              </a:ln>
              <a:solidFill>
                <a:schemeClr val="bg2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6" name="Picture 172" descr="SpiralGalaxyAP_397x450"/>
          <p:cNvPicPr>
            <a:picLocks noChangeAspect="1" noChangeArrowheads="1"/>
          </p:cNvPicPr>
          <p:nvPr/>
        </p:nvPicPr>
        <p:blipFill>
          <a:blip r:embed="rId8"/>
          <a:srcRect l="7538" t="20863" r="16394" b="14111"/>
          <a:stretch>
            <a:fillRect/>
          </a:stretch>
        </p:blipFill>
        <p:spPr bwMode="auto">
          <a:xfrm>
            <a:off x="2310055" y="2127810"/>
            <a:ext cx="635910" cy="617125"/>
          </a:xfrm>
          <a:prstGeom prst="rect">
            <a:avLst/>
          </a:prstGeom>
          <a:solidFill>
            <a:srgbClr val="0000FF"/>
          </a:solidFill>
          <a:ln>
            <a:noFill/>
          </a:ln>
        </p:spPr>
      </p:pic>
      <p:cxnSp>
        <p:nvCxnSpPr>
          <p:cNvPr id="39" name="Straight Arrow Connector 35"/>
          <p:cNvCxnSpPr>
            <a:cxnSpLocks noChangeShapeType="1"/>
          </p:cNvCxnSpPr>
          <p:nvPr/>
        </p:nvCxnSpPr>
        <p:spPr bwMode="auto">
          <a:xfrm>
            <a:off x="2640710" y="2407352"/>
            <a:ext cx="799081" cy="2"/>
          </a:xfrm>
          <a:prstGeom prst="straightConnector1">
            <a:avLst/>
          </a:prstGeom>
          <a:noFill/>
          <a:ln w="41275" cap="flat" cmpd="sng" algn="ctr">
            <a:solidFill>
              <a:schemeClr val="bg2"/>
            </a:solidFill>
            <a:prstDash val="solid"/>
            <a:round/>
            <a:headEnd type="none" w="lg" len="med"/>
            <a:tailEnd type="triangle" w="lg" len="lg"/>
          </a:ln>
        </p:spPr>
      </p:cxnSp>
      <p:cxnSp>
        <p:nvCxnSpPr>
          <p:cNvPr id="41" name="Straight Arrow Connector 35"/>
          <p:cNvCxnSpPr>
            <a:cxnSpLocks noChangeShapeType="1"/>
          </p:cNvCxnSpPr>
          <p:nvPr/>
        </p:nvCxnSpPr>
        <p:spPr bwMode="auto">
          <a:xfrm>
            <a:off x="2648097" y="2409824"/>
            <a:ext cx="497957" cy="0"/>
          </a:xfrm>
          <a:prstGeom prst="straightConnector1">
            <a:avLst/>
          </a:prstGeom>
          <a:noFill/>
          <a:ln w="41275" cap="flat" cmpd="sng" algn="ctr">
            <a:solidFill>
              <a:schemeClr val="bg2"/>
            </a:solidFill>
            <a:prstDash val="solid"/>
            <a:round/>
            <a:headEnd type="none" w="lg" len="med"/>
            <a:tailEnd type="triangle" w="lg" len="lg"/>
          </a:ln>
        </p:spPr>
      </p:cxnSp>
      <p:sp>
        <p:nvSpPr>
          <p:cNvPr id="38" name="TextBox 48"/>
          <p:cNvSpPr txBox="1">
            <a:spLocks noChangeArrowheads="1"/>
          </p:cNvSpPr>
          <p:nvPr/>
        </p:nvSpPr>
        <p:spPr bwMode="auto">
          <a:xfrm>
            <a:off x="1644870" y="2783035"/>
            <a:ext cx="22211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 anchorCtr="1">
            <a:prstTxWarp prst="textNoShape">
              <a:avLst/>
            </a:prstTxWarp>
            <a:spAutoFit/>
          </a:bodyPr>
          <a:lstStyle/>
          <a:p>
            <a:r>
              <a:rPr lang="en-US" sz="2400" baseline="0" dirty="0" smtClean="0"/>
              <a:t>R</a:t>
            </a:r>
            <a:r>
              <a:rPr lang="en-US" sz="2400" baseline="-25000" dirty="0" smtClean="0">
                <a:sym typeface="Symbol" charset="2"/>
              </a:rPr>
              <a:t></a:t>
            </a:r>
            <a:r>
              <a:rPr lang="en-US" sz="2400" baseline="0" dirty="0" smtClean="0"/>
              <a:t>~ 20 </a:t>
            </a:r>
            <a:r>
              <a:rPr lang="en-US" sz="2400" baseline="0" dirty="0" err="1" smtClean="0"/>
              <a:t>kpc</a:t>
            </a:r>
            <a:endParaRPr lang="en-US" sz="2400" baseline="0" dirty="0"/>
          </a:p>
        </p:txBody>
      </p:sp>
      <p:sp>
        <p:nvSpPr>
          <p:cNvPr id="45" name="TextBox 48"/>
          <p:cNvSpPr txBox="1">
            <a:spLocks noChangeArrowheads="1"/>
          </p:cNvSpPr>
          <p:nvPr/>
        </p:nvSpPr>
        <p:spPr bwMode="auto">
          <a:xfrm>
            <a:off x="1720615" y="2771654"/>
            <a:ext cx="22211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 anchorCtr="1">
            <a:prstTxWarp prst="textNoShape">
              <a:avLst/>
            </a:prstTxWarp>
            <a:spAutoFit/>
          </a:bodyPr>
          <a:lstStyle/>
          <a:p>
            <a:r>
              <a:rPr lang="en-US" sz="2400" baseline="0" dirty="0" smtClean="0"/>
              <a:t>R</a:t>
            </a:r>
            <a:r>
              <a:rPr lang="en-US" sz="2400" baseline="-25000" dirty="0" smtClean="0">
                <a:sym typeface="Symbol" charset="2"/>
              </a:rPr>
              <a:t></a:t>
            </a:r>
            <a:r>
              <a:rPr lang="en-US" sz="2400" baseline="0" dirty="0" smtClean="0"/>
              <a:t>~ 100 </a:t>
            </a:r>
            <a:r>
              <a:rPr lang="en-US" sz="2400" baseline="0" dirty="0" err="1" smtClean="0"/>
              <a:t>kpc</a:t>
            </a:r>
            <a:endParaRPr lang="en-US" sz="2400" baseline="0" dirty="0"/>
          </a:p>
        </p:txBody>
      </p:sp>
      <p:cxnSp>
        <p:nvCxnSpPr>
          <p:cNvPr id="28" name="Straight Arrow Connector 35"/>
          <p:cNvCxnSpPr>
            <a:cxnSpLocks noChangeShapeType="1"/>
          </p:cNvCxnSpPr>
          <p:nvPr/>
        </p:nvCxnSpPr>
        <p:spPr bwMode="auto">
          <a:xfrm>
            <a:off x="2666110" y="2407354"/>
            <a:ext cx="1504153" cy="2"/>
          </a:xfrm>
          <a:prstGeom prst="straightConnector1">
            <a:avLst/>
          </a:prstGeom>
          <a:noFill/>
          <a:ln w="41275" cap="flat" cmpd="sng" algn="ctr">
            <a:solidFill>
              <a:schemeClr val="bg2"/>
            </a:solidFill>
            <a:prstDash val="solid"/>
            <a:round/>
            <a:headEnd type="none" w="lg" len="med"/>
            <a:tailEnd type="triangle" w="lg" len="lg"/>
          </a:ln>
        </p:spPr>
      </p:cxn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1416270" y="1139825"/>
            <a:ext cx="25994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 anchorCtr="1">
            <a:prstTxWarp prst="textNoShape">
              <a:avLst/>
            </a:prstTxWarp>
            <a:spAutoFit/>
          </a:bodyPr>
          <a:lstStyle/>
          <a:p>
            <a:pPr marL="342900" indent="-234000">
              <a:spcBef>
                <a:spcPct val="20000"/>
              </a:spcBef>
              <a:spcAft>
                <a:spcPts val="0"/>
              </a:spcAft>
            </a:pPr>
            <a:r>
              <a:rPr lang="en-US" sz="2400" baseline="0" dirty="0" err="1" smtClean="0">
                <a:solidFill>
                  <a:srgbClr val="FFFFFF"/>
                </a:solidFill>
                <a:sym typeface="Symbol" charset="2"/>
              </a:rPr>
              <a:t>Ly</a:t>
            </a:r>
            <a:r>
              <a:rPr lang="en-US" sz="2400" baseline="0" dirty="0" smtClean="0">
                <a:solidFill>
                  <a:srgbClr val="FFFFFF"/>
                </a:solidFill>
                <a:sym typeface="Symbol" charset="2"/>
              </a:rPr>
              <a:t> Forest</a:t>
            </a:r>
            <a:endParaRPr lang="en-US" sz="2400" baseline="0" dirty="0">
              <a:solidFill>
                <a:srgbClr val="FFFFFF"/>
              </a:solidFill>
              <a:sym typeface="Symbol" charset="2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1366369" y="1165225"/>
            <a:ext cx="25994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 anchorCtr="1">
            <a:prstTxWarp prst="textNoShape">
              <a:avLst/>
            </a:prstTxWarp>
            <a:spAutoFit/>
          </a:bodyPr>
          <a:lstStyle/>
          <a:p>
            <a:pPr marL="342900" indent="-234000">
              <a:spcBef>
                <a:spcPct val="20000"/>
              </a:spcBef>
              <a:spcAft>
                <a:spcPts val="0"/>
              </a:spcAft>
            </a:pPr>
            <a:r>
              <a:rPr lang="en-US" sz="2400" baseline="0" dirty="0" smtClean="0">
                <a:solidFill>
                  <a:srgbClr val="FFFFFF"/>
                </a:solidFill>
                <a:sym typeface="Symbol" charset="2"/>
              </a:rPr>
              <a:t>LLS</a:t>
            </a:r>
            <a:endParaRPr lang="en-US" sz="2400" baseline="0" dirty="0">
              <a:solidFill>
                <a:srgbClr val="FFFFFF"/>
              </a:solidFill>
              <a:sym typeface="Symbol" charset="2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1392979" y="1152525"/>
            <a:ext cx="25994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 anchorCtr="1">
            <a:prstTxWarp prst="textNoShape">
              <a:avLst/>
            </a:prstTxWarp>
            <a:spAutoFit/>
          </a:bodyPr>
          <a:lstStyle/>
          <a:p>
            <a:pPr marL="342900" indent="-234000">
              <a:spcBef>
                <a:spcPct val="20000"/>
              </a:spcBef>
              <a:spcAft>
                <a:spcPts val="0"/>
              </a:spcAft>
            </a:pPr>
            <a:r>
              <a:rPr lang="en-US" sz="2400" baseline="0" dirty="0" smtClean="0">
                <a:solidFill>
                  <a:srgbClr val="FFFFFF"/>
                </a:solidFill>
                <a:sym typeface="Symbol" charset="2"/>
              </a:rPr>
              <a:t>DLA</a:t>
            </a:r>
            <a:endParaRPr lang="en-US" sz="2400" baseline="0" dirty="0">
              <a:solidFill>
                <a:srgbClr val="FFFFFF"/>
              </a:solidFill>
              <a:sym typeface="Symbol" charset="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 animBg="1"/>
      <p:bldP spid="30" grpId="1"/>
      <p:bldP spid="30" grpId="2"/>
      <p:bldP spid="32" grpId="0" animBg="1"/>
      <p:bldP spid="32" grpId="1" animBg="1"/>
      <p:bldP spid="31" grpId="0" animBg="1"/>
      <p:bldP spid="38" grpId="0"/>
      <p:bldP spid="45" grpId="0"/>
      <p:bldP spid="45" grpId="1"/>
      <p:bldP spid="49" grpId="4"/>
      <p:bldP spid="50" grpId="0"/>
      <p:bldP spid="5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-12700" y="-267231"/>
            <a:ext cx="9334500" cy="1143001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/>
              <a:t>Directly Identifying Absorber Galaxies</a:t>
            </a:r>
            <a:endParaRPr lang="en-US" sz="4000" dirty="0"/>
          </a:p>
        </p:txBody>
      </p:sp>
      <p:sp>
        <p:nvSpPr>
          <p:cNvPr id="40" name="Rectangle 1030"/>
          <p:cNvSpPr>
            <a:spLocks noChangeArrowheads="1"/>
          </p:cNvSpPr>
          <p:nvPr/>
        </p:nvSpPr>
        <p:spPr bwMode="auto">
          <a:xfrm>
            <a:off x="628650" y="1739900"/>
            <a:ext cx="63309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aseline="0" dirty="0" err="1" smtClean="0">
                <a:solidFill>
                  <a:schemeClr val="tx2"/>
                </a:solidFill>
              </a:rPr>
              <a:t>Ab</a:t>
            </a:r>
            <a:r>
              <a:rPr lang="en-US" sz="2400" baseline="0" dirty="0" smtClean="0">
                <a:solidFill>
                  <a:schemeClr val="tx2"/>
                </a:solidFill>
              </a:rPr>
              <a:t> initio theory for DM, sub-grid for baryons</a:t>
            </a:r>
            <a:endParaRPr lang="en-US" sz="2400" baseline="0" dirty="0">
              <a:solidFill>
                <a:schemeClr val="tx2"/>
              </a:solidFill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101600" y="4639735"/>
            <a:ext cx="8866870" cy="2258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18000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aseline="0" dirty="0" smtClean="0">
                <a:solidFill>
                  <a:schemeClr val="tx2"/>
                </a:solidFill>
              </a:rPr>
              <a:t>Absorption selects by covering factor, faint end dominates</a:t>
            </a:r>
          </a:p>
          <a:p>
            <a:pPr marL="342900" indent="-18000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aseline="0" dirty="0" smtClean="0">
                <a:solidFill>
                  <a:schemeClr val="tx2"/>
                </a:solidFill>
              </a:rPr>
              <a:t>Typical counterpart </a:t>
            </a:r>
            <a:r>
              <a:rPr lang="en-US" sz="2400" baseline="0" dirty="0" err="1" smtClean="0">
                <a:solidFill>
                  <a:schemeClr val="tx2"/>
                </a:solidFill>
              </a:rPr>
              <a:t>r</a:t>
            </a:r>
            <a:r>
              <a:rPr lang="en-US" sz="2400" baseline="0" dirty="0" smtClean="0">
                <a:solidFill>
                  <a:schemeClr val="tx2"/>
                </a:solidFill>
              </a:rPr>
              <a:t> ~ 27 (L ~ 0.1L</a:t>
            </a:r>
            <a:r>
              <a:rPr lang="en-US" sz="2400" baseline="-25000" dirty="0" smtClean="0">
                <a:solidFill>
                  <a:schemeClr val="tx2"/>
                </a:solidFill>
              </a:rPr>
              <a:t>*</a:t>
            </a:r>
            <a:r>
              <a:rPr lang="en-US" sz="2400" baseline="0" dirty="0" smtClean="0">
                <a:solidFill>
                  <a:schemeClr val="tx2"/>
                </a:solidFill>
              </a:rPr>
              <a:t>), follow-up extremely hard</a:t>
            </a:r>
          </a:p>
          <a:p>
            <a:pPr marL="342900" indent="-18000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aseline="0" dirty="0" smtClean="0">
                <a:solidFill>
                  <a:schemeClr val="tx2"/>
                </a:solidFill>
              </a:rPr>
              <a:t>Multiple counterparts, assignment ambiguous</a:t>
            </a:r>
          </a:p>
          <a:p>
            <a:pPr marL="342900" indent="-18000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aseline="0" dirty="0" smtClean="0">
                <a:solidFill>
                  <a:schemeClr val="tx2"/>
                </a:solidFill>
              </a:rPr>
              <a:t>No dynamic range in galaxy type and/or dark halo mass</a:t>
            </a:r>
            <a:endParaRPr lang="en-US" sz="2400" baseline="0" dirty="0">
              <a:solidFill>
                <a:schemeClr val="tx2"/>
              </a:solidFill>
            </a:endParaRPr>
          </a:p>
        </p:txBody>
      </p:sp>
      <p:pic>
        <p:nvPicPr>
          <p:cNvPr id="6" name="Picture 5" descr="dla8_uw.jpg"/>
          <p:cNvPicPr>
            <a:picLocks noChangeAspect="1"/>
          </p:cNvPicPr>
          <p:nvPr/>
        </p:nvPicPr>
        <p:blipFill>
          <a:blip r:embed="rId3"/>
          <a:srcRect b="6757"/>
          <a:stretch>
            <a:fillRect/>
          </a:stretch>
        </p:blipFill>
        <p:spPr>
          <a:xfrm>
            <a:off x="353334" y="803792"/>
            <a:ext cx="8574768" cy="3539608"/>
          </a:xfrm>
          <a:prstGeom prst="rect">
            <a:avLst/>
          </a:prstGeom>
        </p:spPr>
      </p:pic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6667501" y="4291125"/>
            <a:ext cx="2527301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sz="1800" baseline="0" dirty="0" err="1" smtClean="0"/>
              <a:t>Fumagalli</a:t>
            </a:r>
            <a:r>
              <a:rPr lang="en-US" sz="1800" baseline="0" dirty="0" smtClean="0"/>
              <a:t> et al. (2010)</a:t>
            </a:r>
            <a:endParaRPr lang="en-US" sz="1800" baseline="-25000" dirty="0"/>
          </a:p>
        </p:txBody>
      </p:sp>
      <p:sp>
        <p:nvSpPr>
          <p:cNvPr id="12" name="Rectangle 25"/>
          <p:cNvSpPr>
            <a:spLocks noChangeArrowheads="1"/>
          </p:cNvSpPr>
          <p:nvPr/>
        </p:nvSpPr>
        <p:spPr bwMode="auto">
          <a:xfrm>
            <a:off x="2927350" y="1438275"/>
            <a:ext cx="952500" cy="603250"/>
          </a:xfrm>
          <a:prstGeom prst="rect">
            <a:avLst/>
          </a:prstGeom>
          <a:solidFill>
            <a:schemeClr val="bg2">
              <a:alpha val="50000"/>
            </a:schemeClr>
          </a:solidFill>
          <a:ln w="222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2600" baseline="0" dirty="0" smtClean="0">
                <a:solidFill>
                  <a:srgbClr val="0233D5"/>
                </a:solidFill>
              </a:rPr>
              <a:t>QSO</a:t>
            </a:r>
            <a:endParaRPr lang="en-US" sz="2600" baseline="0" dirty="0">
              <a:solidFill>
                <a:srgbClr val="0233D5"/>
              </a:solidFill>
            </a:endParaRPr>
          </a:p>
        </p:txBody>
      </p:sp>
      <p:sp>
        <p:nvSpPr>
          <p:cNvPr id="13" name="Line 26"/>
          <p:cNvSpPr>
            <a:spLocks noChangeAspect="1" noChangeShapeType="1"/>
          </p:cNvSpPr>
          <p:nvPr/>
        </p:nvSpPr>
        <p:spPr bwMode="auto">
          <a:xfrm flipH="1">
            <a:off x="2666999" y="2039940"/>
            <a:ext cx="279349" cy="296523"/>
          </a:xfrm>
          <a:prstGeom prst="line">
            <a:avLst/>
          </a:prstGeom>
          <a:noFill/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3136849" y="850370"/>
            <a:ext cx="1422452" cy="497420"/>
          </a:xfrm>
          <a:prstGeom prst="rect">
            <a:avLst/>
          </a:prstGeom>
          <a:solidFill>
            <a:srgbClr val="FFFFFF">
              <a:alpha val="50000"/>
            </a:srgbClr>
          </a:solidFill>
          <a:ln w="222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2600" baseline="0" dirty="0" smtClean="0">
                <a:solidFill>
                  <a:srgbClr val="0000FF"/>
                </a:solidFill>
              </a:rPr>
              <a:t>U &lt; 27.8</a:t>
            </a:r>
            <a:endParaRPr lang="en-US" sz="2600" baseline="0" dirty="0">
              <a:solidFill>
                <a:srgbClr val="0000FF"/>
              </a:solidFill>
            </a:endParaRP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7289800" y="1360490"/>
            <a:ext cx="952500" cy="603250"/>
          </a:xfrm>
          <a:prstGeom prst="rect">
            <a:avLst/>
          </a:prstGeom>
          <a:solidFill>
            <a:srgbClr val="FFFFFF">
              <a:alpha val="50000"/>
            </a:srgbClr>
          </a:solidFill>
          <a:ln w="222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2600" baseline="0" dirty="0" smtClean="0">
                <a:solidFill>
                  <a:srgbClr val="0233D5"/>
                </a:solidFill>
              </a:rPr>
              <a:t>QSO</a:t>
            </a:r>
            <a:endParaRPr lang="en-US" sz="2600" baseline="0" dirty="0">
              <a:solidFill>
                <a:srgbClr val="0233D5"/>
              </a:solidFill>
            </a:endParaRPr>
          </a:p>
        </p:txBody>
      </p:sp>
      <p:sp>
        <p:nvSpPr>
          <p:cNvPr id="16" name="Line 26"/>
          <p:cNvSpPr>
            <a:spLocks noChangeAspect="1" noChangeShapeType="1"/>
          </p:cNvSpPr>
          <p:nvPr/>
        </p:nvSpPr>
        <p:spPr bwMode="auto">
          <a:xfrm flipH="1">
            <a:off x="7029449" y="1962155"/>
            <a:ext cx="279349" cy="296523"/>
          </a:xfrm>
          <a:prstGeom prst="line">
            <a:avLst/>
          </a:prstGeom>
          <a:noFill/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25"/>
          <p:cNvSpPr>
            <a:spLocks noChangeArrowheads="1"/>
          </p:cNvSpPr>
          <p:nvPr/>
        </p:nvSpPr>
        <p:spPr bwMode="auto">
          <a:xfrm>
            <a:off x="404134" y="850370"/>
            <a:ext cx="2171701" cy="450850"/>
          </a:xfrm>
          <a:prstGeom prst="rect">
            <a:avLst/>
          </a:prstGeom>
          <a:solidFill>
            <a:schemeClr val="bg2">
              <a:alpha val="50000"/>
            </a:schemeClr>
          </a:solidFill>
          <a:ln w="222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2600" baseline="0" dirty="0" smtClean="0">
                <a:solidFill>
                  <a:srgbClr val="0000FF"/>
                </a:solidFill>
              </a:rPr>
              <a:t>U-band image</a:t>
            </a:r>
            <a:endParaRPr lang="en-US" sz="2600" baseline="0" dirty="0">
              <a:solidFill>
                <a:srgbClr val="0000FF"/>
              </a:solidFill>
            </a:endParaRPr>
          </a:p>
        </p:txBody>
      </p:sp>
      <p:sp>
        <p:nvSpPr>
          <p:cNvPr id="18" name="Rectangle 25"/>
          <p:cNvSpPr>
            <a:spLocks noChangeArrowheads="1"/>
          </p:cNvSpPr>
          <p:nvPr/>
        </p:nvSpPr>
        <p:spPr bwMode="auto">
          <a:xfrm>
            <a:off x="4794248" y="822325"/>
            <a:ext cx="2171701" cy="450850"/>
          </a:xfrm>
          <a:prstGeom prst="rect">
            <a:avLst/>
          </a:prstGeom>
          <a:solidFill>
            <a:schemeClr val="bg2">
              <a:alpha val="50000"/>
            </a:schemeClr>
          </a:solidFill>
          <a:ln w="222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2600" baseline="0" dirty="0" smtClean="0">
                <a:solidFill>
                  <a:srgbClr val="0000FF"/>
                </a:solidFill>
              </a:rPr>
              <a:t>V-band image</a:t>
            </a:r>
            <a:endParaRPr lang="en-US" sz="2600" baseline="0" dirty="0">
              <a:solidFill>
                <a:srgbClr val="0000FF"/>
              </a:solidFill>
            </a:endParaRPr>
          </a:p>
        </p:txBody>
      </p:sp>
      <p:pic>
        <p:nvPicPr>
          <p:cNvPr id="7" name="Picture 6" descr="QSO0731.png"/>
          <p:cNvPicPr>
            <a:picLocks noChangeAspect="1"/>
          </p:cNvPicPr>
          <p:nvPr/>
        </p:nvPicPr>
        <p:blipFill>
          <a:blip r:embed="rId4"/>
          <a:srcRect t="1713" r="4691"/>
          <a:stretch>
            <a:fillRect/>
          </a:stretch>
        </p:blipFill>
        <p:spPr>
          <a:xfrm>
            <a:off x="76200" y="737004"/>
            <a:ext cx="4653164" cy="364449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" y="-262997"/>
            <a:ext cx="9334500" cy="1143001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600" b="1" dirty="0" smtClean="0"/>
              <a:t>Quasars Probing Quasars</a:t>
            </a:r>
            <a:endParaRPr lang="en-US" sz="4600" dirty="0"/>
          </a:p>
        </p:txBody>
      </p:sp>
      <p:sp>
        <p:nvSpPr>
          <p:cNvPr id="74" name="Rectangle 1030"/>
          <p:cNvSpPr>
            <a:spLocks noChangeArrowheads="1"/>
          </p:cNvSpPr>
          <p:nvPr/>
        </p:nvSpPr>
        <p:spPr bwMode="auto">
          <a:xfrm>
            <a:off x="-239056" y="2843010"/>
            <a:ext cx="2943225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prstTxWarp prst="textNoShape">
              <a:avLst/>
            </a:prstTxWarp>
          </a:bodyPr>
          <a:lstStyle/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en-US" sz="2400" baseline="0" dirty="0" smtClean="0">
                <a:solidFill>
                  <a:schemeClr val="tx2"/>
                </a:solidFill>
              </a:rPr>
              <a:t>N</a:t>
            </a:r>
            <a:r>
              <a:rPr lang="en-US" sz="2400" baseline="-25000" dirty="0" smtClean="0">
                <a:solidFill>
                  <a:schemeClr val="tx2"/>
                </a:solidFill>
              </a:rPr>
              <a:t>HI</a:t>
            </a:r>
            <a:r>
              <a:rPr lang="en-US" sz="2400" baseline="0" dirty="0" smtClean="0">
                <a:solidFill>
                  <a:schemeClr val="tx2"/>
                </a:solidFill>
              </a:rPr>
              <a:t> </a:t>
            </a:r>
            <a:r>
              <a:rPr lang="en-US" sz="2400" baseline="0" dirty="0">
                <a:solidFill>
                  <a:schemeClr val="tx2"/>
                </a:solidFill>
              </a:rPr>
              <a:t>~ 10</a:t>
            </a:r>
            <a:r>
              <a:rPr lang="en-US" sz="2400" dirty="0">
                <a:solidFill>
                  <a:schemeClr val="tx2"/>
                </a:solidFill>
              </a:rPr>
              <a:t>12-22</a:t>
            </a:r>
            <a:r>
              <a:rPr lang="en-US" sz="2400" baseline="0" dirty="0">
                <a:solidFill>
                  <a:schemeClr val="tx2"/>
                </a:solidFill>
              </a:rPr>
              <a:t> cm</a:t>
            </a:r>
            <a:r>
              <a:rPr lang="en-US" sz="2400" dirty="0">
                <a:solidFill>
                  <a:schemeClr val="tx2"/>
                </a:solidFill>
              </a:rPr>
              <a:t>-2</a:t>
            </a:r>
            <a:r>
              <a:rPr lang="en-US" sz="2400" baseline="0" dirty="0">
                <a:solidFill>
                  <a:schemeClr val="tx2"/>
                </a:solidFill>
              </a:rPr>
              <a:t> </a:t>
            </a:r>
          </a:p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en-US" sz="2400" baseline="0" dirty="0">
                <a:solidFill>
                  <a:schemeClr val="tx2"/>
                </a:solidFill>
              </a:rPr>
              <a:t>and T ~ 10</a:t>
            </a:r>
            <a:r>
              <a:rPr lang="en-US" sz="2400" dirty="0">
                <a:solidFill>
                  <a:schemeClr val="tx2"/>
                </a:solidFill>
              </a:rPr>
              <a:t>2-</a:t>
            </a:r>
            <a:r>
              <a:rPr lang="en-US" sz="2400" dirty="0" smtClean="0">
                <a:solidFill>
                  <a:schemeClr val="tx2"/>
                </a:solidFill>
              </a:rPr>
              <a:t>6</a:t>
            </a:r>
            <a:r>
              <a:rPr lang="en-US" sz="2400" baseline="0" dirty="0" smtClean="0">
                <a:solidFill>
                  <a:schemeClr val="tx2"/>
                </a:solidFill>
              </a:rPr>
              <a:t> </a:t>
            </a:r>
            <a:r>
              <a:rPr lang="en-US" sz="2400" baseline="0" dirty="0">
                <a:solidFill>
                  <a:schemeClr val="tx2"/>
                </a:solidFill>
              </a:rPr>
              <a:t>K</a:t>
            </a:r>
          </a:p>
        </p:txBody>
      </p:sp>
      <p:sp>
        <p:nvSpPr>
          <p:cNvPr id="39" name="Rectangle 1030"/>
          <p:cNvSpPr>
            <a:spLocks noChangeArrowheads="1"/>
          </p:cNvSpPr>
          <p:nvPr/>
        </p:nvSpPr>
        <p:spPr bwMode="auto">
          <a:xfrm>
            <a:off x="-137535" y="834010"/>
            <a:ext cx="2608586" cy="198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sz="2400" baseline="0" dirty="0" smtClean="0">
                <a:solidFill>
                  <a:schemeClr val="tx2"/>
                </a:solidFill>
              </a:rPr>
              <a:t>	Use absorption lines to probe diffuse gas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sz="2400" baseline="0" dirty="0" smtClean="0">
                <a:solidFill>
                  <a:schemeClr val="tx2"/>
                </a:solidFill>
              </a:rPr>
              <a:t>	</a:t>
            </a:r>
            <a:r>
              <a:rPr lang="en-US" sz="2400" baseline="0" dirty="0" err="1" smtClean="0">
                <a:solidFill>
                  <a:schemeClr val="tx2"/>
                </a:solidFill>
              </a:rPr>
              <a:t>r</a:t>
            </a:r>
            <a:r>
              <a:rPr lang="en-US" sz="2400" baseline="0" dirty="0" smtClean="0">
                <a:solidFill>
                  <a:schemeClr val="tx2"/>
                </a:solidFill>
              </a:rPr>
              <a:t> ~ 30 – 200 </a:t>
            </a:r>
            <a:r>
              <a:rPr lang="en-US" sz="2400" baseline="0" dirty="0" err="1" smtClean="0">
                <a:solidFill>
                  <a:schemeClr val="tx2"/>
                </a:solidFill>
              </a:rPr>
              <a:t>kpc</a:t>
            </a:r>
            <a:r>
              <a:rPr lang="en-US" sz="2400" baseline="0" dirty="0" smtClean="0">
                <a:solidFill>
                  <a:schemeClr val="tx2"/>
                </a:solidFill>
              </a:rPr>
              <a:t> </a:t>
            </a:r>
            <a:endParaRPr lang="en-US" sz="2400" baseline="0" dirty="0">
              <a:solidFill>
                <a:schemeClr val="tx2"/>
              </a:solidFill>
            </a:endParaRPr>
          </a:p>
        </p:txBody>
      </p:sp>
      <p:sp>
        <p:nvSpPr>
          <p:cNvPr id="89" name="Oval 81"/>
          <p:cNvSpPr>
            <a:spLocks noChangeAspect="1" noChangeArrowheads="1"/>
          </p:cNvSpPr>
          <p:nvPr/>
        </p:nvSpPr>
        <p:spPr bwMode="auto">
          <a:xfrm>
            <a:off x="2668485" y="827846"/>
            <a:ext cx="4107272" cy="4103993"/>
          </a:xfrm>
          <a:prstGeom prst="ellipse">
            <a:avLst/>
          </a:prstGeom>
          <a:solidFill>
            <a:srgbClr val="FF0000">
              <a:alpha val="54000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65" name="Cloud 64"/>
          <p:cNvSpPr/>
          <p:nvPr/>
        </p:nvSpPr>
        <p:spPr bwMode="auto">
          <a:xfrm rot="6899651">
            <a:off x="3429897" y="1532299"/>
            <a:ext cx="547641" cy="2112962"/>
          </a:xfrm>
          <a:prstGeom prst="cloud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60" name="Cloud 59"/>
          <p:cNvSpPr/>
          <p:nvPr/>
        </p:nvSpPr>
        <p:spPr bwMode="auto">
          <a:xfrm rot="4254086">
            <a:off x="5495529" y="1736983"/>
            <a:ext cx="486185" cy="1969818"/>
          </a:xfrm>
          <a:prstGeom prst="cloud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wordArtVert"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4602" name="TextBox 60"/>
          <p:cNvSpPr txBox="1">
            <a:spLocks noChangeArrowheads="1"/>
          </p:cNvSpPr>
          <p:nvPr/>
        </p:nvSpPr>
        <p:spPr bwMode="auto">
          <a:xfrm rot="20345903">
            <a:off x="4804522" y="2450552"/>
            <a:ext cx="19750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 anchorCtr="1">
            <a:prstTxWarp prst="textNoShape">
              <a:avLst/>
            </a:prstTxWarp>
            <a:spAutoFit/>
          </a:bodyPr>
          <a:lstStyle/>
          <a:p>
            <a:r>
              <a:rPr lang="en-US" sz="2000" baseline="0" dirty="0">
                <a:solidFill>
                  <a:srgbClr val="00FFFF"/>
                </a:solidFill>
              </a:rPr>
              <a:t>Cold</a:t>
            </a:r>
            <a:r>
              <a:rPr lang="en-US" sz="2000" baseline="0" dirty="0" smtClean="0">
                <a:solidFill>
                  <a:srgbClr val="00FFFF"/>
                </a:solidFill>
              </a:rPr>
              <a:t> Streams?</a:t>
            </a:r>
            <a:endParaRPr lang="en-US" sz="2000" baseline="0" dirty="0">
              <a:solidFill>
                <a:srgbClr val="00FFFF"/>
              </a:solidFill>
            </a:endParaRPr>
          </a:p>
        </p:txBody>
      </p:sp>
      <p:sp>
        <p:nvSpPr>
          <p:cNvPr id="59" name="Cloud 58"/>
          <p:cNvSpPr/>
          <p:nvPr/>
        </p:nvSpPr>
        <p:spPr bwMode="auto">
          <a:xfrm rot="3280346">
            <a:off x="3613732" y="2546716"/>
            <a:ext cx="506428" cy="1953789"/>
          </a:xfrm>
          <a:prstGeom prst="cloud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603" name="TextBox 61"/>
          <p:cNvSpPr txBox="1">
            <a:spLocks noChangeArrowheads="1"/>
          </p:cNvSpPr>
          <p:nvPr/>
        </p:nvSpPr>
        <p:spPr bwMode="auto">
          <a:xfrm rot="19502318">
            <a:off x="2961337" y="3287003"/>
            <a:ext cx="18230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 anchorCtr="1">
            <a:prstTxWarp prst="textNoShape">
              <a:avLst/>
            </a:prstTxWarp>
            <a:spAutoFit/>
          </a:bodyPr>
          <a:lstStyle/>
          <a:p>
            <a:r>
              <a:rPr lang="en-US" sz="2000" baseline="0" dirty="0">
                <a:solidFill>
                  <a:srgbClr val="00FFFF"/>
                </a:solidFill>
              </a:rPr>
              <a:t>Cold</a:t>
            </a:r>
            <a:r>
              <a:rPr lang="en-US" sz="2000" baseline="0" dirty="0" smtClean="0">
                <a:solidFill>
                  <a:srgbClr val="00FFFF"/>
                </a:solidFill>
              </a:rPr>
              <a:t> Streams?</a:t>
            </a:r>
            <a:endParaRPr lang="en-US" sz="2000" baseline="0" dirty="0">
              <a:solidFill>
                <a:srgbClr val="00FFFF"/>
              </a:solidFill>
            </a:endParaRPr>
          </a:p>
        </p:txBody>
      </p:sp>
      <p:sp>
        <p:nvSpPr>
          <p:cNvPr id="24591" name="TextBox 41"/>
          <p:cNvSpPr txBox="1">
            <a:spLocks noChangeArrowheads="1"/>
          </p:cNvSpPr>
          <p:nvPr/>
        </p:nvSpPr>
        <p:spPr bwMode="auto">
          <a:xfrm>
            <a:off x="7480949" y="2152683"/>
            <a:ext cx="13454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 anchorCtr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aseline="0" dirty="0" err="1"/>
              <a:t>Virial</a:t>
            </a:r>
            <a:r>
              <a:rPr lang="en-US" sz="2400" baseline="0" dirty="0"/>
              <a:t> Radius</a:t>
            </a:r>
          </a:p>
        </p:txBody>
      </p:sp>
      <p:cxnSp>
        <p:nvCxnSpPr>
          <p:cNvPr id="24596" name="Straight Arrow Connector 46"/>
          <p:cNvCxnSpPr>
            <a:cxnSpLocks noChangeShapeType="1"/>
          </p:cNvCxnSpPr>
          <p:nvPr/>
        </p:nvCxnSpPr>
        <p:spPr bwMode="auto">
          <a:xfrm rot="5400000" flipH="1" flipV="1">
            <a:off x="6386187" y="2033528"/>
            <a:ext cx="2087925" cy="1588"/>
          </a:xfrm>
          <a:prstGeom prst="straightConnector1">
            <a:avLst/>
          </a:prstGeom>
          <a:noFill/>
          <a:ln w="22225">
            <a:solidFill>
              <a:schemeClr val="bg2"/>
            </a:solidFill>
            <a:round/>
            <a:headEnd type="triangle" w="lg" len="med"/>
            <a:tailEnd type="triangle" w="lg" len="med"/>
          </a:ln>
        </p:spPr>
      </p:cxnSp>
      <p:sp>
        <p:nvSpPr>
          <p:cNvPr id="24599" name="TextBox 56"/>
          <p:cNvSpPr txBox="1">
            <a:spLocks noChangeArrowheads="1"/>
          </p:cNvSpPr>
          <p:nvPr/>
        </p:nvSpPr>
        <p:spPr bwMode="auto">
          <a:xfrm>
            <a:off x="6877484" y="3470657"/>
            <a:ext cx="2266516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 baseline="0" dirty="0">
                <a:solidFill>
                  <a:srgbClr val="FF0000"/>
                </a:solidFill>
              </a:rPr>
              <a:t>T ~ 10</a:t>
            </a:r>
            <a:r>
              <a:rPr lang="en-US" sz="2600" dirty="0">
                <a:solidFill>
                  <a:srgbClr val="FF0000"/>
                </a:solidFill>
              </a:rPr>
              <a:t>6-7</a:t>
            </a:r>
            <a:r>
              <a:rPr lang="en-US" sz="2600" baseline="0" dirty="0">
                <a:solidFill>
                  <a:srgbClr val="FF0000"/>
                </a:solidFill>
              </a:rPr>
              <a:t> K  </a:t>
            </a:r>
            <a:r>
              <a:rPr lang="en-US" sz="2600" baseline="0" dirty="0" err="1">
                <a:solidFill>
                  <a:srgbClr val="FF0000"/>
                </a:solidFill>
              </a:rPr>
              <a:t>virialized</a:t>
            </a:r>
            <a:r>
              <a:rPr lang="en-US" sz="2600" baseline="0" dirty="0">
                <a:solidFill>
                  <a:srgbClr val="FF0000"/>
                </a:solidFill>
              </a:rPr>
              <a:t> plasma 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4597" name="Rectangle 49"/>
          <p:cNvSpPr>
            <a:spLocks noChangeArrowheads="1"/>
          </p:cNvSpPr>
          <p:nvPr/>
        </p:nvSpPr>
        <p:spPr bwMode="auto">
          <a:xfrm>
            <a:off x="7095313" y="1639851"/>
            <a:ext cx="789616" cy="552113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Oval 1049"/>
          <p:cNvSpPr>
            <a:spLocks noChangeAspect="1" noChangeArrowheads="1"/>
          </p:cNvSpPr>
          <p:nvPr/>
        </p:nvSpPr>
        <p:spPr bwMode="auto">
          <a:xfrm>
            <a:off x="3206809" y="2665993"/>
            <a:ext cx="360000" cy="360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71000">
                <a:srgbClr val="008040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Oval 1049"/>
          <p:cNvSpPr>
            <a:spLocks noChangeAspect="1" noChangeArrowheads="1"/>
          </p:cNvSpPr>
          <p:nvPr/>
        </p:nvSpPr>
        <p:spPr bwMode="auto">
          <a:xfrm>
            <a:off x="4696076" y="1951823"/>
            <a:ext cx="360000" cy="360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71000">
                <a:srgbClr val="008040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Oval 1049"/>
          <p:cNvSpPr>
            <a:spLocks noChangeAspect="1" noChangeArrowheads="1"/>
          </p:cNvSpPr>
          <p:nvPr/>
        </p:nvSpPr>
        <p:spPr bwMode="auto">
          <a:xfrm>
            <a:off x="3757839" y="3781889"/>
            <a:ext cx="360000" cy="360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71000">
                <a:srgbClr val="008040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3777655" y="1072755"/>
            <a:ext cx="462334" cy="2027238"/>
            <a:chOff x="3777655" y="1072755"/>
            <a:chExt cx="462334" cy="2027238"/>
          </a:xfrm>
        </p:grpSpPr>
        <p:sp>
          <p:nvSpPr>
            <p:cNvPr id="54" name="Up-Down Arrow 53"/>
            <p:cNvSpPr>
              <a:spLocks noChangeArrowheads="1"/>
            </p:cNvSpPr>
            <p:nvPr/>
          </p:nvSpPr>
          <p:spPr bwMode="auto">
            <a:xfrm rot="19063991">
              <a:off x="3777655" y="1072755"/>
              <a:ext cx="462334" cy="2027238"/>
            </a:xfrm>
            <a:prstGeom prst="upDownArrow">
              <a:avLst>
                <a:gd name="adj1" fmla="val 50000"/>
                <a:gd name="adj2" fmla="val 52469"/>
              </a:avLst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TextBox 72"/>
            <p:cNvSpPr txBox="1">
              <a:spLocks noChangeArrowheads="1"/>
            </p:cNvSpPr>
            <p:nvPr/>
          </p:nvSpPr>
          <p:spPr bwMode="auto">
            <a:xfrm rot="2880000">
              <a:off x="3216808" y="1872190"/>
              <a:ext cx="160655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 anchorCtr="1">
              <a:prstTxWarp prst="textNoShape">
                <a:avLst/>
              </a:prstTxWarp>
              <a:spAutoFit/>
            </a:bodyPr>
            <a:lstStyle/>
            <a:p>
              <a:r>
                <a:rPr lang="en-US" sz="2000" baseline="0" dirty="0" smtClean="0">
                  <a:solidFill>
                    <a:schemeClr val="bg1"/>
                  </a:solidFill>
                </a:rPr>
                <a:t>THIS TALK</a:t>
              </a:r>
              <a:endParaRPr lang="en-US" sz="2000" baseline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4594" name="TextBox 44"/>
          <p:cNvSpPr txBox="1">
            <a:spLocks noChangeArrowheads="1"/>
          </p:cNvSpPr>
          <p:nvPr/>
        </p:nvSpPr>
        <p:spPr bwMode="auto">
          <a:xfrm>
            <a:off x="6747730" y="1670158"/>
            <a:ext cx="19516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>
            <a:prstTxWarp prst="textNoShape">
              <a:avLst/>
            </a:prstTxWarp>
            <a:spAutoFit/>
          </a:bodyPr>
          <a:lstStyle/>
          <a:p>
            <a:r>
              <a:rPr lang="en-US" sz="2400" baseline="0" dirty="0" err="1"/>
              <a:t>r</a:t>
            </a:r>
            <a:r>
              <a:rPr lang="en-US" sz="2400" baseline="-25000" dirty="0" err="1"/>
              <a:t>vir</a:t>
            </a:r>
            <a:r>
              <a:rPr lang="en-US" sz="2400" baseline="0" dirty="0"/>
              <a:t> ~ 200 </a:t>
            </a:r>
            <a:r>
              <a:rPr lang="en-US" sz="2400" baseline="0" dirty="0" err="1"/>
              <a:t>kpc</a:t>
            </a:r>
            <a:endParaRPr lang="en-US" sz="2400" dirty="0"/>
          </a:p>
        </p:txBody>
      </p:sp>
      <p:sp>
        <p:nvSpPr>
          <p:cNvPr id="101" name="TextBox 41"/>
          <p:cNvSpPr txBox="1">
            <a:spLocks noChangeArrowheads="1"/>
          </p:cNvSpPr>
          <p:nvPr/>
        </p:nvSpPr>
        <p:spPr bwMode="auto">
          <a:xfrm>
            <a:off x="4903727" y="3013690"/>
            <a:ext cx="18928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 anchorCtr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aseline="0" dirty="0" smtClean="0"/>
              <a:t>foreground QSO halo</a:t>
            </a:r>
            <a:endParaRPr lang="en-US" sz="2000" baseline="0" dirty="0"/>
          </a:p>
        </p:txBody>
      </p:sp>
      <p:sp>
        <p:nvSpPr>
          <p:cNvPr id="102" name="TextBox 41"/>
          <p:cNvSpPr txBox="1">
            <a:spLocks noChangeArrowheads="1"/>
          </p:cNvSpPr>
          <p:nvPr/>
        </p:nvSpPr>
        <p:spPr bwMode="auto">
          <a:xfrm>
            <a:off x="3913766" y="1193137"/>
            <a:ext cx="18928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 anchorCtr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aseline="0" dirty="0" smtClean="0"/>
              <a:t>background QSO</a:t>
            </a:r>
            <a:endParaRPr lang="en-US" sz="2000" baseline="0" dirty="0"/>
          </a:p>
        </p:txBody>
      </p:sp>
      <p:sp>
        <p:nvSpPr>
          <p:cNvPr id="37" name="Rectangle 1030"/>
          <p:cNvSpPr>
            <a:spLocks noChangeArrowheads="1"/>
          </p:cNvSpPr>
          <p:nvPr/>
        </p:nvSpPr>
        <p:spPr bwMode="auto">
          <a:xfrm>
            <a:off x="192872" y="4801323"/>
            <a:ext cx="8794750" cy="61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23400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600" baseline="0" dirty="0" smtClean="0">
                <a:solidFill>
                  <a:schemeClr val="tx2"/>
                </a:solidFill>
              </a:rPr>
              <a:t>Use foreground </a:t>
            </a:r>
            <a:r>
              <a:rPr lang="en-US" sz="2600" baseline="0" dirty="0" err="1" smtClean="0">
                <a:solidFill>
                  <a:schemeClr val="tx2"/>
                </a:solidFill>
              </a:rPr>
              <a:t>QSOs</a:t>
            </a:r>
            <a:r>
              <a:rPr lang="en-US" sz="2600" baseline="0" dirty="0" smtClean="0">
                <a:solidFill>
                  <a:schemeClr val="tx2"/>
                </a:solidFill>
              </a:rPr>
              <a:t> to trace massive galaxies at high-</a:t>
            </a:r>
            <a:r>
              <a:rPr lang="en-US" sz="2600" baseline="0" dirty="0" err="1" smtClean="0">
                <a:solidFill>
                  <a:schemeClr val="tx2"/>
                </a:solidFill>
              </a:rPr>
              <a:t>z</a:t>
            </a:r>
            <a:endParaRPr lang="en-US" sz="2600" baseline="0" dirty="0">
              <a:solidFill>
                <a:schemeClr val="tx2"/>
              </a:solidFill>
            </a:endParaRPr>
          </a:p>
        </p:txBody>
      </p:sp>
      <p:sp>
        <p:nvSpPr>
          <p:cNvPr id="38" name="Rectangle 1030"/>
          <p:cNvSpPr>
            <a:spLocks noChangeArrowheads="1"/>
          </p:cNvSpPr>
          <p:nvPr/>
        </p:nvSpPr>
        <p:spPr bwMode="auto">
          <a:xfrm>
            <a:off x="192872" y="5264872"/>
            <a:ext cx="8963828" cy="61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23400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600" baseline="0" dirty="0" smtClean="0">
                <a:solidFill>
                  <a:schemeClr val="tx2"/>
                </a:solidFill>
              </a:rPr>
              <a:t>Why use </a:t>
            </a:r>
            <a:r>
              <a:rPr lang="en-US" sz="2600" baseline="0" dirty="0" err="1" smtClean="0">
                <a:solidFill>
                  <a:schemeClr val="tx2"/>
                </a:solidFill>
              </a:rPr>
              <a:t>QSOs</a:t>
            </a:r>
            <a:r>
              <a:rPr lang="en-US" sz="2600" baseline="0" dirty="0" smtClean="0">
                <a:solidFill>
                  <a:schemeClr val="tx2"/>
                </a:solidFill>
              </a:rPr>
              <a:t>? Because we can find ~ 10</a:t>
            </a:r>
            <a:r>
              <a:rPr lang="en-US" sz="2600" dirty="0" smtClean="0">
                <a:solidFill>
                  <a:schemeClr val="tx2"/>
                </a:solidFill>
              </a:rPr>
              <a:t>6</a:t>
            </a:r>
            <a:r>
              <a:rPr lang="en-US" sz="2600" baseline="0" dirty="0" smtClean="0">
                <a:solidFill>
                  <a:schemeClr val="tx2"/>
                </a:solidFill>
              </a:rPr>
              <a:t> in SDSS</a:t>
            </a:r>
            <a:endParaRPr lang="en-US" sz="2600" baseline="0" dirty="0">
              <a:solidFill>
                <a:schemeClr val="tx2"/>
              </a:solidFill>
            </a:endParaRPr>
          </a:p>
        </p:txBody>
      </p:sp>
      <p:sp>
        <p:nvSpPr>
          <p:cNvPr id="43" name="Rectangle 1030"/>
          <p:cNvSpPr>
            <a:spLocks noChangeArrowheads="1"/>
          </p:cNvSpPr>
          <p:nvPr/>
        </p:nvSpPr>
        <p:spPr bwMode="auto">
          <a:xfrm>
            <a:off x="188762" y="6165851"/>
            <a:ext cx="8963828" cy="61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23400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600" baseline="0" dirty="0" smtClean="0">
                <a:solidFill>
                  <a:schemeClr val="tx2"/>
                </a:solidFill>
              </a:rPr>
              <a:t>Complications: ionizing radiation, are </a:t>
            </a:r>
            <a:r>
              <a:rPr lang="en-US" sz="2600" baseline="0" dirty="0" err="1" smtClean="0">
                <a:solidFill>
                  <a:schemeClr val="tx2"/>
                </a:solidFill>
              </a:rPr>
              <a:t>QSOs</a:t>
            </a:r>
            <a:r>
              <a:rPr lang="en-US" sz="2600" baseline="0" dirty="0" smtClean="0">
                <a:solidFill>
                  <a:schemeClr val="tx2"/>
                </a:solidFill>
              </a:rPr>
              <a:t> atypical?</a:t>
            </a:r>
            <a:endParaRPr lang="en-US" sz="2600" baseline="0" dirty="0">
              <a:solidFill>
                <a:schemeClr val="tx2"/>
              </a:solidFill>
            </a:endParaRPr>
          </a:p>
        </p:txBody>
      </p:sp>
      <p:sp>
        <p:nvSpPr>
          <p:cNvPr id="45" name="Rectangle 1030"/>
          <p:cNvSpPr>
            <a:spLocks noChangeArrowheads="1"/>
          </p:cNvSpPr>
          <p:nvPr/>
        </p:nvSpPr>
        <p:spPr bwMode="auto">
          <a:xfrm>
            <a:off x="189406" y="5677621"/>
            <a:ext cx="9030793" cy="61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23400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500" baseline="0" dirty="0" smtClean="0">
                <a:solidFill>
                  <a:schemeClr val="tx2"/>
                </a:solidFill>
              </a:rPr>
              <a:t>Directly probe gas </a:t>
            </a:r>
            <a:r>
              <a:rPr lang="en-US" sz="2500" baseline="0" dirty="0" err="1" smtClean="0">
                <a:solidFill>
                  <a:schemeClr val="tx1"/>
                </a:solidFill>
                <a:sym typeface="Symbol" charset="2"/>
              </a:rPr>
              <a:t>/</a:t>
            </a:r>
            <a:r>
              <a:rPr lang="en-US" sz="2500" baseline="0" dirty="0" smtClean="0">
                <a:solidFill>
                  <a:schemeClr val="tx1"/>
                </a:solidFill>
                <a:sym typeface="Symbol" charset="2"/>
              </a:rPr>
              <a:t> </a:t>
            </a:r>
            <a:r>
              <a:rPr lang="en-US" sz="2500" baseline="0" dirty="0" smtClean="0">
                <a:solidFill>
                  <a:schemeClr val="tx2"/>
                </a:solidFill>
              </a:rPr>
              <a:t>~ 10</a:t>
            </a:r>
            <a:r>
              <a:rPr lang="en-US" sz="2500" dirty="0" smtClean="0">
                <a:solidFill>
                  <a:schemeClr val="tx2"/>
                </a:solidFill>
              </a:rPr>
              <a:t>2-3</a:t>
            </a:r>
            <a:r>
              <a:rPr lang="en-US" sz="2500" baseline="0" dirty="0" smtClean="0">
                <a:solidFill>
                  <a:schemeClr val="tx2"/>
                </a:solidFill>
              </a:rPr>
              <a:t> resolved by hydro grids</a:t>
            </a:r>
            <a:endParaRPr lang="en-US" sz="2500" baseline="0" dirty="0">
              <a:solidFill>
                <a:schemeClr val="tx2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982953" y="3062663"/>
            <a:ext cx="1746000" cy="1483880"/>
            <a:chOff x="3970253" y="3062663"/>
            <a:chExt cx="1746000" cy="1483880"/>
          </a:xfrm>
        </p:grpSpPr>
        <p:grpSp>
          <p:nvGrpSpPr>
            <p:cNvPr id="48" name="Group 47"/>
            <p:cNvGrpSpPr/>
            <p:nvPr/>
          </p:nvGrpSpPr>
          <p:grpSpPr>
            <a:xfrm>
              <a:off x="3970253" y="3062663"/>
              <a:ext cx="1746000" cy="1483880"/>
              <a:chOff x="1143708" y="2926546"/>
              <a:chExt cx="1746000" cy="1483880"/>
            </a:xfrm>
            <a:solidFill>
              <a:srgbClr val="51B5FC"/>
            </a:solidFill>
          </p:grpSpPr>
          <p:sp>
            <p:nvSpPr>
              <p:cNvPr id="40" name="Extract 39"/>
              <p:cNvSpPr/>
              <p:nvPr/>
            </p:nvSpPr>
            <p:spPr bwMode="auto">
              <a:xfrm rot="20820000">
                <a:off x="1288800" y="2926546"/>
                <a:ext cx="1454400" cy="1167147"/>
              </a:xfrm>
              <a:prstGeom prst="flowChartExtra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600" b="1" i="0" u="none" strike="noStrike" cap="none" normalizeH="0" baseline="30000">
                  <a:ln>
                    <a:noFill/>
                  </a:ln>
                  <a:solidFill>
                    <a:srgbClr val="FFCC00"/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6" name="Chord 45"/>
              <p:cNvSpPr/>
              <p:nvPr/>
            </p:nvSpPr>
            <p:spPr bwMode="auto">
              <a:xfrm>
                <a:off x="1143708" y="3042426"/>
                <a:ext cx="1746000" cy="1368000"/>
              </a:xfrm>
              <a:prstGeom prst="chord">
                <a:avLst>
                  <a:gd name="adj1" fmla="val 748296"/>
                  <a:gd name="adj2" fmla="val 8316726"/>
                </a:avLst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600" b="1" i="0" u="none" strike="noStrike" cap="none" normalizeH="0" baseline="30000">
                  <a:ln>
                    <a:noFill/>
                  </a:ln>
                  <a:solidFill>
                    <a:srgbClr val="FFCC00"/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95" name="Rectangle 109"/>
            <p:cNvSpPr>
              <a:spLocks noChangeArrowheads="1"/>
            </p:cNvSpPr>
            <p:nvPr/>
          </p:nvSpPr>
          <p:spPr bwMode="auto">
            <a:xfrm>
              <a:off x="4151583" y="3743789"/>
              <a:ext cx="1441450" cy="43180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3000" baseline="0" dirty="0" err="1">
                  <a:sym typeface="Symbol" charset="2"/>
                </a:rPr>
                <a:t></a:t>
              </a:r>
              <a:endParaRPr lang="en-US" sz="3000" baseline="0" dirty="0">
                <a:sym typeface="Symbol" charset="2"/>
              </a:endParaRPr>
            </a:p>
          </p:txBody>
        </p:sp>
      </p:grpSp>
      <p:cxnSp>
        <p:nvCxnSpPr>
          <p:cNvPr id="50" name="Straight Arrow Connector 49"/>
          <p:cNvCxnSpPr/>
          <p:nvPr/>
        </p:nvCxnSpPr>
        <p:spPr bwMode="auto">
          <a:xfrm rot="10800000">
            <a:off x="6579878" y="3756489"/>
            <a:ext cx="697222" cy="3346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4607" name="TextBox 65"/>
          <p:cNvSpPr txBox="1">
            <a:spLocks noChangeArrowheads="1"/>
          </p:cNvSpPr>
          <p:nvPr/>
        </p:nvSpPr>
        <p:spPr bwMode="auto">
          <a:xfrm rot="1709804">
            <a:off x="2712798" y="2351086"/>
            <a:ext cx="19146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 anchorCtr="1">
            <a:prstTxWarp prst="textNoShape">
              <a:avLst/>
            </a:prstTxWarp>
            <a:spAutoFit/>
          </a:bodyPr>
          <a:lstStyle/>
          <a:p>
            <a:r>
              <a:rPr lang="en-US" sz="2000" baseline="0" dirty="0">
                <a:solidFill>
                  <a:srgbClr val="00FFFF"/>
                </a:solidFill>
              </a:rPr>
              <a:t>Cold</a:t>
            </a:r>
            <a:r>
              <a:rPr lang="en-US" sz="2000" baseline="0" dirty="0" smtClean="0">
                <a:solidFill>
                  <a:srgbClr val="00FFFF"/>
                </a:solidFill>
              </a:rPr>
              <a:t> Streams?</a:t>
            </a:r>
            <a:endParaRPr lang="en-US" sz="2000" baseline="0" dirty="0">
              <a:solidFill>
                <a:srgbClr val="00FFFF"/>
              </a:solidFill>
            </a:endParaRPr>
          </a:p>
        </p:txBody>
      </p:sp>
      <p:sp>
        <p:nvSpPr>
          <p:cNvPr id="47" name="Oval 1049"/>
          <p:cNvSpPr>
            <a:spLocks noChangeAspect="1" noChangeArrowheads="1"/>
          </p:cNvSpPr>
          <p:nvPr/>
        </p:nvSpPr>
        <p:spPr bwMode="auto">
          <a:xfrm>
            <a:off x="4559453" y="2871393"/>
            <a:ext cx="360000" cy="360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71000">
                <a:srgbClr val="0E91B7"/>
              </a:gs>
            </a:gsLst>
            <a:path path="shape">
              <a:fillToRect l="50000" t="50000" r="50000" b="50000"/>
            </a:path>
          </a:gradFill>
          <a:ln w="3175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39" grpId="0"/>
      <p:bldP spid="41" grpId="0" animBg="1"/>
      <p:bldP spid="42" grpId="0" animBg="1"/>
      <p:bldP spid="44" grpId="0" animBg="1"/>
      <p:bldP spid="102" grpId="0"/>
      <p:bldP spid="43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-119063"/>
            <a:ext cx="9144000" cy="1143001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b="1"/>
              <a:t>What Quenched Star Formation?</a:t>
            </a:r>
            <a:endParaRPr lang="en-US"/>
          </a:p>
        </p:txBody>
      </p:sp>
      <p:sp>
        <p:nvSpPr>
          <p:cNvPr id="519171" name="Rectangle 1027"/>
          <p:cNvSpPr>
            <a:spLocks noChangeArrowheads="1"/>
          </p:cNvSpPr>
          <p:nvPr/>
        </p:nvSpPr>
        <p:spPr bwMode="auto">
          <a:xfrm>
            <a:off x="204788" y="5354638"/>
            <a:ext cx="8621711" cy="141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sz="2600" baseline="0" dirty="0" smtClean="0">
                <a:solidFill>
                  <a:schemeClr val="tx2"/>
                </a:solidFill>
              </a:rPr>
              <a:t>	What physics gives rise to this bimodality? When did quenching occur? </a:t>
            </a:r>
            <a:r>
              <a:rPr lang="en-US" sz="2600" baseline="0" dirty="0" err="1" smtClean="0">
                <a:solidFill>
                  <a:schemeClr val="tx2"/>
                </a:solidFill>
              </a:rPr>
              <a:t>QSOs</a:t>
            </a:r>
            <a:r>
              <a:rPr lang="en-US" sz="2600" baseline="0" dirty="0" smtClean="0">
                <a:solidFill>
                  <a:schemeClr val="tx2"/>
                </a:solidFill>
              </a:rPr>
              <a:t> </a:t>
            </a:r>
            <a:r>
              <a:rPr lang="en-US" sz="2600" baseline="0" dirty="0">
                <a:solidFill>
                  <a:schemeClr val="tx2"/>
                </a:solidFill>
              </a:rPr>
              <a:t>at </a:t>
            </a:r>
            <a:r>
              <a:rPr lang="en-US" sz="2600" baseline="0" dirty="0" err="1">
                <a:solidFill>
                  <a:schemeClr val="tx2"/>
                </a:solidFill>
              </a:rPr>
              <a:t>z</a:t>
            </a:r>
            <a:r>
              <a:rPr lang="en-US" sz="2600" baseline="0" dirty="0">
                <a:solidFill>
                  <a:schemeClr val="tx2"/>
                </a:solidFill>
              </a:rPr>
              <a:t> ~ 2-3 are the progenitors of local massive </a:t>
            </a:r>
            <a:r>
              <a:rPr lang="en-US" sz="2600" i="1" baseline="0" dirty="0">
                <a:solidFill>
                  <a:schemeClr val="tx2"/>
                </a:solidFill>
              </a:rPr>
              <a:t>red-and-dead</a:t>
            </a:r>
            <a:r>
              <a:rPr lang="en-US" sz="2600" baseline="0" dirty="0">
                <a:solidFill>
                  <a:schemeClr val="tx2"/>
                </a:solidFill>
              </a:rPr>
              <a:t> galaxies.  </a:t>
            </a:r>
          </a:p>
        </p:txBody>
      </p:sp>
      <p:pic>
        <p:nvPicPr>
          <p:cNvPr id="519172" name="Picture 1028" descr="0506044v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9838" y="925513"/>
            <a:ext cx="5880100" cy="4400550"/>
          </a:xfrm>
          <a:prstGeom prst="rect">
            <a:avLst/>
          </a:prstGeom>
          <a:noFill/>
        </p:spPr>
      </p:pic>
      <p:sp>
        <p:nvSpPr>
          <p:cNvPr id="519173" name="Rectangle 1029"/>
          <p:cNvSpPr>
            <a:spLocks noChangeArrowheads="1"/>
          </p:cNvSpPr>
          <p:nvPr/>
        </p:nvSpPr>
        <p:spPr bwMode="auto">
          <a:xfrm>
            <a:off x="3413125" y="1608138"/>
            <a:ext cx="4521200" cy="29527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9174" name="Rectangle 1030"/>
          <p:cNvSpPr>
            <a:spLocks noChangeArrowheads="1"/>
          </p:cNvSpPr>
          <p:nvPr/>
        </p:nvSpPr>
        <p:spPr bwMode="auto">
          <a:xfrm>
            <a:off x="3941763" y="912813"/>
            <a:ext cx="32956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sz="2600" baseline="0">
                <a:solidFill>
                  <a:schemeClr val="bg1"/>
                </a:solidFill>
              </a:rPr>
              <a:t>Color vs Stellar-Mass</a:t>
            </a:r>
          </a:p>
        </p:txBody>
      </p:sp>
      <p:sp>
        <p:nvSpPr>
          <p:cNvPr id="519175" name="Oval 1031"/>
          <p:cNvSpPr>
            <a:spLocks noChangeArrowheads="1"/>
          </p:cNvSpPr>
          <p:nvPr/>
        </p:nvSpPr>
        <p:spPr bwMode="auto">
          <a:xfrm rot="1620411">
            <a:off x="4859338" y="2871788"/>
            <a:ext cx="2459037" cy="1497012"/>
          </a:xfrm>
          <a:prstGeom prst="ellipse">
            <a:avLst/>
          </a:prstGeom>
          <a:solidFill>
            <a:srgbClr val="0080FF">
              <a:alpha val="63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9176" name="Oval 1032"/>
          <p:cNvSpPr>
            <a:spLocks noChangeArrowheads="1"/>
          </p:cNvSpPr>
          <p:nvPr/>
        </p:nvSpPr>
        <p:spPr bwMode="auto">
          <a:xfrm rot="-4461930">
            <a:off x="4965701" y="1047750"/>
            <a:ext cx="373062" cy="2135187"/>
          </a:xfrm>
          <a:prstGeom prst="ellipse">
            <a:avLst/>
          </a:prstGeom>
          <a:solidFill>
            <a:srgbClr val="FF0000">
              <a:alpha val="53999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9177" name="AutoShape 1033"/>
          <p:cNvSpPr>
            <a:spLocks noChangeArrowheads="1"/>
          </p:cNvSpPr>
          <p:nvPr/>
        </p:nvSpPr>
        <p:spPr bwMode="auto">
          <a:xfrm rot="-5987481">
            <a:off x="5397501" y="2768600"/>
            <a:ext cx="1268412" cy="242887"/>
          </a:xfrm>
          <a:prstGeom prst="rightArrow">
            <a:avLst>
              <a:gd name="adj1" fmla="val 50000"/>
              <a:gd name="adj2" fmla="val 130556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9178" name="Rectangle 1034"/>
          <p:cNvSpPr>
            <a:spLocks noChangeArrowheads="1"/>
          </p:cNvSpPr>
          <p:nvPr/>
        </p:nvSpPr>
        <p:spPr bwMode="auto">
          <a:xfrm rot="1513302">
            <a:off x="6026150" y="3819525"/>
            <a:ext cx="1666875" cy="10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9179" name="AutoShape 1035"/>
          <p:cNvSpPr>
            <a:spLocks noChangeArrowheads="1"/>
          </p:cNvSpPr>
          <p:nvPr/>
        </p:nvSpPr>
        <p:spPr bwMode="auto">
          <a:xfrm rot="-9911108">
            <a:off x="4419600" y="2036763"/>
            <a:ext cx="1552575" cy="209550"/>
          </a:xfrm>
          <a:prstGeom prst="rightArrow">
            <a:avLst>
              <a:gd name="adj1" fmla="val 50000"/>
              <a:gd name="adj2" fmla="val 185227"/>
            </a:avLst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9180" name="Rectangle 1036"/>
          <p:cNvSpPr>
            <a:spLocks noChangeArrowheads="1"/>
          </p:cNvSpPr>
          <p:nvPr/>
        </p:nvSpPr>
        <p:spPr bwMode="auto">
          <a:xfrm>
            <a:off x="4787900" y="1630363"/>
            <a:ext cx="1820863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aseline="0">
                <a:solidFill>
                  <a:srgbClr val="FF0000"/>
                </a:solidFill>
              </a:rPr>
              <a:t>Red Sequence</a:t>
            </a:r>
          </a:p>
        </p:txBody>
      </p:sp>
      <p:sp>
        <p:nvSpPr>
          <p:cNvPr id="519181" name="Rectangle 1037"/>
          <p:cNvSpPr>
            <a:spLocks noChangeArrowheads="1"/>
          </p:cNvSpPr>
          <p:nvPr/>
        </p:nvSpPr>
        <p:spPr bwMode="auto">
          <a:xfrm>
            <a:off x="4692650" y="2957513"/>
            <a:ext cx="181927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</a:pPr>
            <a:r>
              <a:rPr lang="en-US" sz="2000" baseline="0">
                <a:solidFill>
                  <a:srgbClr val="000080"/>
                </a:solidFill>
              </a:rPr>
              <a:t>Blue </a:t>
            </a:r>
          </a:p>
          <a:p>
            <a:pPr algn="ctr">
              <a:lnSpc>
                <a:spcPct val="50000"/>
              </a:lnSpc>
            </a:pPr>
            <a:r>
              <a:rPr lang="en-US" sz="2000" baseline="0">
                <a:solidFill>
                  <a:srgbClr val="000080"/>
                </a:solidFill>
              </a:rPr>
              <a:t>Cloud</a:t>
            </a:r>
          </a:p>
        </p:txBody>
      </p:sp>
      <p:sp>
        <p:nvSpPr>
          <p:cNvPr id="519182" name="Rectangle 1038"/>
          <p:cNvSpPr>
            <a:spLocks noChangeArrowheads="1"/>
          </p:cNvSpPr>
          <p:nvPr/>
        </p:nvSpPr>
        <p:spPr bwMode="auto">
          <a:xfrm>
            <a:off x="6189663" y="2598738"/>
            <a:ext cx="217011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lnSpc>
                <a:spcPct val="70000"/>
              </a:lnSpc>
              <a:spcBef>
                <a:spcPct val="20000"/>
              </a:spcBef>
            </a:pPr>
            <a:r>
              <a:rPr lang="en-US" sz="2000" baseline="0">
                <a:solidFill>
                  <a:schemeClr val="bg1"/>
                </a:solidFill>
              </a:rPr>
              <a:t>early </a:t>
            </a:r>
          </a:p>
          <a:p>
            <a:pPr marL="342900" indent="-342900" algn="ctr">
              <a:lnSpc>
                <a:spcPct val="70000"/>
              </a:lnSpc>
              <a:spcBef>
                <a:spcPct val="20000"/>
              </a:spcBef>
            </a:pPr>
            <a:r>
              <a:rPr lang="en-US" sz="2000" baseline="0">
                <a:solidFill>
                  <a:schemeClr val="bg1"/>
                </a:solidFill>
              </a:rPr>
              <a:t> quenching? </a:t>
            </a:r>
          </a:p>
        </p:txBody>
      </p:sp>
      <p:sp>
        <p:nvSpPr>
          <p:cNvPr id="519183" name="Rectangle 1039"/>
          <p:cNvSpPr>
            <a:spLocks noChangeArrowheads="1"/>
          </p:cNvSpPr>
          <p:nvPr/>
        </p:nvSpPr>
        <p:spPr bwMode="auto">
          <a:xfrm>
            <a:off x="6300788" y="1962150"/>
            <a:ext cx="1782762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2000" baseline="0">
                <a:solidFill>
                  <a:schemeClr val="bg1"/>
                </a:solidFill>
              </a:rPr>
              <a:t>dry merging</a:t>
            </a:r>
          </a:p>
        </p:txBody>
      </p:sp>
      <p:sp>
        <p:nvSpPr>
          <p:cNvPr id="519184" name="Line 1040"/>
          <p:cNvSpPr>
            <a:spLocks noChangeShapeType="1"/>
          </p:cNvSpPr>
          <p:nvPr/>
        </p:nvSpPr>
        <p:spPr bwMode="auto">
          <a:xfrm flipH="1" flipV="1">
            <a:off x="6153150" y="2813050"/>
            <a:ext cx="681038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9185" name="Line 1041"/>
          <p:cNvSpPr>
            <a:spLocks noChangeShapeType="1"/>
          </p:cNvSpPr>
          <p:nvPr/>
        </p:nvSpPr>
        <p:spPr bwMode="auto">
          <a:xfrm flipV="1">
            <a:off x="2698750" y="3513138"/>
            <a:ext cx="2435225" cy="40957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9186" name="Rectangle 1042"/>
          <p:cNvSpPr>
            <a:spLocks noChangeArrowheads="1"/>
          </p:cNvSpPr>
          <p:nvPr/>
        </p:nvSpPr>
        <p:spPr bwMode="auto">
          <a:xfrm>
            <a:off x="2454275" y="4938713"/>
            <a:ext cx="1852613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sz="1600" baseline="0">
                <a:solidFill>
                  <a:schemeClr val="bg1"/>
                </a:solidFill>
              </a:rPr>
              <a:t>Faber et al. 2007</a:t>
            </a:r>
          </a:p>
        </p:txBody>
      </p:sp>
      <p:sp>
        <p:nvSpPr>
          <p:cNvPr id="519187" name="Rectangle 1043"/>
          <p:cNvSpPr>
            <a:spLocks noChangeArrowheads="1"/>
          </p:cNvSpPr>
          <p:nvPr/>
        </p:nvSpPr>
        <p:spPr bwMode="auto">
          <a:xfrm>
            <a:off x="144463" y="2373313"/>
            <a:ext cx="2528887" cy="1008000"/>
          </a:xfrm>
          <a:prstGeom prst="rect">
            <a:avLst/>
          </a:prstGeom>
          <a:solidFill>
            <a:srgbClr val="FF7575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tIns="91440" rIns="0" bIns="91440"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200" baseline="0" dirty="0" err="1">
                <a:solidFill>
                  <a:schemeClr val="bg1"/>
                </a:solidFill>
              </a:rPr>
              <a:t>QSOs</a:t>
            </a:r>
            <a:r>
              <a:rPr lang="en-US" sz="2200" baseline="0" dirty="0">
                <a:solidFill>
                  <a:schemeClr val="bg1"/>
                </a:solidFill>
              </a:rPr>
              <a:t>: M~10</a:t>
            </a:r>
            <a:r>
              <a:rPr lang="en-US" sz="2000" dirty="0">
                <a:solidFill>
                  <a:schemeClr val="bg1"/>
                </a:solidFill>
              </a:rPr>
              <a:t>12.9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baseline="0" dirty="0">
                <a:solidFill>
                  <a:schemeClr val="bg1"/>
                </a:solidFill>
              </a:rPr>
              <a:t>M</a:t>
            </a:r>
            <a:r>
              <a:rPr lang="en-US" sz="2200" baseline="-25000" dirty="0">
                <a:solidFill>
                  <a:schemeClr val="bg1"/>
                </a:solidFill>
                <a:sym typeface="Wingdings" charset="2"/>
              </a:rPr>
              <a:t>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200" baseline="0" dirty="0">
                <a:solidFill>
                  <a:schemeClr val="bg1"/>
                </a:solidFill>
              </a:rPr>
              <a:t>end up </a:t>
            </a:r>
            <a:r>
              <a:rPr lang="en-US" sz="2200" baseline="0" dirty="0" smtClean="0">
                <a:solidFill>
                  <a:schemeClr val="bg1"/>
                </a:solidFill>
              </a:rPr>
              <a:t>here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 baseline="0" dirty="0" smtClean="0">
                <a:solidFill>
                  <a:schemeClr val="bg1"/>
                </a:solidFill>
              </a:rPr>
              <a:t>(</a:t>
            </a:r>
            <a:r>
              <a:rPr lang="en-US" sz="1600" baseline="0" dirty="0" err="1" smtClean="0">
                <a:solidFill>
                  <a:schemeClr val="bg1"/>
                </a:solidFill>
              </a:rPr>
              <a:t>Shen</a:t>
            </a:r>
            <a:r>
              <a:rPr lang="en-US" sz="1600" baseline="0" dirty="0" smtClean="0">
                <a:solidFill>
                  <a:schemeClr val="bg1"/>
                </a:solidFill>
              </a:rPr>
              <a:t> et al. 2008)</a:t>
            </a:r>
            <a:endParaRPr lang="en-US" sz="1600" baseline="0" dirty="0">
              <a:solidFill>
                <a:schemeClr val="bg1"/>
              </a:solidFill>
            </a:endParaRPr>
          </a:p>
        </p:txBody>
      </p:sp>
      <p:sp>
        <p:nvSpPr>
          <p:cNvPr id="519188" name="Line 1044"/>
          <p:cNvSpPr>
            <a:spLocks noChangeShapeType="1"/>
          </p:cNvSpPr>
          <p:nvPr/>
        </p:nvSpPr>
        <p:spPr bwMode="auto">
          <a:xfrm flipV="1">
            <a:off x="2673350" y="1984375"/>
            <a:ext cx="1522413" cy="3921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9189" name="Line 1045"/>
          <p:cNvSpPr>
            <a:spLocks noChangeShapeType="1"/>
          </p:cNvSpPr>
          <p:nvPr/>
        </p:nvSpPr>
        <p:spPr bwMode="auto">
          <a:xfrm flipH="1">
            <a:off x="5726113" y="2127250"/>
            <a:ext cx="666750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9190" name="Rectangle 1046"/>
          <p:cNvSpPr>
            <a:spLocks noChangeArrowheads="1"/>
          </p:cNvSpPr>
          <p:nvPr/>
        </p:nvSpPr>
        <p:spPr bwMode="auto">
          <a:xfrm>
            <a:off x="280988" y="1057275"/>
            <a:ext cx="2289175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ctr">
            <a:prstTxWarp prst="textNoShape">
              <a:avLst/>
            </a:prstTxWarp>
          </a:bodyPr>
          <a:lstStyle/>
          <a:p>
            <a:r>
              <a:rPr lang="en-US" sz="2400" baseline="0">
                <a:solidFill>
                  <a:schemeClr val="accent1"/>
                </a:solidFill>
              </a:rPr>
              <a:t>Clustering gives dark halo mass scale z ~ 2.5 </a:t>
            </a:r>
          </a:p>
        </p:txBody>
      </p:sp>
      <p:sp>
        <p:nvSpPr>
          <p:cNvPr id="519191" name="Rectangle 1047"/>
          <p:cNvSpPr>
            <a:spLocks noChangeArrowheads="1"/>
          </p:cNvSpPr>
          <p:nvPr/>
        </p:nvSpPr>
        <p:spPr bwMode="auto">
          <a:xfrm>
            <a:off x="169863" y="3609975"/>
            <a:ext cx="2528887" cy="1274763"/>
          </a:xfrm>
          <a:prstGeom prst="rect">
            <a:avLst/>
          </a:prstGeom>
          <a:solidFill>
            <a:srgbClr val="5EAFFF"/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tIns="91440" rIns="0" bIns="91440"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000" baseline="0" dirty="0" err="1">
                <a:solidFill>
                  <a:schemeClr val="bg1"/>
                </a:solidFill>
              </a:rPr>
              <a:t>z</a:t>
            </a:r>
            <a:r>
              <a:rPr lang="en-US" sz="2000" baseline="0" dirty="0">
                <a:solidFill>
                  <a:schemeClr val="bg1"/>
                </a:solidFill>
              </a:rPr>
              <a:t> ~ 2-3 star-forming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000" baseline="0" dirty="0">
                <a:solidFill>
                  <a:schemeClr val="bg1"/>
                </a:solidFill>
              </a:rPr>
              <a:t>gals: M~10</a:t>
            </a:r>
            <a:r>
              <a:rPr lang="en-US" sz="2000" dirty="0">
                <a:solidFill>
                  <a:schemeClr val="bg1"/>
                </a:solidFill>
              </a:rPr>
              <a:t>11.9 </a:t>
            </a:r>
            <a:r>
              <a:rPr lang="en-US" sz="2000" baseline="0" dirty="0">
                <a:solidFill>
                  <a:schemeClr val="bg1"/>
                </a:solidFill>
              </a:rPr>
              <a:t>M</a:t>
            </a:r>
            <a:r>
              <a:rPr lang="en-US" sz="2000" baseline="-25000" dirty="0">
                <a:solidFill>
                  <a:schemeClr val="bg1"/>
                </a:solidFill>
                <a:sym typeface="Wingdings" charset="2"/>
              </a:rPr>
              <a:t>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000" baseline="0" dirty="0">
                <a:solidFill>
                  <a:schemeClr val="bg1"/>
                </a:solidFill>
              </a:rPr>
              <a:t>end up here.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 baseline="0" dirty="0">
                <a:solidFill>
                  <a:schemeClr val="bg1"/>
                </a:solidFill>
              </a:rPr>
              <a:t>(Conroy et al. 2007)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FFFFFF"/>
      </a:dk1>
      <a:lt1>
        <a:srgbClr val="FFCC00"/>
      </a:lt1>
      <a:dk2>
        <a:srgbClr val="000000"/>
      </a:dk2>
      <a:lt2>
        <a:srgbClr val="FFCC00"/>
      </a:lt2>
      <a:accent1>
        <a:srgbClr val="FFFFFF"/>
      </a:accent1>
      <a:accent2>
        <a:srgbClr val="99FFCC"/>
      </a:accent2>
      <a:accent3>
        <a:srgbClr val="AAAAAA"/>
      </a:accent3>
      <a:accent4>
        <a:srgbClr val="DAAE00"/>
      </a:accent4>
      <a:accent5>
        <a:srgbClr val="FFFFFF"/>
      </a:accent5>
      <a:accent6>
        <a:srgbClr val="8AE7B9"/>
      </a:accent6>
      <a:hlink>
        <a:srgbClr val="CC00CC"/>
      </a:hlink>
      <a:folHlink>
        <a:srgbClr val="B2B2B2"/>
      </a:folHlink>
    </a:clrScheme>
    <a:fontScheme name="Default Design">
      <a:majorFont>
        <a:latin typeface="Times New Roman"/>
        <a:ea typeface="Times New Roman"/>
        <a:cs typeface="Times New Roman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4600" b="1" i="0" u="none" strike="noStrike" cap="none" normalizeH="0" baseline="30000">
            <a:ln>
              <a:noFill/>
            </a:ln>
            <a:solidFill>
              <a:schemeClr val="bg2"/>
            </a:solidFill>
            <a:effectLst/>
            <a:latin typeface="Times New Roman" charset="0"/>
            <a:ea typeface="Times New Roman" charset="0"/>
            <a:cs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4600" b="1" i="0" u="none" strike="noStrike" cap="none" normalizeH="0" baseline="30000">
            <a:ln>
              <a:noFill/>
            </a:ln>
            <a:solidFill>
              <a:schemeClr val="bg2"/>
            </a:solidFill>
            <a:effectLst/>
            <a:latin typeface="Times New Roman" charset="0"/>
            <a:ea typeface="Times New Roman" charset="0"/>
            <a:cs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FFFFFF"/>
        </a:dk1>
        <a:lt1>
          <a:srgbClr val="FFCC00"/>
        </a:lt1>
        <a:dk2>
          <a:srgbClr val="000000"/>
        </a:dk2>
        <a:lt2>
          <a:srgbClr val="FFCC00"/>
        </a:lt2>
        <a:accent1>
          <a:srgbClr val="FFFFFF"/>
        </a:accent1>
        <a:accent2>
          <a:srgbClr val="99FFCC"/>
        </a:accent2>
        <a:accent3>
          <a:srgbClr val="AAAAAA"/>
        </a:accent3>
        <a:accent4>
          <a:srgbClr val="DAAE00"/>
        </a:accent4>
        <a:accent5>
          <a:srgbClr val="FFFF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8">
      <a:dk1>
        <a:srgbClr val="FFFFFF"/>
      </a:dk1>
      <a:lt1>
        <a:srgbClr val="FFCC00"/>
      </a:lt1>
      <a:dk2>
        <a:srgbClr val="000000"/>
      </a:dk2>
      <a:lt2>
        <a:srgbClr val="FFCC00"/>
      </a:lt2>
      <a:accent1>
        <a:srgbClr val="FFFFFF"/>
      </a:accent1>
      <a:accent2>
        <a:srgbClr val="99FFCC"/>
      </a:accent2>
      <a:accent3>
        <a:srgbClr val="AAAAAA"/>
      </a:accent3>
      <a:accent4>
        <a:srgbClr val="DAAE00"/>
      </a:accent4>
      <a:accent5>
        <a:srgbClr val="FFFFFF"/>
      </a:accent5>
      <a:accent6>
        <a:srgbClr val="8AE7B9"/>
      </a:accent6>
      <a:hlink>
        <a:srgbClr val="CC00CC"/>
      </a:hlink>
      <a:folHlink>
        <a:srgbClr val="B2B2B2"/>
      </a:folHlink>
    </a:clrScheme>
    <a:fontScheme name="Default Design">
      <a:majorFont>
        <a:latin typeface="Times New Roman"/>
        <a:ea typeface="Times New Roman"/>
        <a:cs typeface="Times New Roman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4600" b="1" i="0" u="none" strike="noStrike" cap="none" normalizeH="0" baseline="30000">
            <a:ln>
              <a:noFill/>
            </a:ln>
            <a:solidFill>
              <a:schemeClr val="bg2"/>
            </a:solidFill>
            <a:effectLst/>
            <a:latin typeface="Times New Roman" charset="0"/>
            <a:ea typeface="Times New Roman" charset="0"/>
            <a:cs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4600" b="1" i="0" u="none" strike="noStrike" cap="none" normalizeH="0" baseline="30000">
            <a:ln>
              <a:noFill/>
            </a:ln>
            <a:solidFill>
              <a:schemeClr val="bg2"/>
            </a:solidFill>
            <a:effectLst/>
            <a:latin typeface="Times New Roman" charset="0"/>
            <a:ea typeface="Times New Roman" charset="0"/>
            <a:cs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FFFFFF"/>
        </a:dk1>
        <a:lt1>
          <a:srgbClr val="FFCC00"/>
        </a:lt1>
        <a:dk2>
          <a:srgbClr val="000000"/>
        </a:dk2>
        <a:lt2>
          <a:srgbClr val="FFCC00"/>
        </a:lt2>
        <a:accent1>
          <a:srgbClr val="FFFFFF"/>
        </a:accent1>
        <a:accent2>
          <a:srgbClr val="99FFCC"/>
        </a:accent2>
        <a:accent3>
          <a:srgbClr val="AAAAAA"/>
        </a:accent3>
        <a:accent4>
          <a:srgbClr val="DAAE00"/>
        </a:accent4>
        <a:accent5>
          <a:srgbClr val="FFFF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2483</Words>
  <Application>Microsoft Office PowerPoint</Application>
  <PresentationFormat>Bildschirmpräsentation (4:3)</PresentationFormat>
  <Paragraphs>609</Paragraphs>
  <Slides>40</Slides>
  <Notes>40</Notes>
  <HiddenSlides>0</HiddenSlides>
  <MMClips>2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40</vt:i4>
      </vt:variant>
    </vt:vector>
  </HeadingPairs>
  <TitlesOfParts>
    <vt:vector size="43" baseType="lpstr">
      <vt:lpstr>Default Design</vt:lpstr>
      <vt:lpstr>Office Theme</vt:lpstr>
      <vt:lpstr>1_Default Design</vt:lpstr>
      <vt:lpstr>Quasars Probing Quasars: Thinking Outside the Grid</vt:lpstr>
      <vt:lpstr>Credits</vt:lpstr>
      <vt:lpstr>Folie 3</vt:lpstr>
      <vt:lpstr>Prediction: Dark Matter</vt:lpstr>
      <vt:lpstr>The Initial Conditions for Galaxy Formation</vt:lpstr>
      <vt:lpstr>Quasar Absorption Lines</vt:lpstr>
      <vt:lpstr>Directly Identifying Absorber Galaxies</vt:lpstr>
      <vt:lpstr>Quasars Probing Quasars</vt:lpstr>
      <vt:lpstr>What Quenched Star Formation?</vt:lpstr>
      <vt:lpstr>Quasar Feedback?</vt:lpstr>
      <vt:lpstr>Fundamental Questions</vt:lpstr>
      <vt:lpstr>Finding Projected Quasar Pairs</vt:lpstr>
      <vt:lpstr>Cosmology with Quasar Pairs</vt:lpstr>
      <vt:lpstr>Where is the Host Galaxy?</vt:lpstr>
      <vt:lpstr>What is the Supply of Cold Gas?</vt:lpstr>
      <vt:lpstr>Quasars Probing Quasars</vt:lpstr>
      <vt:lpstr>Quasars Probing Quasars</vt:lpstr>
      <vt:lpstr>Quasars Probing Quasars</vt:lpstr>
      <vt:lpstr>Quasars Probing Quasars</vt:lpstr>
      <vt:lpstr>High Transverse Covering Factor</vt:lpstr>
      <vt:lpstr>Anisotropic Covering Factor</vt:lpstr>
      <vt:lpstr>What is the Physical State of the Gas?</vt:lpstr>
      <vt:lpstr>What is the Physical State of the Gas?</vt:lpstr>
      <vt:lpstr>SDSSJ1204+0221: Metal Lines</vt:lpstr>
      <vt:lpstr>Absorption Line Physics</vt:lpstr>
      <vt:lpstr>Collisional Ionization</vt:lpstr>
      <vt:lpstr>Collisional Ionization</vt:lpstr>
      <vt:lpstr>Collisional Excitation</vt:lpstr>
      <vt:lpstr>SDSSJ1204+0221: Metal Lines</vt:lpstr>
      <vt:lpstr>Properties of the Cold Gas</vt:lpstr>
      <vt:lpstr>Is there a Virialized Halo?</vt:lpstr>
      <vt:lpstr>Two Phase Medium</vt:lpstr>
      <vt:lpstr>Outflow or Cold Flows?</vt:lpstr>
      <vt:lpstr>Problems with Outflows</vt:lpstr>
      <vt:lpstr>Problems with Cold Flows</vt:lpstr>
      <vt:lpstr>Statistical Samples</vt:lpstr>
      <vt:lpstr>The Future</vt:lpstr>
      <vt:lpstr>Towards a Statistical Sample</vt:lpstr>
      <vt:lpstr>Summary</vt:lpstr>
      <vt:lpstr>Summary</vt:lpstr>
    </vt:vector>
  </TitlesOfParts>
  <Company>Princeton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Mass-Selected Sample of Galaxy Clusters: Constraining Dark Energy with Weak Lensing </dc:title>
  <dc:creator>CIT Student Computing Services</dc:creator>
  <cp:lastModifiedBy>Norbert Christlieb</cp:lastModifiedBy>
  <cp:revision>5186</cp:revision>
  <dcterms:created xsi:type="dcterms:W3CDTF">2010-11-02T15:49:20Z</dcterms:created>
  <dcterms:modified xsi:type="dcterms:W3CDTF">2010-11-12T13:38:14Z</dcterms:modified>
</cp:coreProperties>
</file>