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85" r:id="rId3"/>
    <p:sldId id="259" r:id="rId4"/>
    <p:sldId id="326" r:id="rId5"/>
    <p:sldId id="296" r:id="rId6"/>
    <p:sldId id="322" r:id="rId7"/>
    <p:sldId id="258" r:id="rId8"/>
    <p:sldId id="260" r:id="rId9"/>
    <p:sldId id="297" r:id="rId10"/>
    <p:sldId id="325" r:id="rId11"/>
    <p:sldId id="277" r:id="rId12"/>
    <p:sldId id="301" r:id="rId13"/>
    <p:sldId id="271" r:id="rId14"/>
    <p:sldId id="263" r:id="rId15"/>
    <p:sldId id="298" r:id="rId16"/>
    <p:sldId id="300" r:id="rId17"/>
    <p:sldId id="299" r:id="rId18"/>
    <p:sldId id="309" r:id="rId19"/>
    <p:sldId id="265" r:id="rId20"/>
    <p:sldId id="267" r:id="rId21"/>
    <p:sldId id="268" r:id="rId22"/>
    <p:sldId id="264" r:id="rId23"/>
    <p:sldId id="290" r:id="rId24"/>
    <p:sldId id="318" r:id="rId25"/>
    <p:sldId id="319" r:id="rId26"/>
    <p:sldId id="275" r:id="rId27"/>
    <p:sldId id="302" r:id="rId28"/>
    <p:sldId id="273" r:id="rId29"/>
    <p:sldId id="279" r:id="rId30"/>
    <p:sldId id="281" r:id="rId31"/>
    <p:sldId id="282" r:id="rId32"/>
    <p:sldId id="283" r:id="rId33"/>
    <p:sldId id="303" r:id="rId34"/>
    <p:sldId id="292" r:id="rId35"/>
    <p:sldId id="328" r:id="rId36"/>
    <p:sldId id="329" r:id="rId37"/>
    <p:sldId id="320" r:id="rId38"/>
    <p:sldId id="330" r:id="rId39"/>
    <p:sldId id="284" r:id="rId40"/>
    <p:sldId id="323" r:id="rId41"/>
    <p:sldId id="280" r:id="rId42"/>
    <p:sldId id="291" r:id="rId43"/>
    <p:sldId id="307" r:id="rId44"/>
    <p:sldId id="276" r:id="rId45"/>
    <p:sldId id="293" r:id="rId46"/>
    <p:sldId id="321" r:id="rId47"/>
    <p:sldId id="295" r:id="rId48"/>
    <p:sldId id="308" r:id="rId49"/>
    <p:sldId id="304" r:id="rId50"/>
    <p:sldId id="269" r:id="rId5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F95"/>
    <a:srgbClr val="34599F"/>
    <a:srgbClr val="000231"/>
    <a:srgbClr val="000227"/>
    <a:srgbClr val="020441"/>
    <a:srgbClr val="6A5BB5"/>
    <a:srgbClr val="533EA8"/>
    <a:srgbClr val="523DA9"/>
    <a:srgbClr val="6F4BC0"/>
    <a:srgbClr val="4539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5" autoAdjust="0"/>
  </p:normalViewPr>
  <p:slideViewPr>
    <p:cSldViewPr snapToGrid="0" snapToObjects="1"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8E5F6-0D2C-454A-8691-4EB5BFEE6432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4C89-4B53-4845-AA32-2E8DB5A62A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6610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997D0-851C-C243-8224-497159FF05B9}" type="slidenum">
              <a:rPr lang="de-DE"/>
              <a:pPr/>
              <a:t>4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5A647-1679-084B-9626-84E296A1A55C}" type="slidenum">
              <a:rPr lang="en-US"/>
              <a:pPr/>
              <a:t>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8B700-462F-4031-9721-3F66EC0F3A18}" type="slidenum">
              <a:rPr lang="de-DE"/>
              <a:pPr/>
              <a:t>12</a:t>
            </a:fld>
            <a:endParaRPr lang="de-DE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ED12D-2B42-B948-A52D-6F936ED3888D}" type="slidenum">
              <a:rPr lang="de-DE"/>
              <a:pPr/>
              <a:t>13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9B684-C12B-45D1-91E0-D842614FCFB9}" type="slidenum">
              <a:rPr lang="de-DE"/>
              <a:pPr/>
              <a:t>15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DD5FC-F2EC-47B3-95D0-79B4F4E36C67}" type="slidenum">
              <a:rPr lang="de-DE"/>
              <a:pPr/>
              <a:t>16</a:t>
            </a:fld>
            <a:endParaRPr lang="de-D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4C89-4B53-4845-AA32-2E8DB5A62A2B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 J Miller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SUPA PP Theme Launch,         12th October 2005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B577F41-5978-524E-B90E-D943B486D3F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8F0B-80DB-8B49-9926-ECBD1DFBC1EE}" type="datetimeFigureOut">
              <a:rPr lang="de-DE" smtClean="0"/>
              <a:pPr/>
              <a:t>12.01.2011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A174D-CB50-974C-B0AC-8450744F95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ulletcluster_comp_f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15"/>
            <a:ext cx="9163366" cy="66219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0255" y="546100"/>
            <a:ext cx="88139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dirty="0" err="1" smtClean="0">
                <a:solidFill>
                  <a:srgbClr val="6A5BB5"/>
                </a:solidFill>
                <a:effectLst/>
              </a:rPr>
              <a:t>Make</a:t>
            </a:r>
            <a:r>
              <a:rPr lang="de-DE" sz="5500" dirty="0" smtClean="0">
                <a:solidFill>
                  <a:srgbClr val="6A5BB5"/>
                </a:solidFill>
                <a:effectLst/>
              </a:rPr>
              <a:t> </a:t>
            </a:r>
            <a:r>
              <a:rPr lang="de-DE" sz="5500" dirty="0" err="1" smtClean="0">
                <a:solidFill>
                  <a:srgbClr val="6A5BB5"/>
                </a:solidFill>
                <a:effectLst/>
              </a:rPr>
              <a:t>your</a:t>
            </a:r>
            <a:r>
              <a:rPr lang="de-DE" sz="5500" dirty="0" smtClean="0">
                <a:solidFill>
                  <a:srgbClr val="6A5BB5"/>
                </a:solidFill>
                <a:effectLst/>
              </a:rPr>
              <a:t> </a:t>
            </a:r>
            <a:r>
              <a:rPr lang="de-DE" sz="5500" dirty="0" err="1" smtClean="0">
                <a:solidFill>
                  <a:srgbClr val="6A5BB5"/>
                </a:solidFill>
                <a:effectLst/>
              </a:rPr>
              <a:t>own</a:t>
            </a:r>
            <a:r>
              <a:rPr lang="de-DE" sz="5500" dirty="0" smtClean="0">
                <a:solidFill>
                  <a:srgbClr val="6A5BB5"/>
                </a:solidFill>
                <a:effectLst/>
              </a:rPr>
              <a:t> Blue Matter –</a:t>
            </a:r>
            <a:br>
              <a:rPr lang="de-DE" sz="5500" dirty="0" smtClean="0">
                <a:solidFill>
                  <a:srgbClr val="6A5BB5"/>
                </a:solidFill>
                <a:effectLst/>
              </a:rPr>
            </a:br>
            <a:r>
              <a:rPr lang="de-DE" sz="5500" dirty="0" smtClean="0">
                <a:solidFill>
                  <a:srgbClr val="6A5BB5"/>
                </a:solidFill>
                <a:effectLst/>
              </a:rPr>
              <a:t>In </a:t>
            </a:r>
            <a:r>
              <a:rPr lang="de-DE" sz="5500" dirty="0" err="1" smtClean="0">
                <a:solidFill>
                  <a:srgbClr val="6A5BB5"/>
                </a:solidFill>
                <a:effectLst/>
              </a:rPr>
              <a:t>Principle</a:t>
            </a:r>
            <a:r>
              <a:rPr lang="de-DE" sz="5500" dirty="0" smtClean="0">
                <a:solidFill>
                  <a:srgbClr val="6A5BB5"/>
                </a:solidFill>
                <a:effectLst/>
              </a:rPr>
              <a:t> and in </a:t>
            </a:r>
            <a:r>
              <a:rPr lang="de-DE" sz="5500" dirty="0" err="1" smtClean="0">
                <a:solidFill>
                  <a:srgbClr val="6A5BB5"/>
                </a:solidFill>
                <a:effectLst/>
              </a:rPr>
              <a:t>Practice</a:t>
            </a:r>
            <a:endParaRPr lang="de-DE" sz="5500" dirty="0" smtClean="0">
              <a:solidFill>
                <a:srgbClr val="6A5BB5"/>
              </a:solidFill>
              <a:effectLst/>
            </a:endParaRPr>
          </a:p>
          <a:p>
            <a:endParaRPr lang="de-DE" sz="5500" dirty="0" smtClean="0">
              <a:solidFill>
                <a:srgbClr val="6A5BB5"/>
              </a:solidFill>
              <a:effectLst/>
            </a:endParaRPr>
          </a:p>
          <a:p>
            <a:endParaRPr lang="de-DE" sz="5500" dirty="0" smtClean="0">
              <a:solidFill>
                <a:srgbClr val="6A5BB5"/>
              </a:solidFill>
              <a:effectLst/>
            </a:endParaRPr>
          </a:p>
          <a:p>
            <a:pPr algn="r"/>
            <a:endParaRPr lang="de-DE" sz="2000" dirty="0" smtClean="0">
              <a:solidFill>
                <a:srgbClr val="6A5BB5"/>
              </a:solidFill>
              <a:effectLst/>
            </a:endParaRPr>
          </a:p>
          <a:p>
            <a:pPr algn="r"/>
            <a:endParaRPr lang="de-DE" sz="2000" dirty="0" smtClean="0">
              <a:solidFill>
                <a:srgbClr val="6A5BB5"/>
              </a:solidFill>
            </a:endParaRPr>
          </a:p>
          <a:p>
            <a:pPr algn="r"/>
            <a:endParaRPr lang="de-DE" sz="2000" dirty="0" smtClean="0">
              <a:solidFill>
                <a:srgbClr val="6A5BB5"/>
              </a:solidFill>
              <a:effectLst/>
            </a:endParaRPr>
          </a:p>
          <a:p>
            <a:pPr algn="r"/>
            <a:endParaRPr lang="de-DE" sz="2000" dirty="0" smtClean="0">
              <a:solidFill>
                <a:srgbClr val="6A5BB5"/>
              </a:solidFill>
            </a:endParaRPr>
          </a:p>
          <a:p>
            <a:pPr algn="r"/>
            <a:endParaRPr lang="de-DE" sz="2000" dirty="0" smtClean="0">
              <a:solidFill>
                <a:srgbClr val="6A5BB5"/>
              </a:solidFill>
              <a:effectLst/>
            </a:endParaRPr>
          </a:p>
          <a:p>
            <a:pPr algn="r"/>
            <a:r>
              <a:rPr lang="de-DE" sz="2000" dirty="0" smtClean="0">
                <a:solidFill>
                  <a:srgbClr val="6A5BB5"/>
                </a:solidFill>
                <a:effectLst/>
              </a:rPr>
              <a:t>Karlheinz Meier</a:t>
            </a:r>
            <a:br>
              <a:rPr lang="de-DE" sz="2000" dirty="0" smtClean="0">
                <a:solidFill>
                  <a:srgbClr val="6A5BB5"/>
                </a:solidFill>
                <a:effectLst/>
              </a:rPr>
            </a:br>
            <a:r>
              <a:rPr lang="de-DE" sz="2000" dirty="0" smtClean="0">
                <a:solidFill>
                  <a:srgbClr val="6A5BB5"/>
                </a:solidFill>
                <a:effectLst/>
              </a:rPr>
              <a:t>Kirchhoff-Institut für Physik</a:t>
            </a:r>
            <a:br>
              <a:rPr lang="de-DE" sz="2000" dirty="0" smtClean="0">
                <a:solidFill>
                  <a:srgbClr val="6A5BB5"/>
                </a:solidFill>
                <a:effectLst/>
              </a:rPr>
            </a:br>
            <a:r>
              <a:rPr lang="de-DE" sz="2000" dirty="0" smtClean="0">
                <a:solidFill>
                  <a:srgbClr val="6A5BB5"/>
                </a:solidFill>
              </a:rPr>
              <a:t>Astronomisches Kolloquium Heidelberg</a:t>
            </a:r>
            <a:r>
              <a:rPr lang="de-DE" sz="2000" dirty="0" smtClean="0">
                <a:solidFill>
                  <a:srgbClr val="6A5BB5"/>
                </a:solidFill>
                <a:effectLst/>
              </a:rPr>
              <a:t> 2010</a:t>
            </a:r>
            <a:endParaRPr lang="de-DE" sz="2000" dirty="0">
              <a:solidFill>
                <a:srgbClr val="6A5BB5"/>
              </a:solidFill>
              <a:effectLst/>
            </a:endParaRPr>
          </a:p>
        </p:txBody>
      </p:sp>
      <p:pic>
        <p:nvPicPr>
          <p:cNvPr id="8" name="Bild 7" descr="higgsEvent.png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0800000">
            <a:off x="966280" y="50531"/>
            <a:ext cx="7146880" cy="669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673600" y="0"/>
            <a:ext cx="4470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2133599" y="374650"/>
            <a:ext cx="5080001" cy="8255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0800000">
            <a:off x="2133600" y="4895853"/>
            <a:ext cx="5080000" cy="825500"/>
          </a:xfrm>
          <a:prstGeom prst="rightArrow">
            <a:avLst/>
          </a:prstGeom>
          <a:solidFill>
            <a:srgbClr val="3459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Nach rechts gekrümmter Pfeil 14"/>
          <p:cNvSpPr/>
          <p:nvPr/>
        </p:nvSpPr>
        <p:spPr>
          <a:xfrm rot="10800000">
            <a:off x="2755900" y="1917700"/>
            <a:ext cx="1917700" cy="22225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Nach rechts gekrümmter Pfeil 15"/>
          <p:cNvSpPr/>
          <p:nvPr/>
        </p:nvSpPr>
        <p:spPr>
          <a:xfrm rot="10800000" flipH="1">
            <a:off x="4673599" y="1917701"/>
            <a:ext cx="1866900" cy="222250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130550" y="1200150"/>
            <a:ext cx="308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>
                    <a:lumMod val="75000"/>
                  </a:schemeClr>
                </a:solidFill>
              </a:rPr>
              <a:t>DM Annihilation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27398" y="4260277"/>
            <a:ext cx="269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bg1">
                    <a:lumMod val="75000"/>
                  </a:schemeClr>
                </a:solidFill>
              </a:rPr>
              <a:t>Scattering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27199" y="5904924"/>
            <a:ext cx="6578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34599F"/>
                </a:solidFill>
              </a:rPr>
              <a:t>DM Creation, </a:t>
            </a:r>
            <a:r>
              <a:rPr lang="de-DE" sz="3200" dirty="0" err="1" smtClean="0">
                <a:solidFill>
                  <a:srgbClr val="34599F"/>
                </a:solidFill>
              </a:rPr>
              <a:t>or</a:t>
            </a:r>
            <a:r>
              <a:rPr lang="de-DE" sz="3200" dirty="0" smtClean="0">
                <a:solidFill>
                  <a:srgbClr val="34599F"/>
                </a:solidFill>
              </a:rPr>
              <a:t> „</a:t>
            </a:r>
            <a:r>
              <a:rPr lang="de-DE" sz="3200" dirty="0" err="1" smtClean="0">
                <a:solidFill>
                  <a:srgbClr val="34599F"/>
                </a:solidFill>
              </a:rPr>
              <a:t>Make</a:t>
            </a:r>
            <a:r>
              <a:rPr lang="de-DE" sz="3200" dirty="0" smtClean="0">
                <a:solidFill>
                  <a:srgbClr val="34599F"/>
                </a:solidFill>
              </a:rPr>
              <a:t> </a:t>
            </a:r>
            <a:r>
              <a:rPr lang="de-DE" sz="3200" dirty="0" err="1" smtClean="0">
                <a:solidFill>
                  <a:srgbClr val="34599F"/>
                </a:solidFill>
              </a:rPr>
              <a:t>Your</a:t>
            </a:r>
            <a:r>
              <a:rPr lang="de-DE" sz="3200" dirty="0" smtClean="0">
                <a:solidFill>
                  <a:srgbClr val="34599F"/>
                </a:solidFill>
              </a:rPr>
              <a:t> </a:t>
            </a:r>
            <a:r>
              <a:rPr lang="de-DE" sz="3200" dirty="0" err="1" smtClean="0">
                <a:solidFill>
                  <a:srgbClr val="34599F"/>
                </a:solidFill>
              </a:rPr>
              <a:t>Own</a:t>
            </a:r>
            <a:r>
              <a:rPr lang="de-DE" sz="3200" dirty="0" smtClean="0">
                <a:solidFill>
                  <a:srgbClr val="34599F"/>
                </a:solidFill>
              </a:rPr>
              <a:t> ...“</a:t>
            </a:r>
            <a:endParaRPr lang="de-DE" sz="3200" dirty="0">
              <a:solidFill>
                <a:srgbClr val="34599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0500" y="113040"/>
            <a:ext cx="115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DARK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SIDE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67600" y="113040"/>
            <a:ext cx="151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KNOWN</a:t>
            </a:r>
            <a:br>
              <a:rPr lang="de-DE" sz="2800" dirty="0" smtClean="0"/>
            </a:br>
            <a:r>
              <a:rPr lang="de-DE" sz="2800" dirty="0" smtClean="0"/>
              <a:t>SIDE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k8k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16" y="0"/>
            <a:ext cx="5154884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0432" y="207086"/>
            <a:ext cx="461053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„</a:t>
            </a:r>
            <a:r>
              <a:rPr lang="de-DE" sz="2000" dirty="0" err="1" smtClean="0">
                <a:solidFill>
                  <a:srgbClr val="FF0000"/>
                </a:solidFill>
              </a:rPr>
              <a:t>Long-lived</a:t>
            </a:r>
            <a:r>
              <a:rPr lang="de-DE" sz="2000" dirty="0" smtClean="0">
                <a:solidFill>
                  <a:srgbClr val="000090"/>
                </a:solidFill>
              </a:rPr>
              <a:t>“, „</a:t>
            </a:r>
            <a:r>
              <a:rPr lang="de-DE" sz="2000" dirty="0" err="1" smtClean="0">
                <a:solidFill>
                  <a:srgbClr val="FF0000"/>
                </a:solidFill>
              </a:rPr>
              <a:t>exotic</a:t>
            </a:r>
            <a:r>
              <a:rPr lang="de-DE" sz="2000" dirty="0" smtClean="0">
                <a:solidFill>
                  <a:srgbClr val="000090"/>
                </a:solidFill>
              </a:rPr>
              <a:t>“, </a:t>
            </a:r>
            <a:r>
              <a:rPr lang="de-DE" sz="2000" dirty="0" smtClean="0">
                <a:solidFill>
                  <a:srgbClr val="FF0000"/>
                </a:solidFill>
              </a:rPr>
              <a:t>neutral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artificially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produced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particles</a:t>
            </a:r>
            <a:r>
              <a:rPr lang="de-DE" sz="2000" dirty="0" smtClean="0">
                <a:solidFill>
                  <a:srgbClr val="000090"/>
                </a:solidFill>
              </a:rPr>
              <a:t> ?</a:t>
            </a:r>
          </a:p>
          <a:p>
            <a:pPr algn="ctr"/>
            <a:endParaRPr lang="de-DE" sz="2000" dirty="0" smtClean="0">
              <a:solidFill>
                <a:srgbClr val="000090"/>
              </a:solidFill>
            </a:endParaRPr>
          </a:p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A well </a:t>
            </a:r>
            <a:r>
              <a:rPr lang="de-DE" sz="2000" dirty="0" err="1" smtClean="0">
                <a:solidFill>
                  <a:srgbClr val="000090"/>
                </a:solidFill>
              </a:rPr>
              <a:t>known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thing</a:t>
            </a:r>
            <a:r>
              <a:rPr lang="de-DE" sz="2000" dirty="0" smtClean="0">
                <a:solidFill>
                  <a:srgbClr val="000090"/>
                </a:solidFill>
              </a:rPr>
              <a:t> in </a:t>
            </a:r>
            <a:r>
              <a:rPr lang="de-DE" sz="2000" dirty="0" err="1" smtClean="0">
                <a:solidFill>
                  <a:srgbClr val="000090"/>
                </a:solidFill>
              </a:rPr>
              <a:t>particle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physics</a:t>
            </a:r>
            <a:r>
              <a:rPr lang="de-DE" sz="2000" dirty="0" smtClean="0">
                <a:solidFill>
                  <a:srgbClr val="000090"/>
                </a:solidFill>
              </a:rPr>
              <a:t/>
            </a:r>
            <a:br>
              <a:rPr lang="de-DE" sz="2000" dirty="0" smtClean="0">
                <a:solidFill>
                  <a:srgbClr val="000090"/>
                </a:solidFill>
              </a:rPr>
            </a:br>
            <a:r>
              <a:rPr lang="de-DE" sz="2000" dirty="0" err="1" smtClean="0">
                <a:solidFill>
                  <a:srgbClr val="000090"/>
                </a:solidFill>
              </a:rPr>
              <a:t>From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the</a:t>
            </a:r>
            <a:r>
              <a:rPr lang="de-DE" sz="2000" dirty="0" smtClean="0">
                <a:solidFill>
                  <a:srgbClr val="000090"/>
                </a:solidFill>
              </a:rPr>
              <a:t> 1950s to </a:t>
            </a:r>
            <a:r>
              <a:rPr lang="de-DE" sz="2000" dirty="0" err="1" smtClean="0">
                <a:solidFill>
                  <a:srgbClr val="000090"/>
                </a:solidFill>
              </a:rPr>
              <a:t>latest</a:t>
            </a:r>
            <a:r>
              <a:rPr lang="de-DE" sz="2000" dirty="0" smtClean="0">
                <a:solidFill>
                  <a:srgbClr val="000090"/>
                </a:solidFill>
              </a:rPr>
              <a:t> LHC </a:t>
            </a:r>
            <a:r>
              <a:rPr lang="de-DE" sz="2000" dirty="0" err="1" smtClean="0">
                <a:solidFill>
                  <a:srgbClr val="000090"/>
                </a:solidFill>
              </a:rPr>
              <a:t>results</a:t>
            </a:r>
            <a:endParaRPr lang="de-DE" sz="2000" dirty="0" smtClean="0">
              <a:solidFill>
                <a:srgbClr val="000090"/>
              </a:solidFill>
            </a:endParaRPr>
          </a:p>
          <a:p>
            <a:pPr algn="ctr"/>
            <a:endParaRPr lang="de-DE" sz="2000" dirty="0" smtClean="0">
              <a:solidFill>
                <a:srgbClr val="000090"/>
              </a:solidFill>
            </a:endParaRPr>
          </a:p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.... </a:t>
            </a:r>
            <a:r>
              <a:rPr lang="de-DE" sz="2000" dirty="0" err="1" smtClean="0">
                <a:solidFill>
                  <a:srgbClr val="000090"/>
                </a:solidFill>
              </a:rPr>
              <a:t>but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this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one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sees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weak</a:t>
            </a:r>
            <a:r>
              <a:rPr lang="de-DE" sz="2000" dirty="0" smtClean="0">
                <a:solidFill>
                  <a:srgbClr val="000090"/>
                </a:solidFill>
              </a:rPr>
              <a:t> AND </a:t>
            </a:r>
            <a:r>
              <a:rPr lang="de-DE" sz="2000" dirty="0" err="1" smtClean="0">
                <a:solidFill>
                  <a:srgbClr val="000090"/>
                </a:solidFill>
              </a:rPr>
              <a:t>strong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interactions</a:t>
            </a:r>
            <a:r>
              <a:rPr lang="de-DE" sz="2000" dirty="0" smtClean="0">
                <a:solidFill>
                  <a:srgbClr val="000090"/>
                </a:solidFill>
              </a:rPr>
              <a:t>, also </a:t>
            </a:r>
            <a:r>
              <a:rPr lang="de-DE" sz="2000" dirty="0" err="1" smtClean="0">
                <a:solidFill>
                  <a:srgbClr val="000090"/>
                </a:solidFill>
              </a:rPr>
              <a:t>it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is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not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really</a:t>
            </a:r>
            <a:r>
              <a:rPr lang="de-DE" sz="2000" dirty="0" smtClean="0">
                <a:solidFill>
                  <a:srgbClr val="000090"/>
                </a:solidFill>
              </a:rPr>
              <a:t> </a:t>
            </a:r>
            <a:r>
              <a:rPr lang="de-DE" sz="2000" dirty="0" err="1" smtClean="0">
                <a:solidFill>
                  <a:srgbClr val="000090"/>
                </a:solidFill>
              </a:rPr>
              <a:t>stable</a:t>
            </a:r>
            <a:r>
              <a:rPr lang="de-DE" sz="2000" dirty="0" smtClean="0">
                <a:solidFill>
                  <a:srgbClr val="000090"/>
                </a:solidFill>
              </a:rPr>
              <a:t> ....</a:t>
            </a:r>
            <a:endParaRPr lang="de-DE" sz="2000" dirty="0">
              <a:solidFill>
                <a:srgbClr val="00009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1631"/>
            <a:ext cx="5029200" cy="33664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4200" y="6039534"/>
            <a:ext cx="433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ATLAS </a:t>
            </a:r>
            <a:r>
              <a:rPr lang="de-DE" dirty="0" err="1" smtClean="0"/>
              <a:t>Collaboration</a:t>
            </a:r>
            <a:r>
              <a:rPr lang="de-DE" dirty="0" smtClean="0"/>
              <a:t>, Journal of High Energy 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Volume</a:t>
            </a:r>
            <a:r>
              <a:rPr lang="de-DE" dirty="0" smtClean="0"/>
              <a:t> 2010, </a:t>
            </a:r>
            <a:r>
              <a:rPr lang="de-DE" dirty="0" err="1" smtClean="0"/>
              <a:t>article</a:t>
            </a:r>
            <a:r>
              <a:rPr lang="de-DE" dirty="0" smtClean="0"/>
              <a:t> id. #56, 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52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sz="2400" dirty="0" err="1" smtClean="0">
                <a:solidFill>
                  <a:srgbClr val="FFFFFF"/>
                </a:solidFill>
              </a:rPr>
              <a:t>Pairwise</a:t>
            </a:r>
            <a:r>
              <a:rPr lang="de-DE" sz="2400" dirty="0" smtClean="0">
                <a:solidFill>
                  <a:srgbClr val="FFFFFF"/>
                </a:solidFill>
              </a:rPr>
              <a:t> Creation of New Matter (LEP at CERN)</a:t>
            </a:r>
            <a:br>
              <a:rPr lang="de-DE" sz="2400" dirty="0" smtClean="0">
                <a:solidFill>
                  <a:srgbClr val="FFFFFF"/>
                </a:solidFill>
              </a:rPr>
            </a:br>
            <a:r>
              <a:rPr lang="de-DE" sz="3556" dirty="0" err="1" smtClean="0">
                <a:solidFill>
                  <a:srgbClr val="FFFFFF"/>
                </a:solidFill>
              </a:rPr>
              <a:t>e</a:t>
            </a:r>
            <a:r>
              <a:rPr lang="de-DE" sz="3556" baseline="30000" dirty="0" err="1" smtClean="0">
                <a:solidFill>
                  <a:srgbClr val="FFFFFF"/>
                </a:solidFill>
              </a:rPr>
              <a:t>+</a:t>
            </a:r>
            <a:r>
              <a:rPr lang="de-DE" sz="3556" dirty="0" err="1" smtClean="0">
                <a:solidFill>
                  <a:srgbClr val="FFFFFF"/>
                </a:solidFill>
              </a:rPr>
              <a:t>e</a:t>
            </a:r>
            <a:r>
              <a:rPr lang="de-DE" sz="3556" baseline="30000" dirty="0" err="1" smtClean="0">
                <a:solidFill>
                  <a:srgbClr val="FFFFFF"/>
                </a:solidFill>
              </a:rPr>
              <a:t>-</a:t>
            </a:r>
            <a:r>
              <a:rPr lang="de-DE" sz="3556" dirty="0" smtClean="0">
                <a:solidFill>
                  <a:srgbClr val="FFFFFF"/>
                </a:solidFill>
              </a:rPr>
              <a:t> -&gt; </a:t>
            </a:r>
            <a:r>
              <a:rPr lang="de-DE" sz="3556" dirty="0" smtClea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µ</a:t>
            </a:r>
            <a:r>
              <a:rPr lang="de-DE" sz="3556" baseline="30000" dirty="0" smtClea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+</a:t>
            </a:r>
            <a:r>
              <a:rPr lang="de-DE" sz="3556" dirty="0" smtClea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µ</a:t>
            </a:r>
            <a:r>
              <a:rPr lang="de-DE" sz="3556" baseline="30000" dirty="0" smtClea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-</a:t>
            </a:r>
            <a:endParaRPr lang="de-DE" sz="3556" baseline="30000" dirty="0">
              <a:solidFill>
                <a:srgbClr val="FFFFFF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60198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248400" y="1295400"/>
            <a:ext cx="2895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heavier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sisters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(x 200)</a:t>
            </a:r>
            <a:endParaRPr lang="de-DE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de-DE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de-DE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1937 as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dominant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of „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cosmic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“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rays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on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earths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endParaRPr lang="de-DE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2400" y="5829300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Creation of a </a:t>
            </a:r>
            <a:r>
              <a:rPr lang="de-DE" sz="2400" dirty="0" err="1" smtClean="0">
                <a:solidFill>
                  <a:schemeClr val="bg1"/>
                </a:solidFill>
              </a:rPr>
              <a:t>quantum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number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not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existing</a:t>
            </a:r>
            <a:r>
              <a:rPr lang="de-DE" sz="2400" dirty="0" smtClean="0">
                <a:solidFill>
                  <a:schemeClr val="bg1"/>
                </a:solidFill>
              </a:rPr>
              <a:t> at </a:t>
            </a:r>
            <a:r>
              <a:rPr lang="de-DE" sz="2400" dirty="0" err="1" smtClean="0">
                <a:solidFill>
                  <a:schemeClr val="bg1"/>
                </a:solidFill>
              </a:rPr>
              <a:t>our</a:t>
            </a:r>
            <a:r>
              <a:rPr lang="de-DE" sz="2400" dirty="0" smtClean="0">
                <a:solidFill>
                  <a:schemeClr val="bg1"/>
                </a:solidFill>
              </a:rPr>
              <a:t> moderate </a:t>
            </a:r>
            <a:r>
              <a:rPr lang="de-DE" sz="2400" dirty="0" err="1" smtClean="0">
                <a:solidFill>
                  <a:schemeClr val="bg1"/>
                </a:solidFill>
              </a:rPr>
              <a:t>temperatures</a:t>
            </a:r>
            <a:r>
              <a:rPr lang="de-DE" sz="2400" dirty="0" smtClean="0">
                <a:solidFill>
                  <a:schemeClr val="bg1"/>
                </a:solidFill>
              </a:rPr>
              <a:t> (L</a:t>
            </a:r>
            <a:r>
              <a:rPr lang="de-DE" sz="2400" baseline="-25000" dirty="0" smtClean="0">
                <a:solidFill>
                  <a:schemeClr val="bg1"/>
                </a:solidFill>
              </a:rPr>
              <a:t>µ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457200" y="183827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err="1" smtClean="0">
                <a:solidFill>
                  <a:srgbClr val="4539A7"/>
                </a:solidFill>
              </a:rPr>
              <a:t>Particle</a:t>
            </a:r>
            <a:r>
              <a:rPr lang="de-DE" sz="3200" dirty="0" smtClean="0">
                <a:solidFill>
                  <a:srgbClr val="4539A7"/>
                </a:solidFill>
              </a:rPr>
              <a:t> </a:t>
            </a:r>
            <a:r>
              <a:rPr lang="de-DE" sz="3200" dirty="0" err="1" smtClean="0">
                <a:solidFill>
                  <a:srgbClr val="4539A7"/>
                </a:solidFill>
              </a:rPr>
              <a:t>Physics</a:t>
            </a:r>
            <a:r>
              <a:rPr lang="de-DE" sz="3200" dirty="0" smtClean="0">
                <a:solidFill>
                  <a:srgbClr val="4539A7"/>
                </a:solidFill>
              </a:rPr>
              <a:t> : </a:t>
            </a:r>
            <a:r>
              <a:rPr lang="de-DE" sz="3200" dirty="0" err="1" smtClean="0">
                <a:solidFill>
                  <a:srgbClr val="4539A7"/>
                </a:solidFill>
              </a:rPr>
              <a:t>Space</a:t>
            </a:r>
            <a:r>
              <a:rPr lang="de-DE" sz="3200" dirty="0" smtClean="0">
                <a:solidFill>
                  <a:srgbClr val="4539A7"/>
                </a:solidFill>
              </a:rPr>
              <a:t> </a:t>
            </a:r>
            <a:r>
              <a:rPr lang="de-DE" sz="3200" dirty="0">
                <a:solidFill>
                  <a:srgbClr val="4539A7"/>
                </a:solidFill>
              </a:rPr>
              <a:t>-</a:t>
            </a:r>
            <a:r>
              <a:rPr lang="de-DE" sz="3200" dirty="0" smtClean="0">
                <a:solidFill>
                  <a:srgbClr val="4539A7"/>
                </a:solidFill>
              </a:rPr>
              <a:t> Time – Matter       </a:t>
            </a:r>
            <a:endParaRPr lang="de-DE" sz="3200" dirty="0">
              <a:solidFill>
                <a:srgbClr val="4539A7"/>
              </a:solidFill>
              <a:latin typeface="Arial" charset="0"/>
            </a:endParaRP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914400" y="58674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dirty="0" smtClean="0">
                <a:solidFill>
                  <a:srgbClr val="FF0000"/>
                </a:solidFill>
              </a:rPr>
              <a:t>ENERGY </a:t>
            </a:r>
            <a:r>
              <a:rPr lang="de-DE" sz="4800" dirty="0" err="1" smtClean="0">
                <a:solidFill>
                  <a:srgbClr val="FF0000"/>
                </a:solidFill>
              </a:rPr>
              <a:t>is</a:t>
            </a:r>
            <a:r>
              <a:rPr lang="de-DE" sz="4800" dirty="0" smtClean="0">
                <a:solidFill>
                  <a:srgbClr val="FF0000"/>
                </a:solidFill>
              </a:rPr>
              <a:t> </a:t>
            </a:r>
            <a:r>
              <a:rPr lang="de-DE" sz="4800" dirty="0" err="1" smtClean="0">
                <a:solidFill>
                  <a:srgbClr val="FF0000"/>
                </a:solidFill>
              </a:rPr>
              <a:t>the</a:t>
            </a:r>
            <a:r>
              <a:rPr lang="de-DE" sz="4800" dirty="0" smtClean="0">
                <a:solidFill>
                  <a:srgbClr val="FF0000"/>
                </a:solidFill>
              </a:rPr>
              <a:t> Key </a:t>
            </a:r>
            <a:r>
              <a:rPr lang="de-DE" sz="4800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143000"/>
            <a:ext cx="3048000" cy="3886200"/>
            <a:chOff x="384" y="720"/>
            <a:chExt cx="1920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680"/>
              <a:ext cx="1680" cy="624"/>
              <a:chOff x="384" y="1296"/>
              <a:chExt cx="1680" cy="624"/>
            </a:xfrm>
          </p:grpSpPr>
          <p:graphicFrame>
            <p:nvGraphicFramePr>
              <p:cNvPr id="23556" name="Object 4"/>
              <p:cNvGraphicFramePr>
                <a:graphicFrameLocks noChangeAspect="1"/>
              </p:cNvGraphicFramePr>
              <p:nvPr/>
            </p:nvGraphicFramePr>
            <p:xfrm>
              <a:off x="480" y="1344"/>
              <a:ext cx="1584" cy="420"/>
            </p:xfrm>
            <a:graphic>
              <a:graphicData uri="http://schemas.openxmlformats.org/presentationml/2006/ole">
                <p:oleObj spid="_x0000_s29740" name="Formel" r:id="rId4" imgW="612360" imgH="155160" progId="Equation.3">
                  <p:embed/>
                </p:oleObj>
              </a:graphicData>
            </a:graphic>
          </p:graphicFrame>
          <p:sp>
            <p:nvSpPr>
              <p:cNvPr id="23571" name="Oval 7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3565" name="Oval 8"/>
            <p:cNvSpPr>
              <a:spLocks noChangeArrowheads="1"/>
            </p:cNvSpPr>
            <p:nvPr/>
          </p:nvSpPr>
          <p:spPr bwMode="auto">
            <a:xfrm>
              <a:off x="1056" y="1680"/>
              <a:ext cx="624" cy="62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4" y="2544"/>
              <a:ext cx="1728" cy="624"/>
              <a:chOff x="432" y="2016"/>
              <a:chExt cx="1728" cy="624"/>
            </a:xfrm>
          </p:grpSpPr>
          <p:graphicFrame>
            <p:nvGraphicFramePr>
              <p:cNvPr id="23555" name="Object 3"/>
              <p:cNvGraphicFramePr>
                <a:graphicFrameLocks noChangeAspect="1"/>
              </p:cNvGraphicFramePr>
              <p:nvPr/>
            </p:nvGraphicFramePr>
            <p:xfrm>
              <a:off x="432" y="2064"/>
              <a:ext cx="1728" cy="545"/>
            </p:xfrm>
            <a:graphic>
              <a:graphicData uri="http://schemas.openxmlformats.org/presentationml/2006/ole">
                <p:oleObj spid="_x0000_s29741" name="Formel" r:id="rId5" imgW="712800" imgH="219240" progId="Equation.3">
                  <p:embed/>
                </p:oleObj>
              </a:graphicData>
            </a:graphic>
          </p:graphicFrame>
          <p:sp>
            <p:nvSpPr>
              <p:cNvPr id="23570" name="Oval 11"/>
              <p:cNvSpPr>
                <a:spLocks noChangeArrowheads="1"/>
              </p:cNvSpPr>
              <p:nvPr/>
            </p:nvSpPr>
            <p:spPr bwMode="auto">
              <a:xfrm>
                <a:off x="432" y="2016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3567" name="Oval 12"/>
            <p:cNvSpPr>
              <a:spLocks noChangeArrowheads="1"/>
            </p:cNvSpPr>
            <p:nvPr/>
          </p:nvSpPr>
          <p:spPr bwMode="auto">
            <a:xfrm>
              <a:off x="1680" y="2544"/>
              <a:ext cx="624" cy="62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494" y="850"/>
            <a:ext cx="1531" cy="405"/>
          </p:xfrm>
          <a:graphic>
            <a:graphicData uri="http://schemas.openxmlformats.org/presentationml/2006/ole">
              <p:oleObj spid="_x0000_s29742" name="Formel" r:id="rId6" imgW="658080" imgH="164520" progId="Equation.3">
                <p:embed/>
              </p:oleObj>
            </a:graphicData>
          </a:graphic>
        </p:graphicFrame>
        <p:sp>
          <p:nvSpPr>
            <p:cNvPr id="23568" name="Oval 14"/>
            <p:cNvSpPr>
              <a:spLocks noChangeArrowheads="1"/>
            </p:cNvSpPr>
            <p:nvPr/>
          </p:nvSpPr>
          <p:spPr bwMode="auto">
            <a:xfrm>
              <a:off x="960" y="720"/>
              <a:ext cx="624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69" name="Oval 15"/>
            <p:cNvSpPr>
              <a:spLocks noChangeArrowheads="1"/>
            </p:cNvSpPr>
            <p:nvPr/>
          </p:nvSpPr>
          <p:spPr bwMode="auto">
            <a:xfrm>
              <a:off x="384" y="720"/>
              <a:ext cx="624" cy="62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4343400" y="121920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Werner Heisenberg</a:t>
            </a:r>
            <a:endParaRPr lang="de-DE" sz="2000" i="1" dirty="0" smtClean="0"/>
          </a:p>
          <a:p>
            <a:pPr>
              <a:spcBef>
                <a:spcPct val="50000"/>
              </a:spcBef>
            </a:pPr>
            <a:r>
              <a:rPr lang="de-DE" sz="2000" dirty="0" smtClean="0"/>
              <a:t>Small </a:t>
            </a:r>
            <a:r>
              <a:rPr lang="de-DE" sz="2000" dirty="0" err="1" smtClean="0">
                <a:solidFill>
                  <a:srgbClr val="008000"/>
                </a:solidFill>
              </a:rPr>
              <a:t>Structures</a:t>
            </a:r>
            <a:r>
              <a:rPr lang="de-DE" sz="2000" dirty="0" smtClean="0">
                <a:solidFill>
                  <a:srgbClr val="008000"/>
                </a:solidFill>
              </a:rPr>
              <a:t> – </a:t>
            </a:r>
            <a:r>
              <a:rPr lang="de-DE" sz="2000" dirty="0" smtClean="0"/>
              <a:t>Small </a:t>
            </a:r>
            <a:r>
              <a:rPr lang="de-DE" sz="2000" dirty="0" err="1" smtClean="0">
                <a:solidFill>
                  <a:srgbClr val="008000"/>
                </a:solidFill>
              </a:rPr>
              <a:t>Distances</a:t>
            </a:r>
            <a:endParaRPr lang="de-DE" dirty="0"/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4343400" y="274320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Albert Einstein</a:t>
            </a:r>
            <a:endParaRPr lang="de-DE" sz="2000" i="1" dirty="0" smtClean="0"/>
          </a:p>
          <a:p>
            <a:pPr>
              <a:spcBef>
                <a:spcPct val="50000"/>
              </a:spcBef>
            </a:pPr>
            <a:r>
              <a:rPr lang="de-DE" sz="2000" dirty="0" smtClean="0"/>
              <a:t>New and Heavy</a:t>
            </a:r>
            <a:r>
              <a:rPr lang="de-DE" sz="2000" dirty="0" smtClean="0">
                <a:solidFill>
                  <a:srgbClr val="008000"/>
                </a:solidFill>
              </a:rPr>
              <a:t> Matter</a:t>
            </a:r>
            <a:endParaRPr lang="de-DE" dirty="0"/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4343400" y="411480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dirty="0"/>
              <a:t>Ludwig </a:t>
            </a:r>
            <a:r>
              <a:rPr lang="de-DE" sz="2000" i="1" dirty="0" err="1"/>
              <a:t>Boltzmann</a:t>
            </a:r>
            <a:endParaRPr lang="de-DE" sz="2000" i="1" dirty="0" smtClean="0"/>
          </a:p>
          <a:p>
            <a:pPr>
              <a:spcBef>
                <a:spcPct val="50000"/>
              </a:spcBef>
            </a:pPr>
            <a:r>
              <a:rPr lang="de-DE" sz="2000" dirty="0" smtClean="0"/>
              <a:t>High </a:t>
            </a:r>
            <a:r>
              <a:rPr lang="de-DE" sz="2000" dirty="0" err="1" smtClean="0">
                <a:solidFill>
                  <a:srgbClr val="008000"/>
                </a:solidFill>
              </a:rPr>
              <a:t>Temperatures</a:t>
            </a:r>
            <a:endParaRPr lang="de-DE" dirty="0"/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533400" y="52578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>
                <a:solidFill>
                  <a:srgbClr val="008000"/>
                </a:solidFill>
              </a:rPr>
              <a:t>Temperature</a:t>
            </a:r>
            <a:r>
              <a:rPr lang="de-DE" sz="2000" dirty="0" smtClean="0"/>
              <a:t>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Universe</a:t>
            </a:r>
            <a:r>
              <a:rPr lang="de-DE" sz="2000" dirty="0" smtClean="0"/>
              <a:t> </a:t>
            </a:r>
            <a:r>
              <a:rPr lang="de-DE" sz="2000" dirty="0" err="1" smtClean="0"/>
              <a:t>drops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008000"/>
                </a:solidFill>
              </a:rPr>
              <a:t>Time</a:t>
            </a:r>
            <a:endParaRPr lang="de-DE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AF33-49CC-7F4A-88FF-8F0C50993415}" type="slidenum">
              <a:rPr lang="cs-CZ"/>
              <a:pPr/>
              <a:t>14</a:t>
            </a:fld>
            <a:endParaRPr lang="cs-CZ" dirty="0"/>
          </a:p>
        </p:txBody>
      </p:sp>
      <p:pic>
        <p:nvPicPr>
          <p:cNvPr id="4111" name="Picture 15" descr="9105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175"/>
            <a:ext cx="9144000" cy="6205538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47800" y="6248400"/>
            <a:ext cx="6251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The Large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Hadron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Collider at CERN</a:t>
            </a:r>
            <a:endParaRPr lang="cs-CZ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 rot="-171469">
            <a:off x="1087438" y="1755775"/>
            <a:ext cx="6945312" cy="311785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57400" y="247187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/>
              <a:t>CMS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26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78200" y="2006600"/>
            <a:ext cx="1295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5372100" y="2286000"/>
            <a:ext cx="1295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6896100" y="2311400"/>
            <a:ext cx="1295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187700" y="1092200"/>
            <a:ext cx="1549400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PI</a:t>
            </a:r>
            <a:b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MPI-K</a:t>
            </a:r>
            <a:endParaRPr lang="de-DE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18100" y="958672"/>
            <a:ext cx="1549400" cy="120032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KIP</a:t>
            </a:r>
          </a:p>
          <a:p>
            <a:pPr algn="ctr"/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PI</a:t>
            </a:r>
            <a:b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ZITI</a:t>
            </a:r>
            <a:endParaRPr lang="de-DE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81800" y="1692364"/>
            <a:ext cx="15494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PI</a:t>
            </a:r>
            <a:endParaRPr lang="de-DE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66850" y="230832"/>
            <a:ext cx="64135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0090"/>
                </a:solidFill>
                <a:latin typeface="Arial"/>
                <a:cs typeface="Arial"/>
              </a:rPr>
              <a:t>Heidelberg at </a:t>
            </a:r>
            <a:r>
              <a:rPr lang="de-DE" sz="2400" dirty="0" err="1" smtClean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lang="de-DE" sz="2400" dirty="0" smtClean="0">
                <a:solidFill>
                  <a:srgbClr val="000090"/>
                </a:solidFill>
                <a:latin typeface="Arial"/>
                <a:cs typeface="Arial"/>
              </a:rPr>
              <a:t> Large </a:t>
            </a:r>
            <a:r>
              <a:rPr lang="de-DE" sz="2400" dirty="0" err="1" smtClean="0">
                <a:solidFill>
                  <a:srgbClr val="000090"/>
                </a:solidFill>
                <a:latin typeface="Arial"/>
                <a:cs typeface="Arial"/>
              </a:rPr>
              <a:t>Hadron</a:t>
            </a:r>
            <a:r>
              <a:rPr lang="de-DE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90"/>
                </a:solidFill>
                <a:latin typeface="Arial"/>
                <a:cs typeface="Arial"/>
              </a:rPr>
              <a:t>Collider</a:t>
            </a:r>
            <a:endParaRPr lang="de-DE" sz="240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96339" y="4845814"/>
            <a:ext cx="287116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de-DE" dirty="0" smtClean="0"/>
              <a:t>7 </a:t>
            </a:r>
            <a:r>
              <a:rPr lang="de-DE" dirty="0" err="1" smtClean="0"/>
              <a:t>TeV</a:t>
            </a:r>
            <a:r>
              <a:rPr lang="de-DE" dirty="0" smtClean="0"/>
              <a:t> on 7 </a:t>
            </a:r>
            <a:r>
              <a:rPr lang="de-DE" dirty="0" err="1" smtClean="0"/>
              <a:t>TeV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3.5 </a:t>
            </a:r>
            <a:r>
              <a:rPr lang="de-DE" dirty="0" err="1" smtClean="0"/>
              <a:t>TeV</a:t>
            </a:r>
            <a:r>
              <a:rPr lang="de-DE" dirty="0" smtClean="0"/>
              <a:t> on 3.5 </a:t>
            </a:r>
            <a:r>
              <a:rPr lang="de-DE" dirty="0" err="1" smtClean="0"/>
              <a:t>TeV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04800" y="4419600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err="1" smtClean="0">
                <a:solidFill>
                  <a:srgbClr val="FFFFFF"/>
                </a:solidFill>
              </a:rPr>
              <a:t>Two</a:t>
            </a:r>
            <a:r>
              <a:rPr lang="de-DE" sz="3200" dirty="0" smtClean="0">
                <a:solidFill>
                  <a:srgbClr val="FFFFFF"/>
                </a:solidFill>
              </a:rPr>
              <a:t> </a:t>
            </a:r>
            <a:r>
              <a:rPr lang="de-DE" sz="3200" dirty="0" err="1" smtClean="0">
                <a:solidFill>
                  <a:srgbClr val="FFFFFF"/>
                </a:solidFill>
              </a:rPr>
              <a:t>avenues</a:t>
            </a:r>
            <a:r>
              <a:rPr lang="de-DE" sz="3200" dirty="0" smtClean="0">
                <a:solidFill>
                  <a:srgbClr val="FFFFFF"/>
                </a:solidFill>
              </a:rPr>
              <a:t> </a:t>
            </a:r>
            <a:r>
              <a:rPr lang="de-DE" sz="3200" dirty="0" err="1" smtClean="0">
                <a:solidFill>
                  <a:srgbClr val="FFFFFF"/>
                </a:solidFill>
              </a:rPr>
              <a:t>towards</a:t>
            </a:r>
            <a:r>
              <a:rPr lang="de-DE" sz="3200" dirty="0" smtClean="0">
                <a:solidFill>
                  <a:srgbClr val="FFFFFF"/>
                </a:solidFill>
              </a:rPr>
              <a:t> LHC </a:t>
            </a:r>
            <a:r>
              <a:rPr lang="de-DE" sz="3200" dirty="0" err="1" smtClean="0">
                <a:solidFill>
                  <a:srgbClr val="FFFFFF"/>
                </a:solidFill>
              </a:rPr>
              <a:t>physics</a:t>
            </a:r>
            <a:r>
              <a:rPr lang="de-DE" sz="3200" dirty="0" smtClean="0">
                <a:solidFill>
                  <a:srgbClr val="FFFFFF"/>
                </a:solidFill>
              </a:rPr>
              <a:t> </a:t>
            </a:r>
            <a:r>
              <a:rPr lang="de-DE" sz="3200" dirty="0">
                <a:solidFill>
                  <a:srgbClr val="FFFFF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FFFFFF"/>
                </a:solidFill>
              </a:rPr>
              <a:t>1 </a:t>
            </a:r>
            <a:r>
              <a:rPr lang="de-DE" sz="2400" dirty="0" err="1">
                <a:solidFill>
                  <a:srgbClr val="FFFFFF"/>
                </a:solidFill>
              </a:rPr>
              <a:t>TeV</a:t>
            </a:r>
            <a:r>
              <a:rPr lang="de-DE" sz="2400" dirty="0" smtClean="0">
                <a:solidFill>
                  <a:srgbClr val="FFFFFF"/>
                </a:solidFill>
              </a:rPr>
              <a:t> in </a:t>
            </a:r>
            <a:r>
              <a:rPr lang="de-DE" sz="2400" dirty="0" err="1" smtClean="0">
                <a:solidFill>
                  <a:srgbClr val="FFFFFF"/>
                </a:solidFill>
              </a:rPr>
              <a:t>collisions</a:t>
            </a:r>
            <a:r>
              <a:rPr lang="de-DE" sz="2400" dirty="0" smtClean="0">
                <a:solidFill>
                  <a:srgbClr val="FFFFFF"/>
                </a:solidFill>
              </a:rPr>
              <a:t> of „</a:t>
            </a:r>
            <a:r>
              <a:rPr lang="de-DE" sz="2400" dirty="0" err="1" smtClean="0">
                <a:solidFill>
                  <a:srgbClr val="FFFFFF"/>
                </a:solidFill>
              </a:rPr>
              <a:t>partons</a:t>
            </a:r>
            <a:r>
              <a:rPr lang="de-DE" sz="2400" dirty="0" smtClean="0">
                <a:solidFill>
                  <a:srgbClr val="FFFFFF"/>
                </a:solidFill>
              </a:rPr>
              <a:t>“ in </a:t>
            </a:r>
            <a:r>
              <a:rPr lang="de-DE" sz="2400" dirty="0" err="1" smtClean="0">
                <a:solidFill>
                  <a:srgbClr val="FFFFFF"/>
                </a:solidFill>
              </a:rPr>
              <a:t>the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proton</a:t>
            </a:r>
            <a:r>
              <a:rPr lang="de-DE" sz="2400" dirty="0" smtClean="0">
                <a:solidFill>
                  <a:srgbClr val="FFFFFF"/>
                </a:solidFill>
              </a:rPr>
              <a:t> (</a:t>
            </a:r>
            <a:r>
              <a:rPr lang="de-DE" sz="2400" i="1" dirty="0" smtClean="0">
                <a:solidFill>
                  <a:srgbClr val="FFFFFF"/>
                </a:solidFill>
              </a:rPr>
              <a:t>THE TERASCALE</a:t>
            </a:r>
            <a:r>
              <a:rPr lang="de-DE" sz="2400" dirty="0" smtClean="0">
                <a:solidFill>
                  <a:srgbClr val="FFFFFF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FFFFFF"/>
                </a:solidFill>
              </a:rPr>
              <a:t>5.5 </a:t>
            </a:r>
            <a:r>
              <a:rPr lang="de-DE" sz="2400" dirty="0" err="1">
                <a:solidFill>
                  <a:srgbClr val="FFFFFF"/>
                </a:solidFill>
              </a:rPr>
              <a:t>TeV</a:t>
            </a:r>
            <a:r>
              <a:rPr lang="de-DE" sz="2400" dirty="0" smtClean="0">
                <a:solidFill>
                  <a:srgbClr val="FFFFFF"/>
                </a:solidFill>
              </a:rPr>
              <a:t> in </a:t>
            </a:r>
            <a:r>
              <a:rPr lang="de-DE" sz="2400" dirty="0" err="1" smtClean="0">
                <a:solidFill>
                  <a:srgbClr val="FFFFFF"/>
                </a:solidFill>
              </a:rPr>
              <a:t>collisions</a:t>
            </a:r>
            <a:r>
              <a:rPr lang="de-DE" sz="2400" dirty="0" smtClean="0">
                <a:solidFill>
                  <a:srgbClr val="FFFFFF"/>
                </a:solidFill>
              </a:rPr>
              <a:t> of </a:t>
            </a:r>
            <a:r>
              <a:rPr lang="de-DE" sz="2400" dirty="0" err="1" smtClean="0">
                <a:solidFill>
                  <a:srgbClr val="FFFFFF"/>
                </a:solidFill>
              </a:rPr>
              <a:t>nucleons</a:t>
            </a:r>
            <a:r>
              <a:rPr lang="de-DE" sz="2400" dirty="0" smtClean="0">
                <a:solidFill>
                  <a:srgbClr val="FFFFFF"/>
                </a:solidFill>
              </a:rPr>
              <a:t> in </a:t>
            </a:r>
            <a:r>
              <a:rPr lang="de-DE" sz="2400" dirty="0" err="1" smtClean="0">
                <a:solidFill>
                  <a:srgbClr val="FFFFFF"/>
                </a:solidFill>
              </a:rPr>
              <a:t>lead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nuclei</a:t>
            </a:r>
            <a:endParaRPr lang="de-DE" sz="2400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28800" y="914400"/>
            <a:ext cx="6859588" cy="2919413"/>
            <a:chOff x="1152" y="912"/>
            <a:chExt cx="4321" cy="1839"/>
          </a:xfrm>
        </p:grpSpPr>
        <p:pic>
          <p:nvPicPr>
            <p:cNvPr id="67590" name="Picture 6" descr="atlas_event_si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960"/>
              <a:ext cx="2352" cy="1791"/>
            </a:xfrm>
            <a:prstGeom prst="rect">
              <a:avLst/>
            </a:prstGeom>
            <a:noFill/>
          </p:spPr>
        </p:pic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152" y="1824"/>
              <a:ext cx="17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 flipH="1">
              <a:off x="2880" y="1824"/>
              <a:ext cx="16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67607" name="AutoShape 23"/>
            <p:cNvCxnSpPr>
              <a:cxnSpLocks noChangeShapeType="1"/>
            </p:cNvCxnSpPr>
            <p:nvPr/>
          </p:nvCxnSpPr>
          <p:spPr bwMode="auto">
            <a:xfrm>
              <a:off x="5472" y="912"/>
              <a:ext cx="1" cy="1209"/>
            </a:xfrm>
            <a:prstGeom prst="curvedConnector3">
              <a:avLst>
                <a:gd name="adj1" fmla="val 14400000"/>
              </a:avLst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3124200" y="228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dirty="0">
                <a:solidFill>
                  <a:srgbClr val="FFFFFF"/>
                </a:solidFill>
              </a:rPr>
              <a:t>2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times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>
                <a:solidFill>
                  <a:srgbClr val="FFFFFF"/>
                </a:solidFill>
              </a:rPr>
              <a:t>7 = 14 ?</a:t>
            </a:r>
          </a:p>
        </p:txBody>
      </p:sp>
      <p:pic>
        <p:nvPicPr>
          <p:cNvPr id="13" name="Bild 12" descr="nucle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2540000"/>
            <a:ext cx="1854200" cy="1727200"/>
          </a:xfrm>
          <a:prstGeom prst="rect">
            <a:avLst/>
          </a:prstGeom>
        </p:spPr>
      </p:pic>
      <p:pic>
        <p:nvPicPr>
          <p:cNvPr id="14" name="Bild 13" descr="nucle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62200"/>
            <a:ext cx="1854200" cy="1727200"/>
          </a:xfrm>
          <a:prstGeom prst="rect">
            <a:avLst/>
          </a:prstGeom>
        </p:spPr>
      </p:pic>
      <p:pic>
        <p:nvPicPr>
          <p:cNvPr id="19" name="Bild 18" descr="proton_h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1854200" cy="1847449"/>
          </a:xfrm>
          <a:prstGeom prst="rect">
            <a:avLst/>
          </a:prstGeom>
        </p:spPr>
      </p:pic>
      <p:pic>
        <p:nvPicPr>
          <p:cNvPr id="20" name="Bild 19" descr="proton_h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188" y="304800"/>
            <a:ext cx="1854200" cy="184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62077" cy="685115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rot="5400000">
            <a:off x="3418072" y="2627493"/>
            <a:ext cx="4447811" cy="158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900166" y="3846554"/>
            <a:ext cx="3243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Task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:</a:t>
            </a:r>
          </a:p>
          <a:p>
            <a:endParaRPr lang="de-DE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- Check 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everything</a:t>
            </a:r>
            <a:endParaRPr lang="de-DE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Select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 RARE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0166" y="177800"/>
            <a:ext cx="3243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LHC :</a:t>
            </a:r>
          </a:p>
          <a:p>
            <a:r>
              <a:rPr lang="de-DE" sz="3200" dirty="0" err="1" smtClean="0">
                <a:solidFill>
                  <a:schemeClr val="bg1"/>
                </a:solidFill>
              </a:rPr>
              <a:t>The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Cross-Section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Challenge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784645" y="177800"/>
            <a:ext cx="423243" cy="599439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022350" y="4679950"/>
            <a:ext cx="3841750" cy="19050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umLumiByDay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93"/>
            <a:ext cx="9144000" cy="6570814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16943" y="4356100"/>
          <a:ext cx="4174671" cy="495300"/>
        </p:xfrm>
        <a:graphic>
          <a:graphicData uri="http://schemas.openxmlformats.org/presentationml/2006/ole">
            <p:oleObj spid="_x0000_s121874" name="Formel" r:id="rId4" imgW="1490040" imgH="164520" progId="Equation.3">
              <p:embed/>
            </p:oleObj>
          </a:graphicData>
        </a:graphic>
      </p:graphicFrame>
      <p:sp>
        <p:nvSpPr>
          <p:cNvPr id="6" name="Rechteck 5"/>
          <p:cNvSpPr/>
          <p:nvPr/>
        </p:nvSpPr>
        <p:spPr>
          <a:xfrm>
            <a:off x="1270000" y="2628900"/>
            <a:ext cx="65913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" name="Line 79"/>
          <p:cNvSpPr>
            <a:spLocks noChangeShapeType="1"/>
          </p:cNvSpPr>
          <p:nvPr/>
        </p:nvSpPr>
        <p:spPr bwMode="auto">
          <a:xfrm flipH="1" flipV="1">
            <a:off x="6348413" y="4470400"/>
            <a:ext cx="1366837" cy="1077913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5911850" y="4073525"/>
            <a:ext cx="427038" cy="5000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3330575" y="2493963"/>
            <a:ext cx="4822825" cy="1841500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5556250" y="550863"/>
            <a:ext cx="3282950" cy="1425575"/>
          </a:xfrm>
          <a:prstGeom prst="wedgeRectCallout">
            <a:avLst>
              <a:gd name="adj1" fmla="val -30852"/>
              <a:gd name="adj2" fmla="val 148440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Each meeting of two bunches results</a:t>
            </a:r>
          </a:p>
          <a:p>
            <a:pPr>
              <a:tabLst>
                <a:tab pos="4491038" algn="l"/>
              </a:tabLst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in about 23 proton-proton collisions.</a:t>
            </a:r>
            <a:endParaRPr lang="en-US" sz="1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Average 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number of particles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 created </a:t>
            </a: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in such 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collisions is about 1500.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430213" y="547688"/>
            <a:ext cx="3546475" cy="3201987"/>
          </a:xfrm>
          <a:prstGeom prst="wedgeRectCallout">
            <a:avLst>
              <a:gd name="adj1" fmla="val 88181"/>
              <a:gd name="adj2" fmla="val 4925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174625" indent="-174625">
              <a:tabLst>
                <a:tab pos="4491038" algn="l"/>
              </a:tabLst>
            </a:pP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Collision products are recorded</a:t>
            </a:r>
          </a:p>
          <a:p>
            <a:pPr marL="174625" indent="-174625">
              <a:tabLst>
                <a:tab pos="4491038" algn="l"/>
              </a:tabLst>
            </a:pP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by surrounding detector. </a:t>
            </a:r>
            <a:endParaRPr lang="cs-CZ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174625" indent="-174625">
              <a:tabLst>
                <a:tab pos="4491038" algn="l"/>
              </a:tabLst>
            </a:pPr>
            <a:endParaRPr lang="cs-CZ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174625" indent="-174625">
              <a:tabLst>
                <a:tab pos="4491038" algn="l"/>
              </a:tabLst>
            </a:pP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detector should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</a:p>
          <a:p>
            <a:pPr marL="174625" indent="-174625">
              <a:tabLst>
                <a:tab pos="4491038" algn="l"/>
              </a:tabLst>
            </a:pPr>
            <a:endParaRPr lang="en-US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174625" indent="-174625">
              <a:buFontTx/>
              <a:buChar char="•"/>
              <a:tabLst>
                <a:tab pos="4491038" algn="l"/>
              </a:tabLst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have large coverage </a:t>
            </a:r>
          </a:p>
          <a:p>
            <a:pPr marL="174625" indent="-174625">
              <a:tabLst>
                <a:tab pos="4491038" algn="l"/>
              </a:tabLst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	(catch most particles)</a:t>
            </a:r>
          </a:p>
          <a:p>
            <a:pPr marL="174625" indent="-174625">
              <a:buFontTx/>
              <a:buChar char="•"/>
              <a:tabLst>
                <a:tab pos="4491038" algn="l"/>
              </a:tabLst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be precise</a:t>
            </a:r>
          </a:p>
          <a:p>
            <a:pPr marL="174625" indent="-174625">
              <a:buFontTx/>
              <a:buChar char="•"/>
              <a:tabLst>
                <a:tab pos="4491038" algn="l"/>
              </a:tabLst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be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fast</a:t>
            </a:r>
            <a:endParaRPr lang="cs-CZ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5360988" y="414337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5338763" y="42465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5465763" y="42227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5543550" y="412273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5481638" y="43148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5584825" y="42529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5586413" y="43561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5638800" y="416718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5518150" y="44259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5372100" y="43291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5394325" y="44291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6543675" y="41195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6521450" y="42227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6648450" y="419893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6726238" y="40989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6664325" y="42910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6767513" y="42291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6769100" y="433228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6821488" y="414337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6700838" y="440213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6554788" y="43053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6577013" y="44053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4914900" y="4133850"/>
            <a:ext cx="414338" cy="50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5240338" y="4313238"/>
            <a:ext cx="325437" cy="5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5133975" y="4257675"/>
            <a:ext cx="166688" cy="190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>
            <a:off x="5033963" y="4335463"/>
            <a:ext cx="300037" cy="381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5200650" y="4095750"/>
            <a:ext cx="325438" cy="50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>
            <a:off x="5087938" y="4433888"/>
            <a:ext cx="280987" cy="31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6804025" y="4365625"/>
            <a:ext cx="382588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 flipV="1">
            <a:off x="6888163" y="4316413"/>
            <a:ext cx="185737" cy="444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V="1">
            <a:off x="6845300" y="4025900"/>
            <a:ext cx="325438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 flipV="1">
            <a:off x="6929438" y="4040188"/>
            <a:ext cx="458787" cy="133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 flipV="1">
            <a:off x="6873875" y="4187825"/>
            <a:ext cx="325438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7159625" y="4567238"/>
            <a:ext cx="1346227" cy="711200"/>
          </a:xfrm>
          <a:prstGeom prst="wedgeRectCallout">
            <a:avLst>
              <a:gd name="adj1" fmla="val -69894"/>
              <a:gd name="adj2" fmla="val -57815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000090"/>
                </a:solidFill>
                <a:latin typeface="Arial"/>
                <a:cs typeface="Arial"/>
              </a:rPr>
              <a:t>11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protons </a:t>
            </a:r>
            <a:endParaRPr lang="cs-CZ" sz="1400" dirty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tabLst>
                <a:tab pos="4491038" algn="l"/>
              </a:tabLst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in each 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bunch</a:t>
            </a:r>
            <a:endParaRPr lang="cs-CZ" sz="1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H="1" flipV="1">
            <a:off x="5886450" y="3332163"/>
            <a:ext cx="163513" cy="7143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H="1" flipV="1">
            <a:off x="6216650" y="4614863"/>
            <a:ext cx="163513" cy="714375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H="1" flipV="1">
            <a:off x="6096000" y="4656138"/>
            <a:ext cx="12700" cy="514350"/>
          </a:xfrm>
          <a:prstGeom prst="line">
            <a:avLst/>
          </a:prstGeom>
          <a:noFill/>
          <a:ln w="19050">
            <a:solidFill>
              <a:srgbClr val="FDDF0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5562600" y="4495800"/>
            <a:ext cx="425450" cy="9398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 flipH="1">
            <a:off x="6353175" y="3498850"/>
            <a:ext cx="601663" cy="614363"/>
          </a:xfrm>
          <a:prstGeom prst="line">
            <a:avLst/>
          </a:prstGeom>
          <a:noFill/>
          <a:ln w="38100">
            <a:solidFill>
              <a:srgbClr val="FDDF0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 flipH="1" flipV="1">
            <a:off x="6283325" y="4543425"/>
            <a:ext cx="438150" cy="688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8" name="Line 76"/>
          <p:cNvSpPr>
            <a:spLocks noChangeShapeType="1"/>
          </p:cNvSpPr>
          <p:nvPr/>
        </p:nvSpPr>
        <p:spPr bwMode="auto">
          <a:xfrm flipH="1" flipV="1">
            <a:off x="5635625" y="3844925"/>
            <a:ext cx="225425" cy="2635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69" name="Line 77"/>
          <p:cNvSpPr>
            <a:spLocks noChangeShapeType="1"/>
          </p:cNvSpPr>
          <p:nvPr/>
        </p:nvSpPr>
        <p:spPr bwMode="auto">
          <a:xfrm flipV="1">
            <a:off x="5049838" y="4451350"/>
            <a:ext cx="814387" cy="614363"/>
          </a:xfrm>
          <a:prstGeom prst="line">
            <a:avLst/>
          </a:prstGeom>
          <a:noFill/>
          <a:ln w="57150">
            <a:solidFill>
              <a:srgbClr val="FBCC05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0" name="Line 78"/>
          <p:cNvSpPr>
            <a:spLocks noChangeShapeType="1"/>
          </p:cNvSpPr>
          <p:nvPr/>
        </p:nvSpPr>
        <p:spPr bwMode="auto">
          <a:xfrm flipH="1">
            <a:off x="6245225" y="3076575"/>
            <a:ext cx="388938" cy="9017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2" name="Line 80"/>
          <p:cNvSpPr>
            <a:spLocks noChangeShapeType="1"/>
          </p:cNvSpPr>
          <p:nvPr/>
        </p:nvSpPr>
        <p:spPr bwMode="auto">
          <a:xfrm flipH="1" flipV="1">
            <a:off x="5476875" y="3248025"/>
            <a:ext cx="465138" cy="814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3" name="AutoShape 81"/>
          <p:cNvSpPr>
            <a:spLocks noChangeArrowheads="1"/>
          </p:cNvSpPr>
          <p:nvPr/>
        </p:nvSpPr>
        <p:spPr bwMode="auto">
          <a:xfrm>
            <a:off x="430213" y="4989512"/>
            <a:ext cx="4210050" cy="1611547"/>
          </a:xfrm>
          <a:prstGeom prst="wedgeRectCallout">
            <a:avLst>
              <a:gd name="adj1" fmla="val 64968"/>
              <a:gd name="adj2" fmla="val -85134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Each proton carries energy 7 </a:t>
            </a:r>
            <a:r>
              <a:rPr lang="en-US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TeV</a:t>
            </a:r>
            <a:r>
              <a:rPr lang="en-US" sz="1400" b="1" dirty="0" smtClean="0">
                <a:solidFill>
                  <a:srgbClr val="000090"/>
                </a:solidFill>
                <a:latin typeface="Arial"/>
                <a:cs typeface="Arial"/>
              </a:rPr>
              <a:t> (now 3.5 </a:t>
            </a:r>
            <a:r>
              <a:rPr lang="en-US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TeV</a:t>
            </a:r>
            <a:r>
              <a:rPr lang="en-US" sz="1400" b="1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endParaRPr lang="en-US" sz="1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Each 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bunch with 10</a:t>
            </a:r>
            <a:r>
              <a:rPr lang="en-US" sz="1400" baseline="30000" dirty="0">
                <a:solidFill>
                  <a:srgbClr val="000090"/>
                </a:solidFill>
                <a:latin typeface="Arial"/>
                <a:cs typeface="Arial"/>
              </a:rPr>
              <a:t>11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 protons 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carries an energy</a:t>
            </a: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of 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000090"/>
                </a:solidFill>
                <a:latin typeface="Arial"/>
                <a:cs typeface="Arial"/>
              </a:rPr>
              <a:t>11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×7×10</a:t>
            </a:r>
            <a:r>
              <a:rPr lang="en-US" sz="1400" baseline="30000" dirty="0">
                <a:solidFill>
                  <a:srgbClr val="000090"/>
                </a:solidFill>
                <a:latin typeface="Arial"/>
                <a:cs typeface="Arial"/>
              </a:rPr>
              <a:t>12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Arial"/>
                <a:cs typeface="Arial"/>
              </a:rPr>
              <a:t>eV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 = 7×10</a:t>
            </a:r>
            <a:r>
              <a:rPr lang="en-US" sz="1400" baseline="30000" dirty="0">
                <a:solidFill>
                  <a:srgbClr val="000090"/>
                </a:solidFill>
                <a:latin typeface="Arial"/>
                <a:cs typeface="Arial"/>
              </a:rPr>
              <a:t>23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Arial"/>
                <a:cs typeface="Arial"/>
              </a:rPr>
              <a:t>eV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 = 44 kJ. </a:t>
            </a:r>
          </a:p>
          <a:p>
            <a:pPr>
              <a:tabLst>
                <a:tab pos="4491038" algn="l"/>
              </a:tabLst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This is a 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macroscopic ! </a:t>
            </a: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Corresponds to a bike at 30 </a:t>
            </a: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km/</a:t>
            </a:r>
            <a:r>
              <a:rPr lang="en-US" sz="1400" dirty="0" smtClean="0">
                <a:solidFill>
                  <a:srgbClr val="000090"/>
                </a:solidFill>
                <a:latin typeface="Arial"/>
                <a:cs typeface="Arial"/>
              </a:rPr>
              <a:t>h </a:t>
            </a:r>
            <a:r>
              <a:rPr lang="de-DE" sz="1400" dirty="0" smtClean="0">
                <a:solidFill>
                  <a:srgbClr val="000090"/>
                </a:solidFill>
                <a:latin typeface="Arial"/>
                <a:cs typeface="Arial"/>
              </a:rPr>
              <a:t>…</a:t>
            </a:r>
            <a:endParaRPr lang="cs-CZ" sz="1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6748463" y="52943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5" name="Oval 83"/>
          <p:cNvSpPr>
            <a:spLocks noChangeArrowheads="1"/>
          </p:cNvSpPr>
          <p:nvPr/>
        </p:nvSpPr>
        <p:spPr bwMode="auto">
          <a:xfrm>
            <a:off x="5387975" y="31051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5819775" y="3159125"/>
            <a:ext cx="88900" cy="88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6607175" y="2971800"/>
            <a:ext cx="88900" cy="88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6354763" y="5376863"/>
            <a:ext cx="88900" cy="88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7794625" y="5588000"/>
            <a:ext cx="88900" cy="88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5467350" y="5530850"/>
            <a:ext cx="88900" cy="889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5495925" y="3730625"/>
            <a:ext cx="88900" cy="889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6073775" y="5184775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83" name="Oval 91"/>
          <p:cNvSpPr>
            <a:spLocks noChangeArrowheads="1"/>
          </p:cNvSpPr>
          <p:nvPr/>
        </p:nvSpPr>
        <p:spPr bwMode="auto">
          <a:xfrm>
            <a:off x="6964363" y="3382963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84" name="Oval 92"/>
          <p:cNvSpPr>
            <a:spLocks noChangeArrowheads="1"/>
          </p:cNvSpPr>
          <p:nvPr/>
        </p:nvSpPr>
        <p:spPr bwMode="auto">
          <a:xfrm>
            <a:off x="4935538" y="5087938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etector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7" y="581107"/>
            <a:ext cx="9006360" cy="56415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0817" y="6467368"/>
            <a:ext cx="271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90"/>
                </a:solidFill>
              </a:rPr>
              <a:t>© C. </a:t>
            </a:r>
            <a:r>
              <a:rPr lang="de-DE" dirty="0" err="1" smtClean="0">
                <a:solidFill>
                  <a:srgbClr val="000090"/>
                </a:solidFill>
              </a:rPr>
              <a:t>Grupen</a:t>
            </a:r>
            <a:r>
              <a:rPr lang="de-DE" dirty="0" smtClean="0">
                <a:solidFill>
                  <a:srgbClr val="000090"/>
                </a:solidFill>
              </a:rPr>
              <a:t>, Siegen</a:t>
            </a:r>
            <a:endParaRPr lang="de-DE" dirty="0">
              <a:solidFill>
                <a:srgbClr val="00009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8019667" y="5880258"/>
            <a:ext cx="1067510" cy="165641"/>
          </a:xfrm>
          <a:prstGeom prst="line">
            <a:avLst/>
          </a:prstGeom>
          <a:ln w="38100" cap="flat" cmpd="sng" algn="ctr">
            <a:solidFill>
              <a:srgbClr val="34599F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688372" y="6098036"/>
            <a:ext cx="139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4599F"/>
                </a:solidFill>
              </a:rPr>
              <a:t>DM </a:t>
            </a:r>
            <a:r>
              <a:rPr lang="de-DE" dirty="0" err="1" smtClean="0">
                <a:solidFill>
                  <a:srgbClr val="34599F"/>
                </a:solidFill>
              </a:rPr>
              <a:t>particle</a:t>
            </a:r>
            <a:endParaRPr lang="de-DE" dirty="0">
              <a:solidFill>
                <a:srgbClr val="34599F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rot="16200000" flipH="1">
            <a:off x="2504587" y="1149919"/>
            <a:ext cx="1476293" cy="338667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16200000" flipH="1">
            <a:off x="3249653" y="4528119"/>
            <a:ext cx="1476293" cy="338667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332-153C-D54D-A554-44BD891E247D}" type="slidenum">
              <a:rPr lang="cs-CZ"/>
              <a:pPr/>
              <a:t>20</a:t>
            </a:fld>
            <a:endParaRPr lang="cs-CZ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84988" y="1189038"/>
            <a:ext cx="1727200" cy="4151312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763963" y="1187450"/>
            <a:ext cx="3419475" cy="415131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30213" y="1181100"/>
            <a:ext cx="2036762" cy="415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378075" y="1185863"/>
            <a:ext cx="1465263" cy="4151312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14325" y="147236"/>
            <a:ext cx="839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7638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The strategy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a detector : To </a:t>
            </a:r>
            <a:r>
              <a:rPr lang="en-US" dirty="0">
                <a:solidFill>
                  <a:schemeClr val="bg1"/>
                </a:solidFill>
              </a:rPr>
              <a:t>catch </a:t>
            </a:r>
            <a:r>
              <a:rPr lang="en-US" sz="3600" dirty="0">
                <a:solidFill>
                  <a:schemeClr val="bg1"/>
                </a:solidFill>
              </a:rPr>
              <a:t>almost</a:t>
            </a:r>
            <a:r>
              <a:rPr lang="en-US" dirty="0">
                <a:solidFill>
                  <a:schemeClr val="bg1"/>
                </a:solidFill>
              </a:rPr>
              <a:t> all particles:</a:t>
            </a:r>
            <a:endParaRPr lang="en-US" dirty="0">
              <a:solidFill>
                <a:schemeClr val="bg1"/>
              </a:solidFill>
              <a:latin typeface="Comic Sans MS" charset="0"/>
            </a:endParaRPr>
          </a:p>
        </p:txBody>
      </p: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2132013" y="1192213"/>
          <a:ext cx="2436812" cy="1597025"/>
        </p:xfrm>
        <a:graphic>
          <a:graphicData uri="http://schemas.openxmlformats.org/presentationml/2006/ole">
            <p:oleObj spid="_x0000_s24620" name="CorelPhotoPaint.Image.11" r:id="rId3" imgW="609498" imgH="399255" progId="">
              <p:embed/>
            </p:oleObj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2141538" y="2798763"/>
          <a:ext cx="6446837" cy="901700"/>
        </p:xfrm>
        <a:graphic>
          <a:graphicData uri="http://schemas.openxmlformats.org/presentationml/2006/ole">
            <p:oleObj spid="_x0000_s24621" name="CorelPhotoPaint.Image.11" r:id="rId4" imgW="1612122" imgH="225362" progId="">
              <p:embed/>
            </p:oleObj>
          </a:graphicData>
        </a:graphic>
      </p:graphicFrame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2141538" y="2960688"/>
          <a:ext cx="6446837" cy="2546350"/>
        </p:xfrm>
        <a:graphic>
          <a:graphicData uri="http://schemas.openxmlformats.org/presentationml/2006/ole">
            <p:oleObj spid="_x0000_s24622" name="CorelPhotoPaint.Image.11" r:id="rId5" imgW="1612122" imgH="636818" progId="">
              <p:embed/>
            </p:oleObj>
          </a:graphicData>
        </a:graphic>
      </p:graphicFrame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27038" y="1555750"/>
            <a:ext cx="1077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763838" algn="l"/>
              </a:tabLst>
            </a:pPr>
            <a:r>
              <a:rPr lang="en-US" dirty="0">
                <a:latin typeface="Arial"/>
                <a:cs typeface="Arial"/>
              </a:rPr>
              <a:t>electron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25450" y="2800350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763838" algn="l"/>
              </a:tabLst>
            </a:pPr>
            <a:r>
              <a:rPr lang="en-US" dirty="0" err="1">
                <a:latin typeface="Arial"/>
                <a:cs typeface="Arial"/>
              </a:rPr>
              <a:t>muon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41325" y="4008438"/>
            <a:ext cx="124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763838" algn="l"/>
              </a:tabLst>
            </a:pPr>
            <a:r>
              <a:rPr lang="en-US" dirty="0">
                <a:latin typeface="Arial"/>
                <a:cs typeface="Arial"/>
              </a:rPr>
              <a:t>hadrons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430213" y="1941513"/>
            <a:ext cx="1936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430213" y="3198813"/>
            <a:ext cx="19367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430213" y="4416425"/>
            <a:ext cx="1924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>
            <a:off x="430213" y="5611813"/>
            <a:ext cx="2562225" cy="1054100"/>
          </a:xfrm>
          <a:prstGeom prst="wedgeRectCallout">
            <a:avLst>
              <a:gd name="adj1" fmla="val -18833"/>
              <a:gd name="adj2" fmla="val -73644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4491038" algn="l"/>
              </a:tabLst>
            </a:pPr>
            <a:r>
              <a:rPr lang="en-US" sz="1400" b="1" dirty="0">
                <a:latin typeface="Arial"/>
                <a:cs typeface="Arial"/>
              </a:rPr>
              <a:t>Tracker</a:t>
            </a:r>
            <a:r>
              <a:rPr lang="en-US" sz="1400" dirty="0">
                <a:latin typeface="Arial"/>
                <a:cs typeface="Arial"/>
              </a:rPr>
              <a:t>: Not much material,</a:t>
            </a:r>
          </a:p>
          <a:p>
            <a:pPr algn="ctr">
              <a:tabLst>
                <a:tab pos="4491038" algn="l"/>
              </a:tabLst>
            </a:pPr>
            <a:r>
              <a:rPr lang="en-US" sz="1400" dirty="0">
                <a:latin typeface="Arial"/>
                <a:cs typeface="Arial"/>
              </a:rPr>
              <a:t>finely segmented detectors</a:t>
            </a:r>
          </a:p>
          <a:p>
            <a:pPr algn="ctr">
              <a:tabLst>
                <a:tab pos="4491038" algn="l"/>
              </a:tabLst>
            </a:pPr>
            <a:r>
              <a:rPr lang="en-US" sz="1400" dirty="0">
                <a:latin typeface="Arial"/>
                <a:cs typeface="Arial"/>
              </a:rPr>
              <a:t>measure </a:t>
            </a:r>
            <a:r>
              <a:rPr lang="cs-CZ" sz="1400" dirty="0">
                <a:latin typeface="Arial"/>
                <a:cs typeface="Arial"/>
              </a:rPr>
              <a:t>precise </a:t>
            </a:r>
            <a:r>
              <a:rPr lang="en-US" sz="1400" dirty="0">
                <a:latin typeface="Arial"/>
                <a:cs typeface="Arial"/>
              </a:rPr>
              <a:t>positions </a:t>
            </a:r>
            <a:endParaRPr lang="cs-CZ" sz="1400" dirty="0">
              <a:latin typeface="Arial"/>
              <a:cs typeface="Arial"/>
            </a:endParaRPr>
          </a:p>
          <a:p>
            <a:pPr algn="ctr">
              <a:tabLst>
                <a:tab pos="4491038" algn="l"/>
              </a:tabLst>
            </a:pPr>
            <a:r>
              <a:rPr lang="cs-CZ" sz="1400" dirty="0">
                <a:latin typeface="Arial"/>
                <a:cs typeface="Arial"/>
              </a:rPr>
              <a:t>of points </a:t>
            </a:r>
            <a:r>
              <a:rPr lang="en-US" sz="1400" dirty="0">
                <a:latin typeface="Arial"/>
                <a:cs typeface="Arial"/>
              </a:rPr>
              <a:t>on tracks. </a:t>
            </a:r>
            <a:endParaRPr lang="cs-CZ" sz="1400" dirty="0">
              <a:latin typeface="Arial"/>
              <a:cs typeface="Arial"/>
            </a:endParaRP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3252788" y="5614988"/>
            <a:ext cx="2695575" cy="1079500"/>
          </a:xfrm>
          <a:prstGeom prst="wedgeRectCallout">
            <a:avLst>
              <a:gd name="adj1" fmla="val -54769"/>
              <a:gd name="adj2" fmla="val -73088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4491038" algn="l"/>
              </a:tabLst>
            </a:pPr>
            <a:r>
              <a:rPr lang="en-US" sz="1400" b="1" dirty="0">
                <a:latin typeface="Arial"/>
                <a:cs typeface="Arial"/>
              </a:rPr>
              <a:t>Electromagnetic calorimeter</a:t>
            </a:r>
            <a:r>
              <a:rPr lang="en-US" sz="1400" dirty="0">
                <a:latin typeface="Arial"/>
                <a:cs typeface="Arial"/>
              </a:rPr>
              <a:t>: </a:t>
            </a:r>
            <a:endParaRPr lang="en-US" sz="1400" dirty="0" smtClean="0">
              <a:latin typeface="Arial"/>
              <a:cs typeface="Arial"/>
            </a:endParaRPr>
          </a:p>
          <a:p>
            <a:pPr algn="ctr">
              <a:tabLst>
                <a:tab pos="4491038" algn="l"/>
              </a:tabLst>
            </a:pPr>
            <a:r>
              <a:rPr lang="de-DE" sz="1400" dirty="0" smtClean="0">
                <a:latin typeface="Arial"/>
                <a:cs typeface="Arial"/>
              </a:rPr>
              <a:t>M</a:t>
            </a:r>
            <a:r>
              <a:rPr lang="en-US" sz="1400" dirty="0" err="1" smtClean="0">
                <a:latin typeface="Arial"/>
                <a:cs typeface="Arial"/>
              </a:rPr>
              <a:t>aterial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for electro-</a:t>
            </a:r>
          </a:p>
          <a:p>
            <a:pPr algn="ctr">
              <a:tabLst>
                <a:tab pos="4491038" algn="l"/>
              </a:tabLst>
            </a:pPr>
            <a:r>
              <a:rPr lang="en-US" sz="1400" dirty="0">
                <a:latin typeface="Arial"/>
                <a:cs typeface="Arial"/>
              </a:rPr>
              <a:t>magnetic </a:t>
            </a:r>
            <a:r>
              <a:rPr lang="en-US" sz="1400" dirty="0" smtClean="0">
                <a:latin typeface="Arial"/>
                <a:cs typeface="Arial"/>
              </a:rPr>
              <a:t>shower, measures </a:t>
            </a:r>
          </a:p>
          <a:p>
            <a:pPr algn="ctr">
              <a:tabLst>
                <a:tab pos="4491038" algn="l"/>
              </a:tabLst>
            </a:pPr>
            <a:r>
              <a:rPr lang="en-US" sz="1400" dirty="0" smtClean="0">
                <a:latin typeface="Arial"/>
                <a:cs typeface="Arial"/>
              </a:rPr>
              <a:t>deposited </a:t>
            </a:r>
            <a:r>
              <a:rPr lang="en-US" sz="1400" dirty="0">
                <a:latin typeface="Arial"/>
                <a:cs typeface="Arial"/>
              </a:rPr>
              <a:t>energy.</a:t>
            </a:r>
            <a:endParaRPr lang="cs-CZ" sz="1400" dirty="0">
              <a:latin typeface="Arial"/>
              <a:cs typeface="Arial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4156075" y="1849438"/>
            <a:ext cx="2838450" cy="1079500"/>
          </a:xfrm>
          <a:prstGeom prst="wedgeRectCallout">
            <a:avLst>
              <a:gd name="adj1" fmla="val 24051"/>
              <a:gd name="adj2" fmla="val -8088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en-US" sz="1400" b="1" dirty="0" err="1">
                <a:latin typeface="Arial"/>
                <a:cs typeface="Arial"/>
              </a:rPr>
              <a:t>Hadronic</a:t>
            </a:r>
            <a:r>
              <a:rPr lang="en-US" sz="1400" b="1" dirty="0">
                <a:latin typeface="Arial"/>
                <a:cs typeface="Arial"/>
              </a:rPr>
              <a:t> calorimeter</a:t>
            </a:r>
            <a:r>
              <a:rPr lang="en-US" sz="1400" dirty="0">
                <a:latin typeface="Arial"/>
                <a:cs typeface="Arial"/>
              </a:rPr>
              <a:t>: </a:t>
            </a:r>
            <a:endParaRPr lang="en-US" sz="1400" dirty="0" smtClean="0">
              <a:latin typeface="Arial"/>
              <a:cs typeface="Arial"/>
            </a:endParaRPr>
          </a:p>
          <a:p>
            <a:pPr>
              <a:tabLst>
                <a:tab pos="4491038" algn="l"/>
              </a:tabLst>
            </a:pPr>
            <a:r>
              <a:rPr lang="en-US" sz="1400" dirty="0" smtClean="0">
                <a:latin typeface="Arial"/>
                <a:cs typeface="Arial"/>
              </a:rPr>
              <a:t>Material </a:t>
            </a:r>
            <a:r>
              <a:rPr lang="en-US" sz="1400" dirty="0">
                <a:latin typeface="Arial"/>
                <a:cs typeface="Arial"/>
              </a:rPr>
              <a:t>for </a:t>
            </a:r>
          </a:p>
          <a:p>
            <a:pPr>
              <a:tabLst>
                <a:tab pos="4491038" algn="l"/>
              </a:tabLst>
            </a:pPr>
            <a:r>
              <a:rPr lang="en-US" sz="1400" dirty="0" err="1">
                <a:latin typeface="Arial"/>
                <a:cs typeface="Arial"/>
              </a:rPr>
              <a:t>hadronic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shower,</a:t>
            </a:r>
          </a:p>
          <a:p>
            <a:pPr>
              <a:tabLst>
                <a:tab pos="4491038" algn="l"/>
              </a:tabLst>
            </a:pPr>
            <a:r>
              <a:rPr lang="de-DE" sz="1400" dirty="0" smtClean="0">
                <a:latin typeface="Arial"/>
                <a:cs typeface="Arial"/>
              </a:rPr>
              <a:t>m</a:t>
            </a:r>
            <a:r>
              <a:rPr lang="en-US" sz="1400" dirty="0" err="1" smtClean="0">
                <a:latin typeface="Arial"/>
                <a:cs typeface="Arial"/>
              </a:rPr>
              <a:t>easures</a:t>
            </a:r>
            <a:r>
              <a:rPr lang="en-US" sz="1400" dirty="0" smtClean="0">
                <a:latin typeface="Arial"/>
                <a:cs typeface="Arial"/>
              </a:rPr>
              <a:t> deposited </a:t>
            </a:r>
            <a:r>
              <a:rPr lang="en-US" sz="1400" dirty="0">
                <a:latin typeface="Arial"/>
                <a:cs typeface="Arial"/>
              </a:rPr>
              <a:t>energy.</a:t>
            </a:r>
            <a:endParaRPr lang="cs-CZ" sz="1400" dirty="0">
              <a:latin typeface="Arial"/>
              <a:cs typeface="Arial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6189663" y="5607050"/>
            <a:ext cx="2008187" cy="1085850"/>
          </a:xfrm>
          <a:prstGeom prst="wedgeRectCallout">
            <a:avLst>
              <a:gd name="adj1" fmla="val 31977"/>
              <a:gd name="adj2" fmla="val -79384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4491038" algn="l"/>
              </a:tabLst>
            </a:pPr>
            <a:r>
              <a:rPr lang="en-US" sz="1400" b="1" dirty="0" err="1">
                <a:latin typeface="Arial"/>
                <a:cs typeface="Arial"/>
              </a:rPr>
              <a:t>Muon</a:t>
            </a:r>
            <a:r>
              <a:rPr lang="en-US" sz="1400" b="1" dirty="0">
                <a:latin typeface="Arial"/>
                <a:cs typeface="Arial"/>
              </a:rPr>
              <a:t> detector</a:t>
            </a:r>
            <a:r>
              <a:rPr lang="en-US" sz="1400" dirty="0">
                <a:latin typeface="Arial"/>
                <a:cs typeface="Arial"/>
              </a:rPr>
              <a:t>: </a:t>
            </a:r>
            <a:endParaRPr lang="en-US" sz="1400" dirty="0" smtClean="0">
              <a:latin typeface="Arial"/>
              <a:cs typeface="Arial"/>
            </a:endParaRPr>
          </a:p>
          <a:p>
            <a:pPr algn="ctr">
              <a:tabLst>
                <a:tab pos="4491038" algn="l"/>
              </a:tabLst>
            </a:pPr>
            <a:r>
              <a:rPr lang="en-US" sz="1400" dirty="0" smtClean="0">
                <a:latin typeface="Arial"/>
                <a:cs typeface="Arial"/>
              </a:rPr>
              <a:t>Measures </a:t>
            </a:r>
            <a:r>
              <a:rPr lang="en-US" sz="1400" dirty="0" err="1" smtClean="0">
                <a:latin typeface="Arial"/>
                <a:cs typeface="Arial"/>
              </a:rPr>
              <a:t>muon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tracks.</a:t>
            </a:r>
            <a:endParaRPr lang="cs-CZ" sz="1400" dirty="0">
              <a:latin typeface="Arial"/>
              <a:cs typeface="Arial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404100" y="3144838"/>
            <a:ext cx="101600" cy="103187"/>
            <a:chOff x="4466" y="181"/>
            <a:chExt cx="64" cy="65"/>
          </a:xfrm>
        </p:grpSpPr>
        <p:sp>
          <p:nvSpPr>
            <p:cNvPr id="64533" name="Line 21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464550" y="3143250"/>
            <a:ext cx="101600" cy="103188"/>
            <a:chOff x="4466" y="181"/>
            <a:chExt cx="64" cy="65"/>
          </a:xfrm>
        </p:grpSpPr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920038" y="3146425"/>
            <a:ext cx="101600" cy="103188"/>
            <a:chOff x="4466" y="181"/>
            <a:chExt cx="64" cy="65"/>
          </a:xfrm>
        </p:grpSpPr>
        <p:sp>
          <p:nvSpPr>
            <p:cNvPr id="64539" name="Line 27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392988" y="4829175"/>
            <a:ext cx="101600" cy="103188"/>
            <a:chOff x="4466" y="181"/>
            <a:chExt cx="64" cy="65"/>
          </a:xfrm>
        </p:grpSpPr>
        <p:sp>
          <p:nvSpPr>
            <p:cNvPr id="64542" name="Line 30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43" name="Line 31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8453438" y="4827588"/>
            <a:ext cx="101600" cy="103187"/>
            <a:chOff x="4466" y="181"/>
            <a:chExt cx="64" cy="65"/>
          </a:xfrm>
        </p:grpSpPr>
        <p:sp>
          <p:nvSpPr>
            <p:cNvPr id="64545" name="Line 33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46" name="Line 34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908925" y="4830763"/>
            <a:ext cx="101600" cy="103187"/>
            <a:chOff x="4466" y="181"/>
            <a:chExt cx="64" cy="65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397750" y="4491038"/>
            <a:ext cx="101600" cy="103187"/>
            <a:chOff x="4466" y="181"/>
            <a:chExt cx="64" cy="65"/>
          </a:xfrm>
        </p:grpSpPr>
        <p:sp>
          <p:nvSpPr>
            <p:cNvPr id="64551" name="Line 39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52" name="Line 40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8458200" y="4570413"/>
            <a:ext cx="101600" cy="103187"/>
            <a:chOff x="4466" y="181"/>
            <a:chExt cx="64" cy="65"/>
          </a:xfrm>
        </p:grpSpPr>
        <p:sp>
          <p:nvSpPr>
            <p:cNvPr id="64554" name="Line 42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913688" y="4525963"/>
            <a:ext cx="101600" cy="103187"/>
            <a:chOff x="4466" y="181"/>
            <a:chExt cx="64" cy="65"/>
          </a:xfrm>
        </p:grpSpPr>
        <p:sp>
          <p:nvSpPr>
            <p:cNvPr id="64557" name="Line 45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58" name="Line 46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7392988" y="4048125"/>
            <a:ext cx="101600" cy="103188"/>
            <a:chOff x="4466" y="181"/>
            <a:chExt cx="64" cy="65"/>
          </a:xfrm>
        </p:grpSpPr>
        <p:sp>
          <p:nvSpPr>
            <p:cNvPr id="64560" name="Line 48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61" name="Line 49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453438" y="3827463"/>
            <a:ext cx="101600" cy="103187"/>
            <a:chOff x="4466" y="181"/>
            <a:chExt cx="64" cy="65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7908925" y="3930650"/>
            <a:ext cx="101600" cy="103188"/>
            <a:chOff x="4466" y="181"/>
            <a:chExt cx="64" cy="65"/>
          </a:xfrm>
        </p:grpSpPr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550863" y="1884363"/>
            <a:ext cx="101600" cy="103187"/>
            <a:chOff x="4466" y="181"/>
            <a:chExt cx="64" cy="65"/>
          </a:xfrm>
        </p:grpSpPr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1639888" y="1887538"/>
            <a:ext cx="101600" cy="103187"/>
            <a:chOff x="4466" y="181"/>
            <a:chExt cx="64" cy="65"/>
          </a:xfrm>
        </p:grpSpPr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1095375" y="1885950"/>
            <a:ext cx="101600" cy="103188"/>
            <a:chOff x="4466" y="181"/>
            <a:chExt cx="64" cy="65"/>
          </a:xfrm>
        </p:grpSpPr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2181225" y="1890713"/>
            <a:ext cx="101600" cy="103187"/>
            <a:chOff x="4466" y="181"/>
            <a:chExt cx="64" cy="65"/>
          </a:xfrm>
        </p:grpSpPr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549275" y="3140075"/>
            <a:ext cx="101600" cy="103188"/>
            <a:chOff x="4466" y="181"/>
            <a:chExt cx="64" cy="65"/>
          </a:xfrm>
        </p:grpSpPr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82" name="Line 70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1638300" y="3143250"/>
            <a:ext cx="101600" cy="103188"/>
            <a:chOff x="4466" y="181"/>
            <a:chExt cx="64" cy="65"/>
          </a:xfrm>
        </p:grpSpPr>
        <p:sp>
          <p:nvSpPr>
            <p:cNvPr id="64584" name="Line 72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85" name="Line 73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093788" y="3141663"/>
            <a:ext cx="101600" cy="103187"/>
            <a:chOff x="4466" y="181"/>
            <a:chExt cx="64" cy="65"/>
          </a:xfrm>
        </p:grpSpPr>
        <p:sp>
          <p:nvSpPr>
            <p:cNvPr id="64587" name="Line 75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88" name="Line 76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" name="Group 77"/>
          <p:cNvGrpSpPr>
            <a:grpSpLocks/>
          </p:cNvGrpSpPr>
          <p:nvPr/>
        </p:nvGrpSpPr>
        <p:grpSpPr bwMode="auto">
          <a:xfrm>
            <a:off x="2179638" y="3146425"/>
            <a:ext cx="101600" cy="103188"/>
            <a:chOff x="4466" y="181"/>
            <a:chExt cx="64" cy="65"/>
          </a:xfrm>
        </p:grpSpPr>
        <p:sp>
          <p:nvSpPr>
            <p:cNvPr id="64590" name="Line 78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91" name="Line 79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2" name="Group 80"/>
          <p:cNvGrpSpPr>
            <a:grpSpLocks/>
          </p:cNvGrpSpPr>
          <p:nvPr/>
        </p:nvGrpSpPr>
        <p:grpSpPr bwMode="auto">
          <a:xfrm>
            <a:off x="549275" y="4359275"/>
            <a:ext cx="101600" cy="103188"/>
            <a:chOff x="4466" y="181"/>
            <a:chExt cx="64" cy="65"/>
          </a:xfrm>
        </p:grpSpPr>
        <p:sp>
          <p:nvSpPr>
            <p:cNvPr id="64593" name="Line 81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94" name="Line 82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" name="Group 83"/>
          <p:cNvGrpSpPr>
            <a:grpSpLocks/>
          </p:cNvGrpSpPr>
          <p:nvPr/>
        </p:nvGrpSpPr>
        <p:grpSpPr bwMode="auto">
          <a:xfrm>
            <a:off x="1638300" y="4362450"/>
            <a:ext cx="101600" cy="103188"/>
            <a:chOff x="4466" y="181"/>
            <a:chExt cx="64" cy="65"/>
          </a:xfrm>
        </p:grpSpPr>
        <p:sp>
          <p:nvSpPr>
            <p:cNvPr id="64596" name="Line 84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97" name="Line 85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" name="Group 86"/>
          <p:cNvGrpSpPr>
            <a:grpSpLocks/>
          </p:cNvGrpSpPr>
          <p:nvPr/>
        </p:nvGrpSpPr>
        <p:grpSpPr bwMode="auto">
          <a:xfrm>
            <a:off x="1093788" y="4360863"/>
            <a:ext cx="101600" cy="103187"/>
            <a:chOff x="4466" y="181"/>
            <a:chExt cx="64" cy="65"/>
          </a:xfrm>
        </p:grpSpPr>
        <p:sp>
          <p:nvSpPr>
            <p:cNvPr id="64599" name="Line 87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600" name="Line 88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" name="Group 89"/>
          <p:cNvGrpSpPr>
            <a:grpSpLocks/>
          </p:cNvGrpSpPr>
          <p:nvPr/>
        </p:nvGrpSpPr>
        <p:grpSpPr bwMode="auto">
          <a:xfrm>
            <a:off x="2179638" y="4365625"/>
            <a:ext cx="101600" cy="103188"/>
            <a:chOff x="4466" y="181"/>
            <a:chExt cx="64" cy="65"/>
          </a:xfrm>
        </p:grpSpPr>
        <p:sp>
          <p:nvSpPr>
            <p:cNvPr id="64602" name="Line 90"/>
            <p:cNvSpPr>
              <a:spLocks noChangeShapeType="1"/>
            </p:cNvSpPr>
            <p:nvPr/>
          </p:nvSpPr>
          <p:spPr bwMode="auto">
            <a:xfrm>
              <a:off x="4466" y="181"/>
              <a:ext cx="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603" name="Line 91"/>
            <p:cNvSpPr>
              <a:spLocks noChangeShapeType="1"/>
            </p:cNvSpPr>
            <p:nvPr/>
          </p:nvSpPr>
          <p:spPr bwMode="auto">
            <a:xfrm flipV="1">
              <a:off x="4467" y="183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4605" name="AutoShape 93"/>
          <p:cNvSpPr>
            <a:spLocks noChangeArrowheads="1"/>
          </p:cNvSpPr>
          <p:nvPr/>
        </p:nvSpPr>
        <p:spPr bwMode="auto">
          <a:xfrm>
            <a:off x="5049838" y="965200"/>
            <a:ext cx="3803650" cy="528638"/>
          </a:xfrm>
          <a:prstGeom prst="wedgeRectCallout">
            <a:avLst>
              <a:gd name="adj1" fmla="val 24000"/>
              <a:gd name="adj2" fmla="val 89940"/>
            </a:avLst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4491038" algn="l"/>
              </a:tabLst>
            </a:pPr>
            <a:r>
              <a:rPr lang="en-US" sz="1400" b="1" dirty="0">
                <a:latin typeface="Arial"/>
                <a:cs typeface="Arial"/>
              </a:rPr>
              <a:t>Magnetic field </a:t>
            </a:r>
            <a:r>
              <a:rPr lang="en-US" sz="1400" dirty="0">
                <a:latin typeface="Arial"/>
                <a:cs typeface="Arial"/>
              </a:rPr>
              <a:t>bends</a:t>
            </a:r>
            <a:r>
              <a:rPr lang="en-US" sz="1400" dirty="0" smtClean="0">
                <a:latin typeface="Arial"/>
                <a:cs typeface="Arial"/>
              </a:rPr>
              <a:t> tracks </a:t>
            </a:r>
            <a:r>
              <a:rPr lang="en-US" sz="1400" dirty="0">
                <a:latin typeface="Arial"/>
                <a:cs typeface="Arial"/>
              </a:rPr>
              <a:t>and </a:t>
            </a:r>
          </a:p>
          <a:p>
            <a:pPr algn="ctr">
              <a:tabLst>
                <a:tab pos="4491038" algn="l"/>
              </a:tabLst>
            </a:pPr>
            <a:r>
              <a:rPr lang="en-US" sz="1400" dirty="0">
                <a:latin typeface="Arial"/>
                <a:cs typeface="Arial"/>
              </a:rPr>
              <a:t>helps to measure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momenta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of particles.</a:t>
            </a:r>
            <a:endParaRPr lang="cs-CZ" sz="1400" dirty="0">
              <a:latin typeface="Arial"/>
              <a:cs typeface="Arial"/>
            </a:endParaRPr>
          </a:p>
        </p:txBody>
      </p:sp>
      <p:grpSp>
        <p:nvGrpSpPr>
          <p:cNvPr id="26" name="Group 97"/>
          <p:cNvGrpSpPr>
            <a:grpSpLocks/>
          </p:cNvGrpSpPr>
          <p:nvPr/>
        </p:nvGrpSpPr>
        <p:grpSpPr bwMode="auto">
          <a:xfrm>
            <a:off x="7596188" y="1736725"/>
            <a:ext cx="576262" cy="612775"/>
            <a:chOff x="1062" y="795"/>
            <a:chExt cx="909" cy="912"/>
          </a:xfrm>
        </p:grpSpPr>
        <p:sp>
          <p:nvSpPr>
            <p:cNvPr id="64610" name="Freeform 98"/>
            <p:cNvSpPr>
              <a:spLocks/>
            </p:cNvSpPr>
            <p:nvPr/>
          </p:nvSpPr>
          <p:spPr bwMode="auto">
            <a:xfrm>
              <a:off x="1062" y="795"/>
              <a:ext cx="909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9" y="3"/>
                </a:cxn>
                <a:cxn ang="0">
                  <a:pos x="909" y="455"/>
                </a:cxn>
                <a:cxn ang="0">
                  <a:pos x="618" y="459"/>
                </a:cxn>
                <a:cxn ang="0">
                  <a:pos x="618" y="234"/>
                </a:cxn>
                <a:cxn ang="0">
                  <a:pos x="0" y="233"/>
                </a:cxn>
                <a:cxn ang="0">
                  <a:pos x="0" y="0"/>
                </a:cxn>
              </a:cxnLst>
              <a:rect l="0" t="0" r="r" b="b"/>
              <a:pathLst>
                <a:path w="909" h="459">
                  <a:moveTo>
                    <a:pt x="0" y="0"/>
                  </a:moveTo>
                  <a:lnTo>
                    <a:pt x="909" y="3"/>
                  </a:lnTo>
                  <a:lnTo>
                    <a:pt x="909" y="455"/>
                  </a:lnTo>
                  <a:lnTo>
                    <a:pt x="618" y="459"/>
                  </a:lnTo>
                  <a:lnTo>
                    <a:pt x="618" y="234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611" name="Freeform 99"/>
            <p:cNvSpPr>
              <a:spLocks/>
            </p:cNvSpPr>
            <p:nvPr/>
          </p:nvSpPr>
          <p:spPr bwMode="auto">
            <a:xfrm>
              <a:off x="1066" y="1251"/>
              <a:ext cx="905" cy="456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614" y="222"/>
                </a:cxn>
                <a:cxn ang="0">
                  <a:pos x="614" y="6"/>
                </a:cxn>
                <a:cxn ang="0">
                  <a:pos x="905" y="0"/>
                </a:cxn>
                <a:cxn ang="0">
                  <a:pos x="905" y="456"/>
                </a:cxn>
                <a:cxn ang="0">
                  <a:pos x="0" y="456"/>
                </a:cxn>
                <a:cxn ang="0">
                  <a:pos x="0" y="223"/>
                </a:cxn>
              </a:cxnLst>
              <a:rect l="0" t="0" r="r" b="b"/>
              <a:pathLst>
                <a:path w="905" h="456">
                  <a:moveTo>
                    <a:pt x="0" y="223"/>
                  </a:moveTo>
                  <a:lnTo>
                    <a:pt x="614" y="222"/>
                  </a:lnTo>
                  <a:lnTo>
                    <a:pt x="614" y="6"/>
                  </a:lnTo>
                  <a:lnTo>
                    <a:pt x="905" y="0"/>
                  </a:lnTo>
                  <a:lnTo>
                    <a:pt x="905" y="456"/>
                  </a:lnTo>
                  <a:lnTo>
                    <a:pt x="0" y="456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1511300" y="2205038"/>
            <a:ext cx="576263" cy="612775"/>
            <a:chOff x="1062" y="795"/>
            <a:chExt cx="909" cy="912"/>
          </a:xfrm>
        </p:grpSpPr>
        <p:sp>
          <p:nvSpPr>
            <p:cNvPr id="64613" name="Freeform 101"/>
            <p:cNvSpPr>
              <a:spLocks/>
            </p:cNvSpPr>
            <p:nvPr/>
          </p:nvSpPr>
          <p:spPr bwMode="auto">
            <a:xfrm>
              <a:off x="1062" y="795"/>
              <a:ext cx="909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9" y="3"/>
                </a:cxn>
                <a:cxn ang="0">
                  <a:pos x="909" y="455"/>
                </a:cxn>
                <a:cxn ang="0">
                  <a:pos x="618" y="459"/>
                </a:cxn>
                <a:cxn ang="0">
                  <a:pos x="618" y="234"/>
                </a:cxn>
                <a:cxn ang="0">
                  <a:pos x="0" y="233"/>
                </a:cxn>
                <a:cxn ang="0">
                  <a:pos x="0" y="0"/>
                </a:cxn>
              </a:cxnLst>
              <a:rect l="0" t="0" r="r" b="b"/>
              <a:pathLst>
                <a:path w="909" h="459">
                  <a:moveTo>
                    <a:pt x="0" y="0"/>
                  </a:moveTo>
                  <a:lnTo>
                    <a:pt x="909" y="3"/>
                  </a:lnTo>
                  <a:lnTo>
                    <a:pt x="909" y="455"/>
                  </a:lnTo>
                  <a:lnTo>
                    <a:pt x="618" y="459"/>
                  </a:lnTo>
                  <a:lnTo>
                    <a:pt x="618" y="234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614" name="Freeform 102"/>
            <p:cNvSpPr>
              <a:spLocks/>
            </p:cNvSpPr>
            <p:nvPr/>
          </p:nvSpPr>
          <p:spPr bwMode="auto">
            <a:xfrm>
              <a:off x="1066" y="1251"/>
              <a:ext cx="905" cy="456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614" y="222"/>
                </a:cxn>
                <a:cxn ang="0">
                  <a:pos x="614" y="6"/>
                </a:cxn>
                <a:cxn ang="0">
                  <a:pos x="905" y="0"/>
                </a:cxn>
                <a:cxn ang="0">
                  <a:pos x="905" y="456"/>
                </a:cxn>
                <a:cxn ang="0">
                  <a:pos x="0" y="456"/>
                </a:cxn>
                <a:cxn ang="0">
                  <a:pos x="0" y="223"/>
                </a:cxn>
              </a:cxnLst>
              <a:rect l="0" t="0" r="r" b="b"/>
              <a:pathLst>
                <a:path w="905" h="456">
                  <a:moveTo>
                    <a:pt x="0" y="223"/>
                  </a:moveTo>
                  <a:lnTo>
                    <a:pt x="614" y="222"/>
                  </a:lnTo>
                  <a:lnTo>
                    <a:pt x="614" y="6"/>
                  </a:lnTo>
                  <a:lnTo>
                    <a:pt x="905" y="0"/>
                  </a:lnTo>
                  <a:lnTo>
                    <a:pt x="905" y="456"/>
                  </a:lnTo>
                  <a:lnTo>
                    <a:pt x="0" y="456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0B45-64CB-D34A-8757-2E5E3E1BADE0}" type="slidenum">
              <a:rPr lang="cs-CZ"/>
              <a:pPr/>
              <a:t>21</a:t>
            </a:fld>
            <a:endParaRPr lang="cs-CZ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74700" y="2209800"/>
            <a:ext cx="3055938" cy="3006725"/>
            <a:chOff x="284" y="2082"/>
            <a:chExt cx="1925" cy="1894"/>
          </a:xfrm>
        </p:grpSpPr>
        <p:sp>
          <p:nvSpPr>
            <p:cNvPr id="65595" name="Oval 59"/>
            <p:cNvSpPr>
              <a:spLocks noChangeArrowheads="1"/>
            </p:cNvSpPr>
            <p:nvPr/>
          </p:nvSpPr>
          <p:spPr bwMode="auto">
            <a:xfrm>
              <a:off x="284" y="2082"/>
              <a:ext cx="1925" cy="18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596" name="Oval 60"/>
            <p:cNvSpPr>
              <a:spLocks noChangeArrowheads="1"/>
            </p:cNvSpPr>
            <p:nvPr/>
          </p:nvSpPr>
          <p:spPr bwMode="auto">
            <a:xfrm>
              <a:off x="557" y="2363"/>
              <a:ext cx="1380" cy="133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597" name="Oval 61"/>
            <p:cNvSpPr>
              <a:spLocks noChangeArrowheads="1"/>
            </p:cNvSpPr>
            <p:nvPr/>
          </p:nvSpPr>
          <p:spPr bwMode="auto">
            <a:xfrm>
              <a:off x="784" y="2592"/>
              <a:ext cx="923" cy="8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598" name="Oval 62"/>
            <p:cNvSpPr>
              <a:spLocks noChangeArrowheads="1"/>
            </p:cNvSpPr>
            <p:nvPr/>
          </p:nvSpPr>
          <p:spPr bwMode="auto">
            <a:xfrm>
              <a:off x="973" y="2769"/>
              <a:ext cx="547" cy="52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599" name="AutoShape 63"/>
            <p:cNvSpPr>
              <a:spLocks noChangeArrowheads="1"/>
            </p:cNvSpPr>
            <p:nvPr/>
          </p:nvSpPr>
          <p:spPr bwMode="auto">
            <a:xfrm>
              <a:off x="1114" y="2886"/>
              <a:ext cx="269" cy="315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223838" y="341313"/>
            <a:ext cx="8275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2763838" algn="l"/>
              </a:tabLs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Detectors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are wrapped around the beam pipe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collision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point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–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>
              <a:tabLst>
                <a:tab pos="2763838" algn="l"/>
              </a:tabLst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schematic and less schematic cut through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the ATLAS detector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5582" name="Picture 46" descr="inte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00" y="1673225"/>
            <a:ext cx="4092575" cy="4076700"/>
          </a:xfrm>
          <a:prstGeom prst="rect">
            <a:avLst/>
          </a:prstGeom>
          <a:noFill/>
        </p:spPr>
      </p:pic>
      <p:sp>
        <p:nvSpPr>
          <p:cNvPr id="65583" name="Line 47"/>
          <p:cNvSpPr>
            <a:spLocks noChangeShapeType="1"/>
          </p:cNvSpPr>
          <p:nvPr/>
        </p:nvSpPr>
        <p:spPr bwMode="auto">
          <a:xfrm>
            <a:off x="3032125" y="1590675"/>
            <a:ext cx="2881313" cy="1878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84" name="Line 48"/>
          <p:cNvSpPr>
            <a:spLocks noChangeShapeType="1"/>
          </p:cNvSpPr>
          <p:nvPr/>
        </p:nvSpPr>
        <p:spPr bwMode="auto">
          <a:xfrm flipH="1">
            <a:off x="2484438" y="1531938"/>
            <a:ext cx="754062" cy="20161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86" name="Line 50"/>
          <p:cNvSpPr>
            <a:spLocks noChangeShapeType="1"/>
          </p:cNvSpPr>
          <p:nvPr/>
        </p:nvSpPr>
        <p:spPr bwMode="auto">
          <a:xfrm flipH="1">
            <a:off x="2855913" y="1477963"/>
            <a:ext cx="2205037" cy="18557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87" name="Line 51"/>
          <p:cNvSpPr>
            <a:spLocks noChangeShapeType="1"/>
          </p:cNvSpPr>
          <p:nvPr/>
        </p:nvSpPr>
        <p:spPr bwMode="auto">
          <a:xfrm>
            <a:off x="4814888" y="1543050"/>
            <a:ext cx="1150937" cy="143351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85" name="AutoShape 49"/>
          <p:cNvSpPr>
            <a:spLocks noChangeArrowheads="1"/>
          </p:cNvSpPr>
          <p:nvPr/>
        </p:nvSpPr>
        <p:spPr bwMode="auto">
          <a:xfrm>
            <a:off x="4410075" y="1209675"/>
            <a:ext cx="2968625" cy="466725"/>
          </a:xfrm>
          <a:prstGeom prst="wedgeRectCallout">
            <a:avLst>
              <a:gd name="adj1" fmla="val -49999"/>
              <a:gd name="adj2" fmla="val 19046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cs-CZ" sz="1400">
                <a:latin typeface="Arial"/>
                <a:cs typeface="Arial"/>
              </a:rPr>
              <a:t>The </a:t>
            </a:r>
            <a:r>
              <a:rPr lang="cs-CZ" sz="1400" b="1">
                <a:latin typeface="Arial"/>
                <a:cs typeface="Arial"/>
              </a:rPr>
              <a:t>Electromagnetic calorimeter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17513" y="1217613"/>
            <a:ext cx="3157537" cy="466725"/>
          </a:xfrm>
          <a:prstGeom prst="wedgeRectCallout">
            <a:avLst>
              <a:gd name="adj1" fmla="val 50102"/>
              <a:gd name="adj2" fmla="val -21768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tabLst>
                <a:tab pos="4491038" algn="l"/>
              </a:tabLst>
            </a:pPr>
            <a:r>
              <a:rPr lang="cs-CZ" sz="1400">
                <a:latin typeface="Arial"/>
                <a:cs typeface="Arial"/>
              </a:rPr>
              <a:t>The </a:t>
            </a:r>
            <a:r>
              <a:rPr lang="en-US" sz="1400" b="1">
                <a:latin typeface="Arial"/>
                <a:cs typeface="Arial"/>
              </a:rPr>
              <a:t>Tracker</a:t>
            </a:r>
            <a:r>
              <a:rPr lang="en-US" sz="1400">
                <a:latin typeface="Arial"/>
                <a:cs typeface="Arial"/>
              </a:rPr>
              <a:t> or </a:t>
            </a:r>
            <a:r>
              <a:rPr lang="en-US" sz="1400" b="1">
                <a:latin typeface="Arial"/>
                <a:cs typeface="Arial"/>
              </a:rPr>
              <a:t>Inner detector</a:t>
            </a:r>
            <a:endParaRPr lang="cs-CZ" sz="1400" b="1">
              <a:latin typeface="Arial"/>
              <a:cs typeface="Arial"/>
            </a:endParaRPr>
          </a:p>
        </p:txBody>
      </p:sp>
      <p:sp>
        <p:nvSpPr>
          <p:cNvPr id="65589" name="Line 53"/>
          <p:cNvSpPr>
            <a:spLocks noChangeShapeType="1"/>
          </p:cNvSpPr>
          <p:nvPr/>
        </p:nvSpPr>
        <p:spPr bwMode="auto">
          <a:xfrm flipH="1" flipV="1">
            <a:off x="2462213" y="4591050"/>
            <a:ext cx="179387" cy="10636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90" name="Line 54"/>
          <p:cNvSpPr>
            <a:spLocks noChangeShapeType="1"/>
          </p:cNvSpPr>
          <p:nvPr/>
        </p:nvSpPr>
        <p:spPr bwMode="auto">
          <a:xfrm flipV="1">
            <a:off x="2646363" y="4095750"/>
            <a:ext cx="2763837" cy="153828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88" name="AutoShape 52"/>
          <p:cNvSpPr>
            <a:spLocks noChangeArrowheads="1"/>
          </p:cNvSpPr>
          <p:nvPr/>
        </p:nvSpPr>
        <p:spPr bwMode="auto">
          <a:xfrm>
            <a:off x="431800" y="5562600"/>
            <a:ext cx="2419350" cy="466725"/>
          </a:xfrm>
          <a:prstGeom prst="wedgeRectCallout">
            <a:avLst>
              <a:gd name="adj1" fmla="val 50340"/>
              <a:gd name="adj2" fmla="val -27122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cs-CZ" sz="1400">
                <a:latin typeface="Arial"/>
                <a:cs typeface="Arial"/>
              </a:rPr>
              <a:t>The </a:t>
            </a:r>
            <a:r>
              <a:rPr lang="cs-CZ" sz="1400" b="1">
                <a:latin typeface="Arial"/>
                <a:cs typeface="Arial"/>
              </a:rPr>
              <a:t>Hadronic calorimeter</a:t>
            </a:r>
          </a:p>
        </p:txBody>
      </p:sp>
      <p:sp>
        <p:nvSpPr>
          <p:cNvPr id="65592" name="Line 56"/>
          <p:cNvSpPr>
            <a:spLocks noChangeShapeType="1"/>
          </p:cNvSpPr>
          <p:nvPr/>
        </p:nvSpPr>
        <p:spPr bwMode="auto">
          <a:xfrm flipH="1" flipV="1">
            <a:off x="3205163" y="4783138"/>
            <a:ext cx="1331912" cy="86201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93" name="Line 57"/>
          <p:cNvSpPr>
            <a:spLocks noChangeShapeType="1"/>
          </p:cNvSpPr>
          <p:nvPr/>
        </p:nvSpPr>
        <p:spPr bwMode="auto">
          <a:xfrm flipV="1">
            <a:off x="4278313" y="4824413"/>
            <a:ext cx="1409700" cy="81121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91" name="AutoShape 55"/>
          <p:cNvSpPr>
            <a:spLocks noChangeArrowheads="1"/>
          </p:cNvSpPr>
          <p:nvPr/>
        </p:nvSpPr>
        <p:spPr bwMode="auto">
          <a:xfrm>
            <a:off x="3454400" y="5553075"/>
            <a:ext cx="1893888" cy="466725"/>
          </a:xfrm>
          <a:prstGeom prst="wedgeRectCallout">
            <a:avLst>
              <a:gd name="adj1" fmla="val 49243"/>
              <a:gd name="adj2" fmla="val -24542"/>
            </a:avLst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tabLst>
                <a:tab pos="4491038" algn="l"/>
              </a:tabLst>
            </a:pPr>
            <a:r>
              <a:rPr lang="cs-CZ" sz="1400">
                <a:latin typeface="Arial"/>
                <a:cs typeface="Arial"/>
              </a:rPr>
              <a:t>The </a:t>
            </a:r>
            <a:r>
              <a:rPr lang="cs-CZ" sz="1400" b="1">
                <a:latin typeface="Arial"/>
                <a:cs typeface="Arial"/>
              </a:rPr>
              <a:t>Muon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2" name="Picture 58" descr="chapter1_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00" y="334231"/>
            <a:ext cx="8157164" cy="630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5750498" y="44512"/>
            <a:ext cx="2914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0090"/>
                </a:solidFill>
                <a:latin typeface="Arial"/>
                <a:cs typeface="Arial"/>
              </a:rPr>
              <a:t>ATLAS</a:t>
            </a:r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 flipH="1">
            <a:off x="8460064" y="1932699"/>
            <a:ext cx="0" cy="4258927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1039813" y="887413"/>
            <a:ext cx="501650" cy="100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900931" y="6408877"/>
            <a:ext cx="7262348" cy="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8460064" y="3827463"/>
            <a:ext cx="744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/>
                <a:cs typeface="Arial"/>
              </a:rPr>
              <a:t>22 </a:t>
            </a:r>
            <a:r>
              <a:rPr lang="en-US" b="1" dirty="0" err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4156075" y="6408877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/>
                <a:cs typeface="Arial"/>
              </a:rPr>
              <a:t>44 </a:t>
            </a:r>
            <a:r>
              <a:rPr lang="en-US" b="1" dirty="0" err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C79D91-81C6-B049-B26A-2287BA12DA49}" type="slidenum">
              <a:rPr lang="en-GB"/>
              <a:pPr/>
              <a:t>23</a:t>
            </a:fld>
            <a:endParaRPr lang="en-GB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0404" name="Picture 4" descr="0511012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9738"/>
            <a:ext cx="4002088" cy="2608262"/>
          </a:xfrm>
          <a:prstGeom prst="rect">
            <a:avLst/>
          </a:prstGeom>
          <a:noFill/>
        </p:spPr>
      </p:pic>
      <p:pic>
        <p:nvPicPr>
          <p:cNvPr id="230405" name="Picture 5" descr="050901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0" y="0"/>
            <a:ext cx="3587750" cy="5502275"/>
          </a:xfrm>
          <a:prstGeom prst="rect">
            <a:avLst/>
          </a:prstGeom>
          <a:noFill/>
        </p:spPr>
      </p:pic>
      <p:pic>
        <p:nvPicPr>
          <p:cNvPr id="230406" name="Picture 6" descr="B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25750" cy="4249738"/>
          </a:xfrm>
          <a:prstGeom prst="rect">
            <a:avLst/>
          </a:prstGeom>
          <a:noFill/>
        </p:spPr>
      </p:pic>
      <p:pic>
        <p:nvPicPr>
          <p:cNvPr id="230407" name="Picture 7" descr="B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6225" y="0"/>
            <a:ext cx="2843213" cy="4275138"/>
          </a:xfrm>
          <a:prstGeom prst="rect">
            <a:avLst/>
          </a:prstGeom>
          <a:noFill/>
        </p:spPr>
      </p:pic>
      <p:pic>
        <p:nvPicPr>
          <p:cNvPr id="230408" name="Picture 8" descr="oreach-2005-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7163" y="4240213"/>
            <a:ext cx="3182937" cy="2617787"/>
          </a:xfrm>
          <a:prstGeom prst="rect">
            <a:avLst/>
          </a:prstGeom>
          <a:noFill/>
        </p:spPr>
      </p:pic>
      <p:pic>
        <p:nvPicPr>
          <p:cNvPr id="11" name="Bild 10" descr="ATLASlevel-1PP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088" y="3479800"/>
            <a:ext cx="2470912" cy="337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Bild 3" descr="HC2004135Schlossbel_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363" y="677333"/>
            <a:ext cx="5964237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329238" y="939800"/>
          <a:ext cx="1951037" cy="1184275"/>
        </p:xfrm>
        <a:graphic>
          <a:graphicData uri="http://schemas.openxmlformats.org/presentationml/2006/ole">
            <p:oleObj spid="_x0000_s132114" name="Formel" r:id="rId4" imgW="694800" imgH="4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Bild 3" descr="HC2004135Schlossbel_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363" y="677333"/>
            <a:ext cx="5964237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329238" y="939800"/>
          <a:ext cx="1951037" cy="1184275"/>
        </p:xfrm>
        <a:graphic>
          <a:graphicData uri="http://schemas.openxmlformats.org/presentationml/2006/ole">
            <p:oleObj spid="_x0000_s133138" name="Formel" r:id="rId4" imgW="694800" imgH="420480" progId="Equation.3">
              <p:embed/>
            </p:oleObj>
          </a:graphicData>
        </a:graphic>
      </p:graphicFrame>
      <p:sp>
        <p:nvSpPr>
          <p:cNvPr id="4" name="Gleichschenkliges Dreieck 3"/>
          <p:cNvSpPr/>
          <p:nvPr/>
        </p:nvSpPr>
        <p:spPr>
          <a:xfrm rot="18101341">
            <a:off x="4212084" y="2082809"/>
            <a:ext cx="1386010" cy="1103114"/>
          </a:xfrm>
          <a:prstGeom prst="triangle">
            <a:avLst/>
          </a:prstGeom>
          <a:blipFill dpi="0" rotWithShape="1">
            <a:blip r:embed="rId5">
              <a:alphaModFix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JiveXML_162620_160602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570"/>
            <a:ext cx="9144000" cy="535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9506880"/>
              </p:ext>
            </p:extLst>
          </p:nvPr>
        </p:nvGraphicFramePr>
        <p:xfrm>
          <a:off x="958850" y="2381250"/>
          <a:ext cx="7218363" cy="2754313"/>
        </p:xfrm>
        <a:graphic>
          <a:graphicData uri="http://schemas.openxmlformats.org/presentationml/2006/ole">
            <p:oleObj spid="_x0000_s99347" name="Formel" r:id="rId3" imgW="1755360" imgH="658080" progId="Equation.3">
              <p:embed/>
            </p:oleObj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079500" y="939800"/>
            <a:ext cx="651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>
                <a:solidFill>
                  <a:srgbClr val="34599F"/>
                </a:solidFill>
              </a:rPr>
              <a:t>„</a:t>
            </a:r>
            <a:r>
              <a:rPr lang="de-DE" sz="5400" dirty="0" err="1" smtClean="0">
                <a:solidFill>
                  <a:srgbClr val="34599F"/>
                </a:solidFill>
              </a:rPr>
              <a:t>Missing</a:t>
            </a:r>
            <a:r>
              <a:rPr lang="de-DE" sz="5400" dirty="0" smtClean="0">
                <a:solidFill>
                  <a:srgbClr val="34599F"/>
                </a:solidFill>
              </a:rPr>
              <a:t> E</a:t>
            </a:r>
            <a:r>
              <a:rPr lang="de-DE" sz="5400" baseline="-25000" dirty="0" smtClean="0">
                <a:solidFill>
                  <a:srgbClr val="34599F"/>
                </a:solidFill>
              </a:rPr>
              <a:t>T</a:t>
            </a:r>
            <a:r>
              <a:rPr lang="de-DE" sz="5400" dirty="0" smtClean="0">
                <a:solidFill>
                  <a:srgbClr val="34599F"/>
                </a:solidFill>
              </a:rPr>
              <a:t>“ (MET)</a:t>
            </a:r>
            <a:endParaRPr lang="de-DE" sz="5400" dirty="0">
              <a:solidFill>
                <a:srgbClr val="3459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Atlantis-Wenu-lego-r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660"/>
            <a:ext cx="9144000" cy="544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 historical problem : E</a:t>
            </a:r>
            <a:r>
              <a:rPr lang="en-US" sz="3600" i="0" dirty="0">
                <a:solidFill>
                  <a:srgbClr val="FFFFFF"/>
                </a:solidFill>
              </a:rPr>
              <a:t>=</a:t>
            </a:r>
            <a:r>
              <a:rPr lang="en-US" sz="3600" dirty="0" smtClean="0">
                <a:solidFill>
                  <a:srgbClr val="FFFFFF"/>
                </a:solidFill>
              </a:rPr>
              <a:t>mc</a:t>
            </a:r>
            <a:r>
              <a:rPr lang="en-US" sz="3600" i="0" baseline="30000" dirty="0" smtClean="0">
                <a:solidFill>
                  <a:srgbClr val="FFFFFF"/>
                </a:solidFill>
              </a:rPr>
              <a:t>2  </a:t>
            </a:r>
            <a:r>
              <a:rPr lang="en-US" sz="3600" i="0" dirty="0" smtClean="0">
                <a:solidFill>
                  <a:srgbClr val="FFFFFF"/>
                </a:solidFill>
              </a:rPr>
              <a:t>for the electron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229600" cy="41148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FFFF"/>
                </a:solidFill>
              </a:rPr>
              <a:t>Electron size &lt; 10</a:t>
            </a:r>
            <a:r>
              <a:rPr lang="en-US" sz="2700" baseline="30000" dirty="0" smtClean="0">
                <a:solidFill>
                  <a:srgbClr val="FFFFFF"/>
                </a:solidFill>
              </a:rPr>
              <a:t>-18 </a:t>
            </a:r>
            <a:r>
              <a:rPr lang="en-US" sz="2700" dirty="0" smtClean="0">
                <a:solidFill>
                  <a:srgbClr val="FFFFFF"/>
                </a:solidFill>
              </a:rPr>
              <a:t>cm !</a:t>
            </a:r>
          </a:p>
          <a:p>
            <a:r>
              <a:rPr lang="en-US" sz="2700" dirty="0" smtClean="0">
                <a:solidFill>
                  <a:srgbClr val="FFFFFF"/>
                </a:solidFill>
              </a:rPr>
              <a:t>Electron repels itself</a:t>
            </a:r>
          </a:p>
          <a:p>
            <a:r>
              <a:rPr lang="en-US" sz="2700" dirty="0" smtClean="0">
                <a:solidFill>
                  <a:srgbClr val="FFFFFF"/>
                </a:solidFill>
              </a:rPr>
              <a:t>Need at least </a:t>
            </a:r>
            <a:r>
              <a:rPr lang="en-US" sz="2700" dirty="0" smtClean="0">
                <a:solidFill>
                  <a:srgbClr val="FF0000"/>
                </a:solidFill>
              </a:rPr>
              <a:t>10</a:t>
            </a:r>
            <a:r>
              <a:rPr lang="en-US" sz="2700" baseline="30000" dirty="0" smtClean="0">
                <a:solidFill>
                  <a:srgbClr val="FF0000"/>
                </a:solidFill>
              </a:rPr>
              <a:t>10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eV</a:t>
            </a:r>
            <a:r>
              <a:rPr lang="en-US" sz="2700" dirty="0">
                <a:solidFill>
                  <a:srgbClr val="FF0000"/>
                </a:solidFill>
              </a:rPr>
              <a:t> of energy </a:t>
            </a:r>
            <a:r>
              <a:rPr lang="en-US" sz="2700" dirty="0">
                <a:solidFill>
                  <a:srgbClr val="FFFFFF"/>
                </a:solidFill>
              </a:rPr>
              <a:t>to pack electric charge tightly inside the electron</a:t>
            </a:r>
          </a:p>
          <a:p>
            <a:r>
              <a:rPr lang="en-US" sz="2700" dirty="0">
                <a:solidFill>
                  <a:srgbClr val="FFFFFF"/>
                </a:solidFill>
              </a:rPr>
              <a:t>But the observed</a:t>
            </a:r>
            <a:r>
              <a:rPr lang="en-US" sz="2700" dirty="0" smtClean="0">
                <a:solidFill>
                  <a:srgbClr val="FFFFFF"/>
                </a:solidFill>
              </a:rPr>
              <a:t> mass </a:t>
            </a:r>
            <a:r>
              <a:rPr lang="en-US" sz="2700" dirty="0">
                <a:solidFill>
                  <a:srgbClr val="FFFFFF"/>
                </a:solidFill>
              </a:rPr>
              <a:t>of the electron is </a:t>
            </a:r>
            <a:r>
              <a:rPr lang="en-US" sz="2700" dirty="0">
                <a:solidFill>
                  <a:srgbClr val="FF0000"/>
                </a:solidFill>
              </a:rPr>
              <a:t>only </a:t>
            </a:r>
            <a:r>
              <a:rPr lang="en-US" sz="2700" dirty="0" smtClean="0">
                <a:solidFill>
                  <a:srgbClr val="FF0000"/>
                </a:solidFill>
              </a:rPr>
              <a:t>5×10</a:t>
            </a:r>
            <a:r>
              <a:rPr lang="en-US" sz="2700" baseline="30000" dirty="0" smtClean="0">
                <a:solidFill>
                  <a:srgbClr val="FF0000"/>
                </a:solidFill>
              </a:rPr>
              <a:t>5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eV</a:t>
            </a:r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dirty="0">
                <a:solidFill>
                  <a:srgbClr val="FFFFFF"/>
                </a:solidFill>
              </a:rPr>
              <a:t>Electron cannot be smaller than </a:t>
            </a:r>
            <a:r>
              <a:rPr lang="en-US" sz="2700" dirty="0">
                <a:solidFill>
                  <a:srgbClr val="FF0000"/>
                </a:solidFill>
              </a:rPr>
              <a:t>10</a:t>
            </a:r>
            <a:r>
              <a:rPr lang="en-US" sz="2700" baseline="30000" dirty="0">
                <a:solidFill>
                  <a:srgbClr val="FF0000"/>
                </a:solidFill>
              </a:rPr>
              <a:t>–13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cm </a:t>
            </a:r>
            <a:r>
              <a:rPr lang="en-US" sz="2700" dirty="0" smtClean="0">
                <a:solidFill>
                  <a:srgbClr val="FFFFFF"/>
                </a:solidFill>
              </a:rPr>
              <a:t>?</a:t>
            </a:r>
          </a:p>
          <a:p>
            <a:endParaRPr lang="en-US" sz="2700" dirty="0" smtClean="0">
              <a:solidFill>
                <a:srgbClr val="FFFFFF"/>
              </a:solidFill>
            </a:endParaRPr>
          </a:p>
          <a:p>
            <a:r>
              <a:rPr lang="en-US" sz="2700" dirty="0">
                <a:solidFill>
                  <a:srgbClr val="FF0000"/>
                </a:solidFill>
              </a:rPr>
              <a:t>Breakdown of theory of electromagnetism</a:t>
            </a:r>
          </a:p>
          <a:p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227115" y="1285048"/>
            <a:ext cx="3459685" cy="371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ulletcluster_comp_f2048.jpg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76200"/>
            <a:ext cx="9163366" cy="66219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5465" y="919135"/>
            <a:ext cx="89685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Quantitative evidence for DM from a wide range of</a:t>
            </a:r>
            <a:b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astrophysical observations </a:t>
            </a: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: rotation curves, CMB, lensing, colliding clusters, large scale structure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All current DM evidence is inferred from its</a:t>
            </a:r>
            <a:b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gravitational</a:t>
            </a: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influence 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So far no convincing observations of DM</a:t>
            </a:r>
            <a:b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non-gravitational </a:t>
            </a: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interactions 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So far no convincing evidence for  DM </a:t>
            </a:r>
            <a:r>
              <a:rPr lang="en-US" sz="28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particle nature</a:t>
            </a:r>
            <a:endParaRPr lang="en-US" sz="28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Anti</a:t>
            </a:r>
            <a:r>
              <a:rPr lang="en-US" dirty="0">
                <a:solidFill>
                  <a:schemeClr val="bg1"/>
                </a:solidFill>
              </a:rPr>
              <a:t>-Matter</a:t>
            </a:r>
            <a:r>
              <a:rPr lang="en-US" dirty="0" smtClean="0">
                <a:solidFill>
                  <a:schemeClr val="bg1"/>
                </a:solidFill>
              </a:rPr>
              <a:t> helps - QED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796375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Loops </a:t>
            </a:r>
            <a:r>
              <a:rPr lang="en-US" dirty="0">
                <a:solidFill>
                  <a:srgbClr val="FFFFFF"/>
                </a:solidFill>
              </a:rPr>
              <a:t>of matter anti-matter creation/annihilation</a:t>
            </a:r>
          </a:p>
          <a:p>
            <a:r>
              <a:rPr lang="en-US" dirty="0">
                <a:solidFill>
                  <a:srgbClr val="FFFFFF"/>
                </a:solidFill>
              </a:rPr>
              <a:t>Electron annihilates the positron in the bubble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FFFF"/>
                </a:solidFill>
                <a:sym typeface="Symbol" charset="2"/>
              </a:rPr>
              <a:t>	</a:t>
            </a:r>
            <a:r>
              <a:rPr lang="en-US" dirty="0" err="1">
                <a:solidFill>
                  <a:srgbClr val="FF0000"/>
                </a:solidFill>
                <a:sym typeface="Symbol" charset="2"/>
              </a:rPr>
              <a:t>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 reduction </a:t>
            </a:r>
            <a:r>
              <a:rPr lang="en-US" dirty="0">
                <a:solidFill>
                  <a:srgbClr val="FF0000"/>
                </a:solidFill>
                <a:sym typeface="Symbol" charset="2"/>
              </a:rPr>
              <a:t>of mass</a:t>
            </a:r>
          </a:p>
        </p:txBody>
      </p:sp>
      <p:pic>
        <p:nvPicPr>
          <p:cNvPr id="7" name="Bild 6" descr="200px-EighthOrderMagMo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993900"/>
            <a:ext cx="2540000" cy="2540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Higgs repels itself, too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Just like</a:t>
            </a:r>
            <a:r>
              <a:rPr lang="en-US" dirty="0" smtClean="0">
                <a:solidFill>
                  <a:srgbClr val="FFFFFF"/>
                </a:solidFill>
              </a:rPr>
              <a:t> the electron repelling </a:t>
            </a:r>
            <a:r>
              <a:rPr lang="en-US" dirty="0">
                <a:solidFill>
                  <a:srgbClr val="FFFFFF"/>
                </a:solidFill>
              </a:rPr>
              <a:t>itself because of its charge,</a:t>
            </a:r>
            <a:r>
              <a:rPr lang="en-US" dirty="0" smtClean="0">
                <a:solidFill>
                  <a:srgbClr val="FFFFFF"/>
                </a:solidFill>
              </a:rPr>
              <a:t> the Higgs </a:t>
            </a:r>
            <a:r>
              <a:rPr lang="en-US" dirty="0">
                <a:solidFill>
                  <a:srgbClr val="FFFFFF"/>
                </a:solidFill>
              </a:rPr>
              <a:t>boson also repels itself</a:t>
            </a:r>
          </a:p>
          <a:p>
            <a:r>
              <a:rPr lang="en-US" dirty="0">
                <a:solidFill>
                  <a:srgbClr val="FFFFFF"/>
                </a:solidFill>
              </a:rPr>
              <a:t>Requires a lot of energy to contain itself in its point-like size</a:t>
            </a:r>
            <a:r>
              <a:rPr lang="en-US" dirty="0" smtClean="0">
                <a:solidFill>
                  <a:srgbClr val="FFFFFF"/>
                </a:solidFill>
              </a:rPr>
              <a:t>!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Breakdown of theory of weak force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08" y="1761744"/>
            <a:ext cx="2977732" cy="225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 the same trick again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2289678"/>
            <a:ext cx="5181600" cy="2730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Known particle loops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de-DE" i="1" dirty="0">
                <a:solidFill>
                  <a:schemeClr val="bg1"/>
                </a:solidFill>
              </a:rPr>
              <a:t>(100 </a:t>
            </a:r>
            <a:r>
              <a:rPr lang="de-DE" i="1" dirty="0" err="1">
                <a:solidFill>
                  <a:schemeClr val="bg1"/>
                </a:solidFill>
              </a:rPr>
              <a:t>GeV</a:t>
            </a:r>
            <a:r>
              <a:rPr lang="de-DE" i="1" dirty="0">
                <a:solidFill>
                  <a:schemeClr val="bg1"/>
                </a:solidFill>
              </a:rPr>
              <a:t>)</a:t>
            </a:r>
            <a:r>
              <a:rPr lang="de-DE" i="1" baseline="30000" dirty="0">
                <a:solidFill>
                  <a:schemeClr val="bg1"/>
                </a:solidFill>
              </a:rPr>
              <a:t>2 </a:t>
            </a:r>
            <a:r>
              <a:rPr lang="de-DE" i="1" dirty="0">
                <a:solidFill>
                  <a:schemeClr val="bg1"/>
                </a:solidFill>
              </a:rPr>
              <a:t>= (10</a:t>
            </a:r>
            <a:r>
              <a:rPr lang="de-DE" i="1" baseline="30000" dirty="0">
                <a:solidFill>
                  <a:schemeClr val="bg1"/>
                </a:solidFill>
              </a:rPr>
              <a:t>16 </a:t>
            </a:r>
            <a:r>
              <a:rPr lang="de-DE" i="1" dirty="0" err="1">
                <a:solidFill>
                  <a:schemeClr val="bg1"/>
                </a:solidFill>
              </a:rPr>
              <a:t>GeV</a:t>
            </a:r>
            <a:r>
              <a:rPr lang="de-DE" i="1" dirty="0">
                <a:solidFill>
                  <a:schemeClr val="bg1"/>
                </a:solidFill>
              </a:rPr>
              <a:t>)</a:t>
            </a:r>
            <a:r>
              <a:rPr lang="de-DE" i="1" baseline="30000" dirty="0">
                <a:solidFill>
                  <a:schemeClr val="bg1"/>
                </a:solidFill>
              </a:rPr>
              <a:t>2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</a:t>
            </a:r>
            <a:r>
              <a:rPr lang="de-DE" i="1" dirty="0">
                <a:solidFill>
                  <a:schemeClr val="bg1"/>
                </a:solidFill>
              </a:rPr>
              <a:t>(10</a:t>
            </a:r>
            <a:r>
              <a:rPr lang="de-DE" i="1" baseline="30000" dirty="0">
                <a:solidFill>
                  <a:schemeClr val="bg1"/>
                </a:solidFill>
              </a:rPr>
              <a:t>16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GeV</a:t>
            </a:r>
            <a:r>
              <a:rPr lang="de-DE" i="1" dirty="0">
                <a:solidFill>
                  <a:schemeClr val="bg1"/>
                </a:solidFill>
              </a:rPr>
              <a:t>)</a:t>
            </a:r>
            <a:r>
              <a:rPr lang="de-DE" i="1" baseline="30000" dirty="0" smtClean="0">
                <a:solidFill>
                  <a:schemeClr val="bg1"/>
                </a:solidFill>
              </a:rPr>
              <a:t>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Double particles </a:t>
            </a:r>
            <a:r>
              <a:rPr lang="en-US" dirty="0">
                <a:solidFill>
                  <a:srgbClr val="FF0000"/>
                </a:solidFill>
                <a:sym typeface="Symbol" charset="2"/>
              </a:rPr>
              <a:t>: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charset="2"/>
              </a:rPr>
              <a:t>superpartners</a:t>
            </a:r>
            <a:endParaRPr lang="en-US" dirty="0" smtClean="0">
              <a:solidFill>
                <a:srgbClr val="FF0000"/>
              </a:solidFill>
              <a:sym typeface="Symbol" charset="2"/>
            </a:endParaRPr>
          </a:p>
          <a:p>
            <a:endParaRPr lang="en-US" dirty="0" smtClean="0">
              <a:solidFill>
                <a:srgbClr val="FF0000"/>
              </a:solidFill>
              <a:sym typeface="Symbol" charset="2"/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Loops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err="1">
                <a:solidFill>
                  <a:srgbClr val="FFFFFF"/>
                </a:solidFill>
              </a:rPr>
              <a:t>superpartners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cancel </a:t>
            </a:r>
            <a:r>
              <a:rPr lang="en-US" dirty="0">
                <a:solidFill>
                  <a:srgbClr val="FFFFFF"/>
                </a:solidFill>
              </a:rPr>
              <a:t>the energy required to contain Higgs boson in </a:t>
            </a:r>
            <a:r>
              <a:rPr lang="en-US" dirty="0" smtClean="0">
                <a:solidFill>
                  <a:srgbClr val="FFFFFF"/>
                </a:solidFill>
              </a:rPr>
              <a:t>itself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148839"/>
            <a:ext cx="2495804" cy="150608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3875532"/>
            <a:ext cx="2499314" cy="158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 rot="16200000">
            <a:off x="-1534224" y="2910495"/>
            <a:ext cx="466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rgbClr val="FFFFFF"/>
                </a:solidFill>
              </a:rPr>
              <a:t>The</a:t>
            </a:r>
            <a:r>
              <a:rPr lang="de-DE" sz="3600" dirty="0" smtClean="0">
                <a:solidFill>
                  <a:srgbClr val="FFFFFF"/>
                </a:solidFill>
              </a:rPr>
              <a:t> Billion Dollar Plot</a:t>
            </a:r>
            <a:endParaRPr lang="de-DE" sz="3600" dirty="0">
              <a:solidFill>
                <a:srgbClr val="FFFFFF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0"/>
            <a:ext cx="7422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17" name="Rectangle 33"/>
          <p:cNvSpPr>
            <a:spLocks noChangeArrowheads="1"/>
          </p:cNvSpPr>
          <p:nvPr/>
        </p:nvSpPr>
        <p:spPr bwMode="auto">
          <a:xfrm>
            <a:off x="466727" y="184046"/>
            <a:ext cx="810101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dirty="0" err="1" smtClean="0">
                <a:solidFill>
                  <a:srgbClr val="FFFFFF"/>
                </a:solidFill>
              </a:rPr>
              <a:t>Supersymmetry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gives rise to partners </a:t>
            </a:r>
            <a:r>
              <a:rPr lang="en-GB" sz="2000" dirty="0" smtClean="0">
                <a:solidFill>
                  <a:srgbClr val="FFFFFF"/>
                </a:solidFill>
              </a:rPr>
              <a:t>of known standard model </a:t>
            </a:r>
            <a:r>
              <a:rPr lang="en-GB" sz="2000" dirty="0">
                <a:solidFill>
                  <a:srgbClr val="FFFFFF"/>
                </a:solidFill>
              </a:rPr>
              <a:t>states with opposite spin-</a:t>
            </a:r>
            <a:r>
              <a:rPr lang="en-GB" sz="2000" dirty="0" smtClean="0">
                <a:solidFill>
                  <a:srgbClr val="FFFFFF"/>
                </a:solidFill>
              </a:rPr>
              <a:t>statistic (</a:t>
            </a:r>
            <a:r>
              <a:rPr lang="en-GB" sz="2000" dirty="0" err="1" smtClean="0">
                <a:solidFill>
                  <a:srgbClr val="FFFFFF"/>
                </a:solidFill>
              </a:rPr>
              <a:t>Fermion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de-DE" sz="2000" dirty="0" smtClean="0">
                <a:solidFill>
                  <a:srgbClr val="FFFFFF"/>
                </a:solidFill>
              </a:rPr>
              <a:t>–</a:t>
            </a:r>
            <a:r>
              <a:rPr lang="en-GB" sz="2000" dirty="0" smtClean="0">
                <a:solidFill>
                  <a:srgbClr val="FFFFFF"/>
                </a:solidFill>
              </a:rPr>
              <a:t> Boson)</a:t>
            </a:r>
            <a:endParaRPr lang="en-GB" sz="2000" dirty="0">
              <a:solidFill>
                <a:srgbClr val="FFFFFF"/>
              </a:solidFill>
            </a:endParaRPr>
          </a:p>
        </p:txBody>
      </p:sp>
      <p:grpSp>
        <p:nvGrpSpPr>
          <p:cNvPr id="102" name="Gruppierung 101"/>
          <p:cNvGrpSpPr/>
          <p:nvPr/>
        </p:nvGrpSpPr>
        <p:grpSpPr>
          <a:xfrm>
            <a:off x="1593851" y="1177130"/>
            <a:ext cx="5853112" cy="4608513"/>
            <a:chOff x="2916238" y="1628775"/>
            <a:chExt cx="5853112" cy="4608513"/>
          </a:xfrm>
        </p:grpSpPr>
        <p:sp>
          <p:nvSpPr>
            <p:cNvPr id="195586" name="Text Box 2"/>
            <p:cNvSpPr txBox="1">
              <a:spLocks noChangeArrowheads="1"/>
            </p:cNvSpPr>
            <p:nvPr/>
          </p:nvSpPr>
          <p:spPr bwMode="auto">
            <a:xfrm>
              <a:off x="4427538" y="3717925"/>
              <a:ext cx="431800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4427538" y="3141663"/>
              <a:ext cx="460375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195588" name="Text Box 4"/>
            <p:cNvSpPr txBox="1">
              <a:spLocks noChangeArrowheads="1"/>
            </p:cNvSpPr>
            <p:nvPr/>
          </p:nvSpPr>
          <p:spPr bwMode="auto">
            <a:xfrm>
              <a:off x="4427538" y="2560638"/>
              <a:ext cx="45561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</a:rPr>
                <a:t>e</a:t>
              </a: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6011863" y="1628775"/>
              <a:ext cx="2757487" cy="673100"/>
              <a:chOff x="3787" y="1026"/>
              <a:chExt cx="1737" cy="42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5148" y="1026"/>
                <a:ext cx="376" cy="424"/>
                <a:chOff x="5102" y="1026"/>
                <a:chExt cx="376" cy="424"/>
              </a:xfrm>
            </p:grpSpPr>
            <p:sp>
              <p:nvSpPr>
                <p:cNvPr id="1955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02" y="1162"/>
                  <a:ext cx="376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-</a:t>
                  </a:r>
                  <a:r>
                    <a:rPr lang="en-US" b="1" baseline="-25000">
                      <a:solidFill>
                        <a:schemeClr val="bg1"/>
                      </a:solidFill>
                    </a:rPr>
                    <a:t>d</a:t>
                  </a:r>
                  <a:endParaRPr lang="en-GB" b="1" baseline="30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102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694" y="1026"/>
                <a:ext cx="409" cy="424"/>
                <a:chOff x="4694" y="1026"/>
                <a:chExt cx="409" cy="424"/>
              </a:xfrm>
            </p:grpSpPr>
            <p:sp>
              <p:nvSpPr>
                <p:cNvPr id="19559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94" y="1162"/>
                  <a:ext cx="409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+</a:t>
                  </a:r>
                  <a:r>
                    <a:rPr lang="en-US" b="1" baseline="-25000">
                      <a:solidFill>
                        <a:schemeClr val="bg1"/>
                      </a:solidFill>
                    </a:rPr>
                    <a:t>u</a:t>
                  </a:r>
                  <a:endParaRPr lang="en-GB" b="1" baseline="30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694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241" y="1026"/>
                <a:ext cx="404" cy="424"/>
                <a:chOff x="4376" y="1026"/>
                <a:chExt cx="404" cy="424"/>
              </a:xfrm>
            </p:grpSpPr>
            <p:sp>
              <p:nvSpPr>
                <p:cNvPr id="1955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76" y="1162"/>
                  <a:ext cx="404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d</a:t>
                  </a:r>
                  <a:endParaRPr lang="en-GB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77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3787" y="1026"/>
                <a:ext cx="404" cy="424"/>
                <a:chOff x="4059" y="1026"/>
                <a:chExt cx="404" cy="424"/>
              </a:xfrm>
            </p:grpSpPr>
            <p:sp>
              <p:nvSpPr>
                <p:cNvPr id="1956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059" y="1162"/>
                  <a:ext cx="404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u</a:t>
                  </a:r>
                  <a:endParaRPr lang="en-GB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6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59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6011863" y="1700213"/>
              <a:ext cx="2555875" cy="596900"/>
              <a:chOff x="4150" y="3612"/>
              <a:chExt cx="1610" cy="376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5397" y="3612"/>
                <a:ext cx="363" cy="376"/>
                <a:chOff x="2653" y="3566"/>
                <a:chExt cx="363" cy="376"/>
              </a:xfrm>
            </p:grpSpPr>
            <p:sp>
              <p:nvSpPr>
                <p:cNvPr id="1956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19560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4967" y="3612"/>
                <a:ext cx="363" cy="376"/>
                <a:chOff x="2653" y="3566"/>
                <a:chExt cx="363" cy="376"/>
              </a:xfrm>
            </p:grpSpPr>
            <p:sp>
              <p:nvSpPr>
                <p:cNvPr id="1956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9560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558" y="3612"/>
                <a:ext cx="363" cy="376"/>
                <a:chOff x="2653" y="3566"/>
                <a:chExt cx="363" cy="376"/>
              </a:xfrm>
            </p:grpSpPr>
            <p:sp>
              <p:nvSpPr>
                <p:cNvPr id="19561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56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150" y="3612"/>
                <a:ext cx="363" cy="376"/>
                <a:chOff x="2653" y="3566"/>
                <a:chExt cx="363" cy="376"/>
              </a:xfrm>
            </p:grpSpPr>
            <p:sp>
              <p:nvSpPr>
                <p:cNvPr id="1956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56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3419475" y="1844675"/>
              <a:ext cx="1668463" cy="457200"/>
              <a:chOff x="2290" y="1162"/>
              <a:chExt cx="1051" cy="288"/>
            </a:xfrm>
          </p:grpSpPr>
          <p:sp>
            <p:nvSpPr>
              <p:cNvPr id="195619" name="Text Box 35"/>
              <p:cNvSpPr txBox="1">
                <a:spLocks noChangeArrowheads="1"/>
              </p:cNvSpPr>
              <p:nvPr/>
            </p:nvSpPr>
            <p:spPr bwMode="auto">
              <a:xfrm>
                <a:off x="3016" y="1162"/>
                <a:ext cx="325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H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±</a:t>
                </a:r>
                <a:endParaRPr lang="en-GB" b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20" name="Text Box 36"/>
              <p:cNvSpPr txBox="1">
                <a:spLocks noChangeArrowheads="1"/>
              </p:cNvSpPr>
              <p:nvPr/>
            </p:nvSpPr>
            <p:spPr bwMode="auto">
              <a:xfrm>
                <a:off x="2608" y="1162"/>
                <a:ext cx="363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H</a:t>
                </a:r>
                <a:r>
                  <a:rPr lang="en-GB" b="1" baseline="300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95621" name="Text Box 37"/>
              <p:cNvSpPr txBox="1">
                <a:spLocks noChangeArrowheads="1"/>
              </p:cNvSpPr>
              <p:nvPr/>
            </p:nvSpPr>
            <p:spPr bwMode="auto">
              <a:xfrm>
                <a:off x="2290" y="1162"/>
                <a:ext cx="255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195622" name="Text Box 38"/>
            <p:cNvSpPr txBox="1">
              <a:spLocks noChangeArrowheads="1"/>
            </p:cNvSpPr>
            <p:nvPr/>
          </p:nvSpPr>
          <p:spPr bwMode="auto">
            <a:xfrm>
              <a:off x="2916238" y="5734050"/>
              <a:ext cx="420687" cy="4572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95623" name="Text Box 39"/>
            <p:cNvSpPr txBox="1">
              <a:spLocks noChangeArrowheads="1"/>
            </p:cNvSpPr>
            <p:nvPr/>
          </p:nvSpPr>
          <p:spPr bwMode="auto">
            <a:xfrm>
              <a:off x="3924300" y="3717925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195624" name="Text Box 40"/>
            <p:cNvSpPr txBox="1">
              <a:spLocks noChangeArrowheads="1"/>
            </p:cNvSpPr>
            <p:nvPr/>
          </p:nvSpPr>
          <p:spPr bwMode="auto">
            <a:xfrm>
              <a:off x="3924300" y="3141663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195625" name="Text Box 41"/>
            <p:cNvSpPr txBox="1">
              <a:spLocks noChangeArrowheads="1"/>
            </p:cNvSpPr>
            <p:nvPr/>
          </p:nvSpPr>
          <p:spPr bwMode="auto">
            <a:xfrm>
              <a:off x="3924300" y="2565400"/>
              <a:ext cx="35401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95626" name="Text Box 42"/>
            <p:cNvSpPr txBox="1">
              <a:spLocks noChangeArrowheads="1"/>
            </p:cNvSpPr>
            <p:nvPr/>
          </p:nvSpPr>
          <p:spPr bwMode="auto">
            <a:xfrm>
              <a:off x="3419475" y="3717925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5627" name="Text Box 43"/>
            <p:cNvSpPr txBox="1">
              <a:spLocks noChangeArrowheads="1"/>
            </p:cNvSpPr>
            <p:nvPr/>
          </p:nvSpPr>
          <p:spPr bwMode="auto">
            <a:xfrm>
              <a:off x="2916238" y="3717925"/>
              <a:ext cx="36036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95628" name="Text Box 44"/>
            <p:cNvSpPr txBox="1">
              <a:spLocks noChangeArrowheads="1"/>
            </p:cNvSpPr>
            <p:nvPr/>
          </p:nvSpPr>
          <p:spPr bwMode="auto">
            <a:xfrm>
              <a:off x="3419475" y="3141663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95629" name="Text Box 45"/>
            <p:cNvSpPr txBox="1">
              <a:spLocks noChangeArrowheads="1"/>
            </p:cNvSpPr>
            <p:nvPr/>
          </p:nvSpPr>
          <p:spPr bwMode="auto">
            <a:xfrm>
              <a:off x="2916238" y="3141663"/>
              <a:ext cx="35401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5630" name="Text Box 46"/>
            <p:cNvSpPr txBox="1">
              <a:spLocks noChangeArrowheads="1"/>
            </p:cNvSpPr>
            <p:nvPr/>
          </p:nvSpPr>
          <p:spPr bwMode="auto">
            <a:xfrm>
              <a:off x="3419475" y="2565400"/>
              <a:ext cx="369888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95631" name="Text Box 47"/>
            <p:cNvSpPr txBox="1">
              <a:spLocks noChangeArrowheads="1"/>
            </p:cNvSpPr>
            <p:nvPr/>
          </p:nvSpPr>
          <p:spPr bwMode="auto">
            <a:xfrm>
              <a:off x="2916238" y="2565400"/>
              <a:ext cx="369887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u</a:t>
              </a:r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2916238" y="4437063"/>
              <a:ext cx="1657350" cy="1033462"/>
              <a:chOff x="1973" y="2795"/>
              <a:chExt cx="1044" cy="651"/>
            </a:xfrm>
          </p:grpSpPr>
          <p:sp>
            <p:nvSpPr>
              <p:cNvPr id="195633" name="Text Box 49"/>
              <p:cNvSpPr txBox="1">
                <a:spLocks noChangeArrowheads="1"/>
              </p:cNvSpPr>
              <p:nvPr/>
            </p:nvSpPr>
            <p:spPr bwMode="auto">
              <a:xfrm>
                <a:off x="1973" y="3158"/>
                <a:ext cx="233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34" name="Text Box 50"/>
              <p:cNvSpPr txBox="1">
                <a:spLocks noChangeArrowheads="1"/>
              </p:cNvSpPr>
              <p:nvPr/>
            </p:nvSpPr>
            <p:spPr bwMode="auto">
              <a:xfrm>
                <a:off x="2608" y="2795"/>
                <a:ext cx="409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W</a:t>
                </a:r>
                <a:r>
                  <a:rPr lang="en-US" b="1" baseline="30000">
                    <a:solidFill>
                      <a:schemeClr val="bg1"/>
                    </a:solidFill>
                  </a:rPr>
                  <a:t>±</a:t>
                </a:r>
                <a:endParaRPr lang="en-GB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35" name="Text Box 51"/>
              <p:cNvSpPr txBox="1">
                <a:spLocks noChangeArrowheads="1"/>
              </p:cNvSpPr>
              <p:nvPr/>
            </p:nvSpPr>
            <p:spPr bwMode="auto">
              <a:xfrm>
                <a:off x="2290" y="2795"/>
                <a:ext cx="233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Z</a:t>
                </a:r>
              </a:p>
            </p:txBody>
          </p:sp>
          <p:sp>
            <p:nvSpPr>
              <p:cNvPr id="195636" name="Text Box 52"/>
              <p:cNvSpPr txBox="1">
                <a:spLocks noChangeArrowheads="1"/>
              </p:cNvSpPr>
              <p:nvPr/>
            </p:nvSpPr>
            <p:spPr bwMode="auto">
              <a:xfrm>
                <a:off x="1973" y="2795"/>
                <a:ext cx="227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g</a:t>
                </a:r>
              </a:p>
            </p:txBody>
          </p:sp>
        </p:grpSp>
        <p:sp>
          <p:nvSpPr>
            <p:cNvPr id="195637" name="Text Box 53"/>
            <p:cNvSpPr txBox="1">
              <a:spLocks noChangeArrowheads="1"/>
            </p:cNvSpPr>
            <p:nvPr/>
          </p:nvSpPr>
          <p:spPr bwMode="auto">
            <a:xfrm>
              <a:off x="2916238" y="1844675"/>
              <a:ext cx="369887" cy="45720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h</a:t>
              </a:r>
            </a:p>
          </p:txBody>
        </p: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6011863" y="4292600"/>
              <a:ext cx="1657350" cy="601663"/>
              <a:chOff x="3651" y="2704"/>
              <a:chExt cx="1044" cy="379"/>
            </a:xfrm>
          </p:grpSpPr>
          <p:sp>
            <p:nvSpPr>
              <p:cNvPr id="195639" name="Text Box 55"/>
              <p:cNvSpPr txBox="1">
                <a:spLocks noChangeArrowheads="1"/>
              </p:cNvSpPr>
              <p:nvPr/>
            </p:nvSpPr>
            <p:spPr bwMode="auto">
              <a:xfrm>
                <a:off x="4286" y="2795"/>
                <a:ext cx="409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W</a:t>
                </a:r>
                <a:r>
                  <a:rPr lang="en-US" b="1" baseline="30000">
                    <a:solidFill>
                      <a:schemeClr val="bg1"/>
                    </a:solidFill>
                  </a:rPr>
                  <a:t>±</a:t>
                </a:r>
                <a:endParaRPr lang="en-GB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40" name="Text Box 56"/>
              <p:cNvSpPr txBox="1">
                <a:spLocks noChangeArrowheads="1"/>
              </p:cNvSpPr>
              <p:nvPr/>
            </p:nvSpPr>
            <p:spPr bwMode="auto">
              <a:xfrm>
                <a:off x="3968" y="2795"/>
                <a:ext cx="23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Z</a:t>
                </a:r>
              </a:p>
            </p:txBody>
          </p:sp>
          <p:sp>
            <p:nvSpPr>
              <p:cNvPr id="195641" name="Text Box 57"/>
              <p:cNvSpPr txBox="1">
                <a:spLocks noChangeArrowheads="1"/>
              </p:cNvSpPr>
              <p:nvPr/>
            </p:nvSpPr>
            <p:spPr bwMode="auto">
              <a:xfrm>
                <a:off x="3651" y="2795"/>
                <a:ext cx="227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g</a:t>
                </a:r>
              </a:p>
            </p:txBody>
          </p:sp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>
                <a:off x="3651" y="2704"/>
                <a:ext cx="909" cy="334"/>
                <a:chOff x="3651" y="2704"/>
                <a:chExt cx="909" cy="334"/>
              </a:xfrm>
            </p:grpSpPr>
            <p:sp>
              <p:nvSpPr>
                <p:cNvPr id="19564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651" y="2750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  <p:sp>
              <p:nvSpPr>
                <p:cNvPr id="19564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969" y="2704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  <p:sp>
              <p:nvSpPr>
                <p:cNvPr id="19564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332" y="2704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6011863" y="4868863"/>
              <a:ext cx="369887" cy="601662"/>
              <a:chOff x="3651" y="3067"/>
              <a:chExt cx="233" cy="379"/>
            </a:xfrm>
          </p:grpSpPr>
          <p:sp>
            <p:nvSpPr>
              <p:cNvPr id="195647" name="Text Box 63"/>
              <p:cNvSpPr txBox="1">
                <a:spLocks noChangeArrowheads="1"/>
              </p:cNvSpPr>
              <p:nvPr/>
            </p:nvSpPr>
            <p:spPr bwMode="auto">
              <a:xfrm>
                <a:off x="3651" y="3158"/>
                <a:ext cx="23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48" name="Text Box 64"/>
              <p:cNvSpPr txBox="1">
                <a:spLocks noChangeArrowheads="1"/>
              </p:cNvSpPr>
              <p:nvPr/>
            </p:nvSpPr>
            <p:spPr bwMode="auto">
              <a:xfrm>
                <a:off x="3651" y="3067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6011863" y="5589588"/>
              <a:ext cx="420687" cy="601662"/>
              <a:chOff x="3651" y="3521"/>
              <a:chExt cx="265" cy="379"/>
            </a:xfrm>
          </p:grpSpPr>
          <p:sp>
            <p:nvSpPr>
              <p:cNvPr id="195650" name="Text Box 66"/>
              <p:cNvSpPr txBox="1">
                <a:spLocks noChangeArrowheads="1"/>
              </p:cNvSpPr>
              <p:nvPr/>
            </p:nvSpPr>
            <p:spPr bwMode="auto">
              <a:xfrm>
                <a:off x="3651" y="3612"/>
                <a:ext cx="265" cy="28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FF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51" name="Text Box 67"/>
              <p:cNvSpPr txBox="1">
                <a:spLocks noChangeArrowheads="1"/>
              </p:cNvSpPr>
              <p:nvPr/>
            </p:nvSpPr>
            <p:spPr bwMode="auto">
              <a:xfrm>
                <a:off x="3651" y="352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>
              <a:off x="5435600" y="1700213"/>
              <a:ext cx="0" cy="4537075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011863" y="4292600"/>
              <a:ext cx="1527175" cy="596900"/>
              <a:chOff x="2925" y="3944"/>
              <a:chExt cx="962" cy="376"/>
            </a:xfrm>
          </p:grpSpPr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3424" y="3944"/>
                <a:ext cx="463" cy="376"/>
                <a:chOff x="2653" y="3566"/>
                <a:chExt cx="463" cy="376"/>
              </a:xfrm>
            </p:grpSpPr>
            <p:sp>
              <p:nvSpPr>
                <p:cNvPr id="1956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4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 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±</a:t>
                  </a:r>
                  <a:r>
                    <a:rPr lang="en-GB"/>
                    <a:t> 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565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>
                <a:off x="2925" y="3944"/>
                <a:ext cx="463" cy="376"/>
                <a:chOff x="2653" y="3566"/>
                <a:chExt cx="463" cy="376"/>
              </a:xfrm>
            </p:grpSpPr>
            <p:sp>
              <p:nvSpPr>
                <p:cNvPr id="1956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4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 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±</a:t>
                  </a:r>
                  <a:r>
                    <a:rPr lang="en-GB"/>
                    <a:t> 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565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6011863" y="2420938"/>
              <a:ext cx="1973262" cy="1758950"/>
              <a:chOff x="3787" y="1525"/>
              <a:chExt cx="1243" cy="1108"/>
            </a:xfrm>
          </p:grpSpPr>
          <p:sp>
            <p:nvSpPr>
              <p:cNvPr id="195661" name="Text Box 77"/>
              <p:cNvSpPr txBox="1">
                <a:spLocks noChangeArrowheads="1"/>
              </p:cNvSpPr>
              <p:nvPr/>
            </p:nvSpPr>
            <p:spPr bwMode="auto">
              <a:xfrm>
                <a:off x="4740" y="2345"/>
                <a:ext cx="272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  <a:latin typeface="Symbol" charset="2"/>
                  </a:rPr>
                  <a:t>t</a:t>
                </a:r>
              </a:p>
            </p:txBody>
          </p:sp>
          <p:sp>
            <p:nvSpPr>
              <p:cNvPr id="195662" name="Text Box 78"/>
              <p:cNvSpPr txBox="1">
                <a:spLocks noChangeArrowheads="1"/>
              </p:cNvSpPr>
              <p:nvPr/>
            </p:nvSpPr>
            <p:spPr bwMode="auto">
              <a:xfrm>
                <a:off x="4740" y="1982"/>
                <a:ext cx="290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  <a:latin typeface="Symbol" charset="2"/>
                  </a:rPr>
                  <a:t>m</a:t>
                </a:r>
              </a:p>
            </p:txBody>
          </p:sp>
          <p:sp>
            <p:nvSpPr>
              <p:cNvPr id="195663" name="Text Box 79"/>
              <p:cNvSpPr txBox="1">
                <a:spLocks noChangeArrowheads="1"/>
              </p:cNvSpPr>
              <p:nvPr/>
            </p:nvSpPr>
            <p:spPr bwMode="auto">
              <a:xfrm>
                <a:off x="4740" y="1616"/>
                <a:ext cx="287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</a:rPr>
                  <a:t>e</a:t>
                </a:r>
              </a:p>
            </p:txBody>
          </p:sp>
          <p:grpSp>
            <p:nvGrpSpPr>
              <p:cNvPr id="22" name="Group 80"/>
              <p:cNvGrpSpPr>
                <a:grpSpLocks/>
              </p:cNvGrpSpPr>
              <p:nvPr/>
            </p:nvGrpSpPr>
            <p:grpSpPr bwMode="auto">
              <a:xfrm>
                <a:off x="3787" y="1616"/>
                <a:ext cx="862" cy="1014"/>
                <a:chOff x="1973" y="1616"/>
                <a:chExt cx="862" cy="1014"/>
              </a:xfrm>
            </p:grpSpPr>
            <p:sp>
              <p:nvSpPr>
                <p:cNvPr id="1956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608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t</a:t>
                  </a:r>
                </a:p>
              </p:txBody>
            </p:sp>
            <p:sp>
              <p:nvSpPr>
                <p:cNvPr id="19566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608" y="1979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m</a:t>
                  </a:r>
                </a:p>
              </p:txBody>
            </p:sp>
            <p:sp>
              <p:nvSpPr>
                <p:cNvPr id="19566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608" y="1616"/>
                  <a:ext cx="22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956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0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1956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973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t</a:t>
                  </a:r>
                </a:p>
              </p:txBody>
            </p:sp>
            <p:sp>
              <p:nvSpPr>
                <p:cNvPr id="19567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290" y="1979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s</a:t>
                  </a:r>
                </a:p>
              </p:txBody>
            </p:sp>
            <p:sp>
              <p:nvSpPr>
                <p:cNvPr id="1956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973" y="1979"/>
                  <a:ext cx="22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19567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3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19567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973" y="1616"/>
                  <a:ext cx="23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u</a:t>
                  </a:r>
                </a:p>
              </p:txBody>
            </p:sp>
          </p:grpSp>
          <p:sp>
            <p:nvSpPr>
              <p:cNvPr id="195674" name="Text Box 90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5" name="Text Box 91"/>
              <p:cNvSpPr txBox="1">
                <a:spLocks noChangeArrowheads="1"/>
              </p:cNvSpPr>
              <p:nvPr/>
            </p:nvSpPr>
            <p:spPr bwMode="auto">
              <a:xfrm>
                <a:off x="4105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6" name="Text Box 92"/>
              <p:cNvSpPr txBox="1">
                <a:spLocks noChangeArrowheads="1"/>
              </p:cNvSpPr>
              <p:nvPr/>
            </p:nvSpPr>
            <p:spPr bwMode="auto">
              <a:xfrm>
                <a:off x="3787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7" name="Text Box 93"/>
              <p:cNvSpPr txBox="1">
                <a:spLocks noChangeArrowheads="1"/>
              </p:cNvSpPr>
              <p:nvPr/>
            </p:nvSpPr>
            <p:spPr bwMode="auto">
              <a:xfrm>
                <a:off x="4422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8" name="Text Box 94"/>
              <p:cNvSpPr txBox="1">
                <a:spLocks noChangeArrowheads="1"/>
              </p:cNvSpPr>
              <p:nvPr/>
            </p:nvSpPr>
            <p:spPr bwMode="auto">
              <a:xfrm>
                <a:off x="4105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9" name="Text Box 95"/>
              <p:cNvSpPr txBox="1">
                <a:spLocks noChangeArrowheads="1"/>
              </p:cNvSpPr>
              <p:nvPr/>
            </p:nvSpPr>
            <p:spPr bwMode="auto">
              <a:xfrm>
                <a:off x="4422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0" name="Text Box 96"/>
              <p:cNvSpPr txBox="1">
                <a:spLocks noChangeArrowheads="1"/>
              </p:cNvSpPr>
              <p:nvPr/>
            </p:nvSpPr>
            <p:spPr bwMode="auto">
              <a:xfrm>
                <a:off x="3787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1" name="Text Box 97"/>
              <p:cNvSpPr txBox="1">
                <a:spLocks noChangeArrowheads="1"/>
              </p:cNvSpPr>
              <p:nvPr/>
            </p:nvSpPr>
            <p:spPr bwMode="auto">
              <a:xfrm>
                <a:off x="4105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2" name="Text Box 98"/>
              <p:cNvSpPr txBox="1">
                <a:spLocks noChangeArrowheads="1"/>
              </p:cNvSpPr>
              <p:nvPr/>
            </p:nvSpPr>
            <p:spPr bwMode="auto">
              <a:xfrm>
                <a:off x="4422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3" name="Text Box 99"/>
              <p:cNvSpPr txBox="1">
                <a:spLocks noChangeArrowheads="1"/>
              </p:cNvSpPr>
              <p:nvPr/>
            </p:nvSpPr>
            <p:spPr bwMode="auto">
              <a:xfrm>
                <a:off x="4740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4" name="Text Box 100"/>
              <p:cNvSpPr txBox="1">
                <a:spLocks noChangeArrowheads="1"/>
              </p:cNvSpPr>
              <p:nvPr/>
            </p:nvSpPr>
            <p:spPr bwMode="auto">
              <a:xfrm>
                <a:off x="4740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5" name="Text Box 101"/>
              <p:cNvSpPr txBox="1">
                <a:spLocks noChangeArrowheads="1"/>
              </p:cNvSpPr>
              <p:nvPr/>
            </p:nvSpPr>
            <p:spPr bwMode="auto">
              <a:xfrm>
                <a:off x="4740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</p:grpSp>
      <p:sp>
        <p:nvSpPr>
          <p:cNvPr id="103" name="Textfeld 102"/>
          <p:cNvSpPr txBox="1"/>
          <p:nvPr/>
        </p:nvSpPr>
        <p:spPr>
          <a:xfrm>
            <a:off x="1317454" y="5981483"/>
            <a:ext cx="589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Particles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 </a:t>
            </a: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Sparticles</a:t>
            </a:r>
            <a:endParaRPr lang="de-DE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7557395" y="1393030"/>
            <a:ext cx="112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Fermions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196678" y="2633424"/>
            <a:ext cx="112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Fermions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6491288" y="4505086"/>
            <a:ext cx="112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Fermions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5192714" y="5282405"/>
            <a:ext cx="112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Fermion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228600" y="1295400"/>
            <a:ext cx="89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Bosons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381000" y="4073286"/>
            <a:ext cx="89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Bosons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6850063" y="2694781"/>
            <a:ext cx="89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Bosons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381000" y="5225811"/>
            <a:ext cx="89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FF"/>
                </a:solidFill>
              </a:rPr>
              <a:t>Bosons</a:t>
            </a:r>
            <a:endParaRPr lang="de-D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uppierung 101"/>
          <p:cNvGrpSpPr/>
          <p:nvPr/>
        </p:nvGrpSpPr>
        <p:grpSpPr>
          <a:xfrm>
            <a:off x="1593851" y="1177130"/>
            <a:ext cx="5853112" cy="4608513"/>
            <a:chOff x="2916238" y="1628775"/>
            <a:chExt cx="5853112" cy="4608513"/>
          </a:xfrm>
        </p:grpSpPr>
        <p:sp>
          <p:nvSpPr>
            <p:cNvPr id="195586" name="Text Box 2"/>
            <p:cNvSpPr txBox="1">
              <a:spLocks noChangeArrowheads="1"/>
            </p:cNvSpPr>
            <p:nvPr/>
          </p:nvSpPr>
          <p:spPr bwMode="auto">
            <a:xfrm>
              <a:off x="4427538" y="3717925"/>
              <a:ext cx="431800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4427538" y="3141663"/>
              <a:ext cx="460375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195588" name="Text Box 4"/>
            <p:cNvSpPr txBox="1">
              <a:spLocks noChangeArrowheads="1"/>
            </p:cNvSpPr>
            <p:nvPr/>
          </p:nvSpPr>
          <p:spPr bwMode="auto">
            <a:xfrm>
              <a:off x="4427538" y="2560638"/>
              <a:ext cx="45561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</a:rPr>
                <a:t>e</a:t>
              </a: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6011863" y="1628775"/>
              <a:ext cx="2757487" cy="673100"/>
              <a:chOff x="3787" y="1026"/>
              <a:chExt cx="1737" cy="42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5148" y="1026"/>
                <a:ext cx="376" cy="424"/>
                <a:chOff x="5102" y="1026"/>
                <a:chExt cx="376" cy="424"/>
              </a:xfrm>
            </p:grpSpPr>
            <p:sp>
              <p:nvSpPr>
                <p:cNvPr id="1955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02" y="1162"/>
                  <a:ext cx="376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-</a:t>
                  </a:r>
                  <a:r>
                    <a:rPr lang="en-US" b="1" baseline="-25000">
                      <a:solidFill>
                        <a:schemeClr val="bg1"/>
                      </a:solidFill>
                    </a:rPr>
                    <a:t>d</a:t>
                  </a:r>
                  <a:endParaRPr lang="en-GB" b="1" baseline="30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102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694" y="1026"/>
                <a:ext cx="409" cy="424"/>
                <a:chOff x="4694" y="1026"/>
                <a:chExt cx="409" cy="424"/>
              </a:xfrm>
            </p:grpSpPr>
            <p:sp>
              <p:nvSpPr>
                <p:cNvPr id="19559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94" y="1162"/>
                  <a:ext cx="409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+</a:t>
                  </a:r>
                  <a:r>
                    <a:rPr lang="en-US" b="1" baseline="-25000">
                      <a:solidFill>
                        <a:schemeClr val="bg1"/>
                      </a:solidFill>
                    </a:rPr>
                    <a:t>u</a:t>
                  </a:r>
                  <a:endParaRPr lang="en-GB" b="1" baseline="30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694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241" y="1026"/>
                <a:ext cx="404" cy="424"/>
                <a:chOff x="4376" y="1026"/>
                <a:chExt cx="404" cy="424"/>
              </a:xfrm>
            </p:grpSpPr>
            <p:sp>
              <p:nvSpPr>
                <p:cNvPr id="1955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76" y="1162"/>
                  <a:ext cx="404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d</a:t>
                  </a:r>
                  <a:endParaRPr lang="en-GB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77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3787" y="1026"/>
                <a:ext cx="404" cy="424"/>
                <a:chOff x="4059" y="1026"/>
                <a:chExt cx="404" cy="424"/>
              </a:xfrm>
            </p:grpSpPr>
            <p:sp>
              <p:nvSpPr>
                <p:cNvPr id="1956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059" y="1162"/>
                  <a:ext cx="404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u</a:t>
                  </a:r>
                  <a:endParaRPr lang="en-GB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6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59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6011863" y="1700213"/>
              <a:ext cx="2555875" cy="596900"/>
              <a:chOff x="4150" y="3612"/>
              <a:chExt cx="1610" cy="376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5397" y="3612"/>
                <a:ext cx="363" cy="376"/>
                <a:chOff x="2653" y="3566"/>
                <a:chExt cx="363" cy="376"/>
              </a:xfrm>
            </p:grpSpPr>
            <p:sp>
              <p:nvSpPr>
                <p:cNvPr id="1956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19560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4967" y="3612"/>
                <a:ext cx="363" cy="376"/>
                <a:chOff x="2653" y="3566"/>
                <a:chExt cx="363" cy="376"/>
              </a:xfrm>
            </p:grpSpPr>
            <p:sp>
              <p:nvSpPr>
                <p:cNvPr id="1956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9560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558" y="3612"/>
                <a:ext cx="363" cy="376"/>
                <a:chOff x="2653" y="3566"/>
                <a:chExt cx="363" cy="376"/>
              </a:xfrm>
            </p:grpSpPr>
            <p:sp>
              <p:nvSpPr>
                <p:cNvPr id="19561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56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150" y="3612"/>
                <a:ext cx="363" cy="376"/>
                <a:chOff x="2653" y="3566"/>
                <a:chExt cx="363" cy="376"/>
              </a:xfrm>
            </p:grpSpPr>
            <p:sp>
              <p:nvSpPr>
                <p:cNvPr id="1956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56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3419475" y="1844675"/>
              <a:ext cx="1668463" cy="457200"/>
              <a:chOff x="2290" y="1162"/>
              <a:chExt cx="1051" cy="288"/>
            </a:xfrm>
          </p:grpSpPr>
          <p:sp>
            <p:nvSpPr>
              <p:cNvPr id="195619" name="Text Box 35"/>
              <p:cNvSpPr txBox="1">
                <a:spLocks noChangeArrowheads="1"/>
              </p:cNvSpPr>
              <p:nvPr/>
            </p:nvSpPr>
            <p:spPr bwMode="auto">
              <a:xfrm>
                <a:off x="3016" y="1162"/>
                <a:ext cx="325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H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±</a:t>
                </a:r>
                <a:endParaRPr lang="en-GB" b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20" name="Text Box 36"/>
              <p:cNvSpPr txBox="1">
                <a:spLocks noChangeArrowheads="1"/>
              </p:cNvSpPr>
              <p:nvPr/>
            </p:nvSpPr>
            <p:spPr bwMode="auto">
              <a:xfrm>
                <a:off x="2608" y="1162"/>
                <a:ext cx="363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H</a:t>
                </a:r>
                <a:r>
                  <a:rPr lang="en-GB" b="1" baseline="300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95621" name="Text Box 37"/>
              <p:cNvSpPr txBox="1">
                <a:spLocks noChangeArrowheads="1"/>
              </p:cNvSpPr>
              <p:nvPr/>
            </p:nvSpPr>
            <p:spPr bwMode="auto">
              <a:xfrm>
                <a:off x="2290" y="1162"/>
                <a:ext cx="255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195622" name="Text Box 38"/>
            <p:cNvSpPr txBox="1">
              <a:spLocks noChangeArrowheads="1"/>
            </p:cNvSpPr>
            <p:nvPr/>
          </p:nvSpPr>
          <p:spPr bwMode="auto">
            <a:xfrm>
              <a:off x="2916238" y="5734050"/>
              <a:ext cx="420687" cy="4572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95623" name="Text Box 39"/>
            <p:cNvSpPr txBox="1">
              <a:spLocks noChangeArrowheads="1"/>
            </p:cNvSpPr>
            <p:nvPr/>
          </p:nvSpPr>
          <p:spPr bwMode="auto">
            <a:xfrm>
              <a:off x="3924300" y="3717925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195624" name="Text Box 40"/>
            <p:cNvSpPr txBox="1">
              <a:spLocks noChangeArrowheads="1"/>
            </p:cNvSpPr>
            <p:nvPr/>
          </p:nvSpPr>
          <p:spPr bwMode="auto">
            <a:xfrm>
              <a:off x="3924300" y="3141663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195625" name="Text Box 41"/>
            <p:cNvSpPr txBox="1">
              <a:spLocks noChangeArrowheads="1"/>
            </p:cNvSpPr>
            <p:nvPr/>
          </p:nvSpPr>
          <p:spPr bwMode="auto">
            <a:xfrm>
              <a:off x="3924300" y="2565400"/>
              <a:ext cx="35401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95626" name="Text Box 42"/>
            <p:cNvSpPr txBox="1">
              <a:spLocks noChangeArrowheads="1"/>
            </p:cNvSpPr>
            <p:nvPr/>
          </p:nvSpPr>
          <p:spPr bwMode="auto">
            <a:xfrm>
              <a:off x="3419475" y="3717925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5627" name="Text Box 43"/>
            <p:cNvSpPr txBox="1">
              <a:spLocks noChangeArrowheads="1"/>
            </p:cNvSpPr>
            <p:nvPr/>
          </p:nvSpPr>
          <p:spPr bwMode="auto">
            <a:xfrm>
              <a:off x="2916238" y="3717925"/>
              <a:ext cx="36036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95628" name="Text Box 44"/>
            <p:cNvSpPr txBox="1">
              <a:spLocks noChangeArrowheads="1"/>
            </p:cNvSpPr>
            <p:nvPr/>
          </p:nvSpPr>
          <p:spPr bwMode="auto">
            <a:xfrm>
              <a:off x="3419475" y="3141663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95629" name="Text Box 45"/>
            <p:cNvSpPr txBox="1">
              <a:spLocks noChangeArrowheads="1"/>
            </p:cNvSpPr>
            <p:nvPr/>
          </p:nvSpPr>
          <p:spPr bwMode="auto">
            <a:xfrm>
              <a:off x="2916238" y="3141663"/>
              <a:ext cx="35401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5630" name="Text Box 46"/>
            <p:cNvSpPr txBox="1">
              <a:spLocks noChangeArrowheads="1"/>
            </p:cNvSpPr>
            <p:nvPr/>
          </p:nvSpPr>
          <p:spPr bwMode="auto">
            <a:xfrm>
              <a:off x="3419475" y="2565400"/>
              <a:ext cx="369888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95631" name="Text Box 47"/>
            <p:cNvSpPr txBox="1">
              <a:spLocks noChangeArrowheads="1"/>
            </p:cNvSpPr>
            <p:nvPr/>
          </p:nvSpPr>
          <p:spPr bwMode="auto">
            <a:xfrm>
              <a:off x="2916238" y="2565400"/>
              <a:ext cx="369887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u</a:t>
              </a:r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2916238" y="4437063"/>
              <a:ext cx="1657350" cy="1033462"/>
              <a:chOff x="1973" y="2795"/>
              <a:chExt cx="1044" cy="651"/>
            </a:xfrm>
          </p:grpSpPr>
          <p:sp>
            <p:nvSpPr>
              <p:cNvPr id="195633" name="Text Box 49"/>
              <p:cNvSpPr txBox="1">
                <a:spLocks noChangeArrowheads="1"/>
              </p:cNvSpPr>
              <p:nvPr/>
            </p:nvSpPr>
            <p:spPr bwMode="auto">
              <a:xfrm>
                <a:off x="1973" y="3158"/>
                <a:ext cx="233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34" name="Text Box 50"/>
              <p:cNvSpPr txBox="1">
                <a:spLocks noChangeArrowheads="1"/>
              </p:cNvSpPr>
              <p:nvPr/>
            </p:nvSpPr>
            <p:spPr bwMode="auto">
              <a:xfrm>
                <a:off x="2608" y="2795"/>
                <a:ext cx="409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W</a:t>
                </a:r>
                <a:r>
                  <a:rPr lang="en-US" b="1" baseline="30000">
                    <a:solidFill>
                      <a:schemeClr val="bg1"/>
                    </a:solidFill>
                  </a:rPr>
                  <a:t>±</a:t>
                </a:r>
                <a:endParaRPr lang="en-GB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35" name="Text Box 51"/>
              <p:cNvSpPr txBox="1">
                <a:spLocks noChangeArrowheads="1"/>
              </p:cNvSpPr>
              <p:nvPr/>
            </p:nvSpPr>
            <p:spPr bwMode="auto">
              <a:xfrm>
                <a:off x="2290" y="2795"/>
                <a:ext cx="233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Z</a:t>
                </a:r>
              </a:p>
            </p:txBody>
          </p:sp>
          <p:sp>
            <p:nvSpPr>
              <p:cNvPr id="195636" name="Text Box 52"/>
              <p:cNvSpPr txBox="1">
                <a:spLocks noChangeArrowheads="1"/>
              </p:cNvSpPr>
              <p:nvPr/>
            </p:nvSpPr>
            <p:spPr bwMode="auto">
              <a:xfrm>
                <a:off x="1973" y="2795"/>
                <a:ext cx="227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g</a:t>
                </a:r>
              </a:p>
            </p:txBody>
          </p:sp>
        </p:grpSp>
        <p:sp>
          <p:nvSpPr>
            <p:cNvPr id="195637" name="Text Box 53"/>
            <p:cNvSpPr txBox="1">
              <a:spLocks noChangeArrowheads="1"/>
            </p:cNvSpPr>
            <p:nvPr/>
          </p:nvSpPr>
          <p:spPr bwMode="auto">
            <a:xfrm>
              <a:off x="2916238" y="1844675"/>
              <a:ext cx="369887" cy="45720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h</a:t>
              </a:r>
            </a:p>
          </p:txBody>
        </p: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6011863" y="4292600"/>
              <a:ext cx="1657350" cy="601663"/>
              <a:chOff x="3651" y="2704"/>
              <a:chExt cx="1044" cy="379"/>
            </a:xfrm>
          </p:grpSpPr>
          <p:sp>
            <p:nvSpPr>
              <p:cNvPr id="195639" name="Text Box 55"/>
              <p:cNvSpPr txBox="1">
                <a:spLocks noChangeArrowheads="1"/>
              </p:cNvSpPr>
              <p:nvPr/>
            </p:nvSpPr>
            <p:spPr bwMode="auto">
              <a:xfrm>
                <a:off x="4286" y="2795"/>
                <a:ext cx="409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W</a:t>
                </a:r>
                <a:r>
                  <a:rPr lang="en-US" b="1" baseline="30000">
                    <a:solidFill>
                      <a:schemeClr val="bg1"/>
                    </a:solidFill>
                  </a:rPr>
                  <a:t>±</a:t>
                </a:r>
                <a:endParaRPr lang="en-GB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40" name="Text Box 56"/>
              <p:cNvSpPr txBox="1">
                <a:spLocks noChangeArrowheads="1"/>
              </p:cNvSpPr>
              <p:nvPr/>
            </p:nvSpPr>
            <p:spPr bwMode="auto">
              <a:xfrm>
                <a:off x="3968" y="2795"/>
                <a:ext cx="23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Z</a:t>
                </a:r>
              </a:p>
            </p:txBody>
          </p:sp>
          <p:sp>
            <p:nvSpPr>
              <p:cNvPr id="195641" name="Text Box 57"/>
              <p:cNvSpPr txBox="1">
                <a:spLocks noChangeArrowheads="1"/>
              </p:cNvSpPr>
              <p:nvPr/>
            </p:nvSpPr>
            <p:spPr bwMode="auto">
              <a:xfrm>
                <a:off x="3651" y="2795"/>
                <a:ext cx="227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g</a:t>
                </a:r>
              </a:p>
            </p:txBody>
          </p:sp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>
                <a:off x="3651" y="2704"/>
                <a:ext cx="909" cy="334"/>
                <a:chOff x="3651" y="2704"/>
                <a:chExt cx="909" cy="334"/>
              </a:xfrm>
            </p:grpSpPr>
            <p:sp>
              <p:nvSpPr>
                <p:cNvPr id="19564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651" y="2750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  <p:sp>
              <p:nvSpPr>
                <p:cNvPr id="19564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969" y="2704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  <p:sp>
              <p:nvSpPr>
                <p:cNvPr id="19564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332" y="2704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6011863" y="4868863"/>
              <a:ext cx="369887" cy="601662"/>
              <a:chOff x="3651" y="3067"/>
              <a:chExt cx="233" cy="379"/>
            </a:xfrm>
          </p:grpSpPr>
          <p:sp>
            <p:nvSpPr>
              <p:cNvPr id="195647" name="Text Box 63"/>
              <p:cNvSpPr txBox="1">
                <a:spLocks noChangeArrowheads="1"/>
              </p:cNvSpPr>
              <p:nvPr/>
            </p:nvSpPr>
            <p:spPr bwMode="auto">
              <a:xfrm>
                <a:off x="3651" y="3158"/>
                <a:ext cx="23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48" name="Text Box 64"/>
              <p:cNvSpPr txBox="1">
                <a:spLocks noChangeArrowheads="1"/>
              </p:cNvSpPr>
              <p:nvPr/>
            </p:nvSpPr>
            <p:spPr bwMode="auto">
              <a:xfrm>
                <a:off x="3651" y="3067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6011863" y="5589588"/>
              <a:ext cx="420687" cy="601662"/>
              <a:chOff x="3651" y="3521"/>
              <a:chExt cx="265" cy="379"/>
            </a:xfrm>
          </p:grpSpPr>
          <p:sp>
            <p:nvSpPr>
              <p:cNvPr id="195650" name="Text Box 66"/>
              <p:cNvSpPr txBox="1">
                <a:spLocks noChangeArrowheads="1"/>
              </p:cNvSpPr>
              <p:nvPr/>
            </p:nvSpPr>
            <p:spPr bwMode="auto">
              <a:xfrm>
                <a:off x="3651" y="3612"/>
                <a:ext cx="265" cy="28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FF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51" name="Text Box 67"/>
              <p:cNvSpPr txBox="1">
                <a:spLocks noChangeArrowheads="1"/>
              </p:cNvSpPr>
              <p:nvPr/>
            </p:nvSpPr>
            <p:spPr bwMode="auto">
              <a:xfrm>
                <a:off x="3651" y="352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>
              <a:off x="5435600" y="1700213"/>
              <a:ext cx="0" cy="4537075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011863" y="4292600"/>
              <a:ext cx="1527175" cy="596900"/>
              <a:chOff x="2925" y="3944"/>
              <a:chExt cx="962" cy="376"/>
            </a:xfrm>
          </p:grpSpPr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3424" y="3944"/>
                <a:ext cx="463" cy="376"/>
                <a:chOff x="2653" y="3566"/>
                <a:chExt cx="463" cy="376"/>
              </a:xfrm>
            </p:grpSpPr>
            <p:sp>
              <p:nvSpPr>
                <p:cNvPr id="1956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4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 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±</a:t>
                  </a:r>
                  <a:r>
                    <a:rPr lang="en-GB"/>
                    <a:t> 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565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>
                <a:off x="2925" y="3944"/>
                <a:ext cx="463" cy="376"/>
                <a:chOff x="2653" y="3566"/>
                <a:chExt cx="463" cy="376"/>
              </a:xfrm>
            </p:grpSpPr>
            <p:sp>
              <p:nvSpPr>
                <p:cNvPr id="1956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4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 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±</a:t>
                  </a:r>
                  <a:r>
                    <a:rPr lang="en-GB"/>
                    <a:t> 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565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6011863" y="2420938"/>
              <a:ext cx="1973262" cy="1758950"/>
              <a:chOff x="3787" y="1525"/>
              <a:chExt cx="1243" cy="1108"/>
            </a:xfrm>
          </p:grpSpPr>
          <p:sp>
            <p:nvSpPr>
              <p:cNvPr id="195661" name="Text Box 77"/>
              <p:cNvSpPr txBox="1">
                <a:spLocks noChangeArrowheads="1"/>
              </p:cNvSpPr>
              <p:nvPr/>
            </p:nvSpPr>
            <p:spPr bwMode="auto">
              <a:xfrm>
                <a:off x="4740" y="2345"/>
                <a:ext cx="272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  <a:latin typeface="Symbol" charset="2"/>
                  </a:rPr>
                  <a:t>t</a:t>
                </a:r>
              </a:p>
            </p:txBody>
          </p:sp>
          <p:sp>
            <p:nvSpPr>
              <p:cNvPr id="195662" name="Text Box 78"/>
              <p:cNvSpPr txBox="1">
                <a:spLocks noChangeArrowheads="1"/>
              </p:cNvSpPr>
              <p:nvPr/>
            </p:nvSpPr>
            <p:spPr bwMode="auto">
              <a:xfrm>
                <a:off x="4740" y="1982"/>
                <a:ext cx="290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  <a:latin typeface="Symbol" charset="2"/>
                  </a:rPr>
                  <a:t>m</a:t>
                </a:r>
              </a:p>
            </p:txBody>
          </p:sp>
          <p:sp>
            <p:nvSpPr>
              <p:cNvPr id="195663" name="Text Box 79"/>
              <p:cNvSpPr txBox="1">
                <a:spLocks noChangeArrowheads="1"/>
              </p:cNvSpPr>
              <p:nvPr/>
            </p:nvSpPr>
            <p:spPr bwMode="auto">
              <a:xfrm>
                <a:off x="4740" y="1616"/>
                <a:ext cx="287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</a:rPr>
                  <a:t>e</a:t>
                </a:r>
              </a:p>
            </p:txBody>
          </p:sp>
          <p:grpSp>
            <p:nvGrpSpPr>
              <p:cNvPr id="22" name="Group 80"/>
              <p:cNvGrpSpPr>
                <a:grpSpLocks/>
              </p:cNvGrpSpPr>
              <p:nvPr/>
            </p:nvGrpSpPr>
            <p:grpSpPr bwMode="auto">
              <a:xfrm>
                <a:off x="3787" y="1616"/>
                <a:ext cx="862" cy="1014"/>
                <a:chOff x="1973" y="1616"/>
                <a:chExt cx="862" cy="1014"/>
              </a:xfrm>
            </p:grpSpPr>
            <p:sp>
              <p:nvSpPr>
                <p:cNvPr id="1956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608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t</a:t>
                  </a:r>
                </a:p>
              </p:txBody>
            </p:sp>
            <p:sp>
              <p:nvSpPr>
                <p:cNvPr id="19566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608" y="1979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m</a:t>
                  </a:r>
                </a:p>
              </p:txBody>
            </p:sp>
            <p:sp>
              <p:nvSpPr>
                <p:cNvPr id="19566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608" y="1616"/>
                  <a:ext cx="22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956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0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1956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973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t</a:t>
                  </a:r>
                </a:p>
              </p:txBody>
            </p:sp>
            <p:sp>
              <p:nvSpPr>
                <p:cNvPr id="19567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290" y="1979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s</a:t>
                  </a:r>
                </a:p>
              </p:txBody>
            </p:sp>
            <p:sp>
              <p:nvSpPr>
                <p:cNvPr id="1956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973" y="1979"/>
                  <a:ext cx="22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19567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3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19567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973" y="1616"/>
                  <a:ext cx="23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u</a:t>
                  </a:r>
                </a:p>
              </p:txBody>
            </p:sp>
          </p:grpSp>
          <p:sp>
            <p:nvSpPr>
              <p:cNvPr id="195674" name="Text Box 90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5" name="Text Box 91"/>
              <p:cNvSpPr txBox="1">
                <a:spLocks noChangeArrowheads="1"/>
              </p:cNvSpPr>
              <p:nvPr/>
            </p:nvSpPr>
            <p:spPr bwMode="auto">
              <a:xfrm>
                <a:off x="4105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6" name="Text Box 92"/>
              <p:cNvSpPr txBox="1">
                <a:spLocks noChangeArrowheads="1"/>
              </p:cNvSpPr>
              <p:nvPr/>
            </p:nvSpPr>
            <p:spPr bwMode="auto">
              <a:xfrm>
                <a:off x="3787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7" name="Text Box 93"/>
              <p:cNvSpPr txBox="1">
                <a:spLocks noChangeArrowheads="1"/>
              </p:cNvSpPr>
              <p:nvPr/>
            </p:nvSpPr>
            <p:spPr bwMode="auto">
              <a:xfrm>
                <a:off x="4422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8" name="Text Box 94"/>
              <p:cNvSpPr txBox="1">
                <a:spLocks noChangeArrowheads="1"/>
              </p:cNvSpPr>
              <p:nvPr/>
            </p:nvSpPr>
            <p:spPr bwMode="auto">
              <a:xfrm>
                <a:off x="4105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9" name="Text Box 95"/>
              <p:cNvSpPr txBox="1">
                <a:spLocks noChangeArrowheads="1"/>
              </p:cNvSpPr>
              <p:nvPr/>
            </p:nvSpPr>
            <p:spPr bwMode="auto">
              <a:xfrm>
                <a:off x="4422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0" name="Text Box 96"/>
              <p:cNvSpPr txBox="1">
                <a:spLocks noChangeArrowheads="1"/>
              </p:cNvSpPr>
              <p:nvPr/>
            </p:nvSpPr>
            <p:spPr bwMode="auto">
              <a:xfrm>
                <a:off x="3787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1" name="Text Box 97"/>
              <p:cNvSpPr txBox="1">
                <a:spLocks noChangeArrowheads="1"/>
              </p:cNvSpPr>
              <p:nvPr/>
            </p:nvSpPr>
            <p:spPr bwMode="auto">
              <a:xfrm>
                <a:off x="4105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2" name="Text Box 98"/>
              <p:cNvSpPr txBox="1">
                <a:spLocks noChangeArrowheads="1"/>
              </p:cNvSpPr>
              <p:nvPr/>
            </p:nvSpPr>
            <p:spPr bwMode="auto">
              <a:xfrm>
                <a:off x="4422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3" name="Text Box 99"/>
              <p:cNvSpPr txBox="1">
                <a:spLocks noChangeArrowheads="1"/>
              </p:cNvSpPr>
              <p:nvPr/>
            </p:nvSpPr>
            <p:spPr bwMode="auto">
              <a:xfrm>
                <a:off x="4740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4" name="Text Box 100"/>
              <p:cNvSpPr txBox="1">
                <a:spLocks noChangeArrowheads="1"/>
              </p:cNvSpPr>
              <p:nvPr/>
            </p:nvSpPr>
            <p:spPr bwMode="auto">
              <a:xfrm>
                <a:off x="4740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5" name="Text Box 101"/>
              <p:cNvSpPr txBox="1">
                <a:spLocks noChangeArrowheads="1"/>
              </p:cNvSpPr>
              <p:nvPr/>
            </p:nvSpPr>
            <p:spPr bwMode="auto">
              <a:xfrm>
                <a:off x="4740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</p:grpSp>
      <p:sp>
        <p:nvSpPr>
          <p:cNvPr id="23" name="Rechteck 22"/>
          <p:cNvSpPr/>
          <p:nvPr/>
        </p:nvSpPr>
        <p:spPr>
          <a:xfrm>
            <a:off x="4113213" y="685800"/>
            <a:ext cx="3671887" cy="527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4689476" y="1388268"/>
            <a:ext cx="3235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Minimal SSM (1)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 </a:t>
            </a:r>
            <a:r>
              <a:rPr lang="de-DE" dirty="0" err="1">
                <a:solidFill>
                  <a:schemeClr val="bg1"/>
                </a:solidFill>
              </a:rPr>
              <a:t>complex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Higgs-</a:t>
            </a:r>
            <a:r>
              <a:rPr lang="de-DE" dirty="0" err="1" smtClean="0">
                <a:solidFill>
                  <a:schemeClr val="bg1"/>
                </a:solidFill>
              </a:rPr>
              <a:t>doublets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8 </a:t>
            </a:r>
            <a:r>
              <a:rPr lang="de-DE" dirty="0" err="1">
                <a:solidFill>
                  <a:schemeClr val="bg1"/>
                </a:solidFill>
              </a:rPr>
              <a:t>free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scalar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parameters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5 </a:t>
            </a:r>
            <a:r>
              <a:rPr lang="de-DE" dirty="0" err="1" smtClean="0">
                <a:solidFill>
                  <a:schemeClr val="bg1"/>
                </a:solidFill>
              </a:rPr>
              <a:t>physical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Higgs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fields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r>
              <a:rPr lang="de-DE" dirty="0">
                <a:solidFill>
                  <a:schemeClr val="bg1"/>
                </a:solidFill>
              </a:rPr>
              <a:t>H</a:t>
            </a:r>
            <a:r>
              <a:rPr lang="de-DE" baseline="30000" dirty="0" smtClean="0">
                <a:solidFill>
                  <a:schemeClr val="bg1"/>
                </a:solidFill>
              </a:rPr>
              <a:t>±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H</a:t>
            </a:r>
            <a:r>
              <a:rPr lang="de-DE" baseline="-25000" dirty="0" smtClean="0">
                <a:solidFill>
                  <a:schemeClr val="bg1"/>
                </a:solidFill>
              </a:rPr>
              <a:t>1</a:t>
            </a:r>
            <a:r>
              <a:rPr lang="de-DE" baseline="30000" dirty="0" smtClean="0">
                <a:solidFill>
                  <a:schemeClr val="bg1"/>
                </a:solidFill>
              </a:rPr>
              <a:t>0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H</a:t>
            </a:r>
            <a:r>
              <a:rPr lang="de-DE" baseline="-25000" dirty="0" smtClean="0">
                <a:solidFill>
                  <a:schemeClr val="bg1"/>
                </a:solidFill>
              </a:rPr>
              <a:t>2</a:t>
            </a:r>
            <a:r>
              <a:rPr lang="de-DE" baseline="30000" dirty="0" smtClean="0">
                <a:solidFill>
                  <a:schemeClr val="bg1"/>
                </a:solidFill>
              </a:rPr>
              <a:t>0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A</a:t>
            </a:r>
            <a:r>
              <a:rPr lang="de-DE" baseline="30000" dirty="0" smtClean="0">
                <a:solidFill>
                  <a:schemeClr val="bg1"/>
                </a:solidFill>
              </a:rPr>
              <a:t>0</a:t>
            </a:r>
            <a:endParaRPr lang="de-DE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764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uppierung 101"/>
          <p:cNvGrpSpPr/>
          <p:nvPr/>
        </p:nvGrpSpPr>
        <p:grpSpPr>
          <a:xfrm>
            <a:off x="1593851" y="1177130"/>
            <a:ext cx="5853112" cy="4608513"/>
            <a:chOff x="2916238" y="1628775"/>
            <a:chExt cx="5853112" cy="4608513"/>
          </a:xfrm>
        </p:grpSpPr>
        <p:sp>
          <p:nvSpPr>
            <p:cNvPr id="195586" name="Text Box 2"/>
            <p:cNvSpPr txBox="1">
              <a:spLocks noChangeArrowheads="1"/>
            </p:cNvSpPr>
            <p:nvPr/>
          </p:nvSpPr>
          <p:spPr bwMode="auto">
            <a:xfrm>
              <a:off x="4427538" y="3717925"/>
              <a:ext cx="431800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4427538" y="3141663"/>
              <a:ext cx="460375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195588" name="Text Box 4"/>
            <p:cNvSpPr txBox="1">
              <a:spLocks noChangeArrowheads="1"/>
            </p:cNvSpPr>
            <p:nvPr/>
          </p:nvSpPr>
          <p:spPr bwMode="auto">
            <a:xfrm>
              <a:off x="4427538" y="2560638"/>
              <a:ext cx="45561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n</a:t>
              </a:r>
              <a:r>
                <a:rPr lang="en-GB" b="1" baseline="-25000">
                  <a:solidFill>
                    <a:schemeClr val="bg1"/>
                  </a:solidFill>
                </a:rPr>
                <a:t>e</a:t>
              </a: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6011863" y="1628775"/>
              <a:ext cx="2757487" cy="673100"/>
              <a:chOff x="3787" y="1026"/>
              <a:chExt cx="1737" cy="42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5148" y="1026"/>
                <a:ext cx="376" cy="424"/>
                <a:chOff x="5102" y="1026"/>
                <a:chExt cx="376" cy="424"/>
              </a:xfrm>
            </p:grpSpPr>
            <p:sp>
              <p:nvSpPr>
                <p:cNvPr id="1955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02" y="1162"/>
                  <a:ext cx="376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-</a:t>
                  </a:r>
                  <a:r>
                    <a:rPr lang="en-US" b="1" baseline="-25000">
                      <a:solidFill>
                        <a:schemeClr val="bg1"/>
                      </a:solidFill>
                    </a:rPr>
                    <a:t>d</a:t>
                  </a:r>
                  <a:endParaRPr lang="en-GB" b="1" baseline="30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102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694" y="1026"/>
                <a:ext cx="409" cy="424"/>
                <a:chOff x="4694" y="1026"/>
                <a:chExt cx="409" cy="424"/>
              </a:xfrm>
            </p:grpSpPr>
            <p:sp>
              <p:nvSpPr>
                <p:cNvPr id="19559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94" y="1162"/>
                  <a:ext cx="409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+</a:t>
                  </a:r>
                  <a:r>
                    <a:rPr lang="en-US" b="1" baseline="-25000">
                      <a:solidFill>
                        <a:schemeClr val="bg1"/>
                      </a:solidFill>
                    </a:rPr>
                    <a:t>u</a:t>
                  </a:r>
                  <a:endParaRPr lang="en-GB" b="1" baseline="30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694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241" y="1026"/>
                <a:ext cx="404" cy="424"/>
                <a:chOff x="4376" y="1026"/>
                <a:chExt cx="404" cy="424"/>
              </a:xfrm>
            </p:grpSpPr>
            <p:sp>
              <p:nvSpPr>
                <p:cNvPr id="1955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76" y="1162"/>
                  <a:ext cx="404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d</a:t>
                  </a:r>
                  <a:endParaRPr lang="en-GB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5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77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3787" y="1026"/>
                <a:ext cx="404" cy="424"/>
                <a:chOff x="4059" y="1026"/>
                <a:chExt cx="404" cy="424"/>
              </a:xfrm>
            </p:grpSpPr>
            <p:sp>
              <p:nvSpPr>
                <p:cNvPr id="1956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059" y="1162"/>
                  <a:ext cx="404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H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u</a:t>
                  </a:r>
                  <a:endParaRPr lang="en-GB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6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59" y="102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6011863" y="1700213"/>
              <a:ext cx="2555875" cy="596900"/>
              <a:chOff x="4150" y="3612"/>
              <a:chExt cx="1610" cy="376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5397" y="3612"/>
                <a:ext cx="363" cy="376"/>
                <a:chOff x="2653" y="3566"/>
                <a:chExt cx="363" cy="376"/>
              </a:xfrm>
            </p:grpSpPr>
            <p:sp>
              <p:nvSpPr>
                <p:cNvPr id="1956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19560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4967" y="3612"/>
                <a:ext cx="363" cy="376"/>
                <a:chOff x="2653" y="3566"/>
                <a:chExt cx="363" cy="376"/>
              </a:xfrm>
            </p:grpSpPr>
            <p:sp>
              <p:nvSpPr>
                <p:cNvPr id="1956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9560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558" y="3612"/>
                <a:ext cx="363" cy="376"/>
                <a:chOff x="2653" y="3566"/>
                <a:chExt cx="363" cy="376"/>
              </a:xfrm>
            </p:grpSpPr>
            <p:sp>
              <p:nvSpPr>
                <p:cNvPr id="19561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56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150" y="3612"/>
                <a:ext cx="363" cy="376"/>
                <a:chOff x="2653" y="3566"/>
                <a:chExt cx="363" cy="376"/>
              </a:xfrm>
            </p:grpSpPr>
            <p:sp>
              <p:nvSpPr>
                <p:cNvPr id="1956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3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</a:t>
                  </a:r>
                  <a:r>
                    <a:rPr lang="en-GB" b="1" baseline="30000">
                      <a:solidFill>
                        <a:schemeClr val="bg1"/>
                      </a:solidFill>
                    </a:rPr>
                    <a:t>0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56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3419475" y="1844675"/>
              <a:ext cx="1668463" cy="457200"/>
              <a:chOff x="2290" y="1162"/>
              <a:chExt cx="1051" cy="288"/>
            </a:xfrm>
          </p:grpSpPr>
          <p:sp>
            <p:nvSpPr>
              <p:cNvPr id="195619" name="Text Box 35"/>
              <p:cNvSpPr txBox="1">
                <a:spLocks noChangeArrowheads="1"/>
              </p:cNvSpPr>
              <p:nvPr/>
            </p:nvSpPr>
            <p:spPr bwMode="auto">
              <a:xfrm>
                <a:off x="3016" y="1162"/>
                <a:ext cx="325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H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±</a:t>
                </a:r>
                <a:endParaRPr lang="en-GB" b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20" name="Text Box 36"/>
              <p:cNvSpPr txBox="1">
                <a:spLocks noChangeArrowheads="1"/>
              </p:cNvSpPr>
              <p:nvPr/>
            </p:nvSpPr>
            <p:spPr bwMode="auto">
              <a:xfrm>
                <a:off x="2608" y="1162"/>
                <a:ext cx="363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H</a:t>
                </a:r>
                <a:r>
                  <a:rPr lang="en-GB" b="1" baseline="300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95621" name="Text Box 37"/>
              <p:cNvSpPr txBox="1">
                <a:spLocks noChangeArrowheads="1"/>
              </p:cNvSpPr>
              <p:nvPr/>
            </p:nvSpPr>
            <p:spPr bwMode="auto">
              <a:xfrm>
                <a:off x="2290" y="1162"/>
                <a:ext cx="255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195622" name="Text Box 38"/>
            <p:cNvSpPr txBox="1">
              <a:spLocks noChangeArrowheads="1"/>
            </p:cNvSpPr>
            <p:nvPr/>
          </p:nvSpPr>
          <p:spPr bwMode="auto">
            <a:xfrm>
              <a:off x="2916238" y="5734050"/>
              <a:ext cx="420687" cy="4572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95623" name="Text Box 39"/>
            <p:cNvSpPr txBox="1">
              <a:spLocks noChangeArrowheads="1"/>
            </p:cNvSpPr>
            <p:nvPr/>
          </p:nvSpPr>
          <p:spPr bwMode="auto">
            <a:xfrm>
              <a:off x="3924300" y="3717925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t</a:t>
              </a:r>
            </a:p>
          </p:txBody>
        </p:sp>
        <p:sp>
          <p:nvSpPr>
            <p:cNvPr id="195624" name="Text Box 40"/>
            <p:cNvSpPr txBox="1">
              <a:spLocks noChangeArrowheads="1"/>
            </p:cNvSpPr>
            <p:nvPr/>
          </p:nvSpPr>
          <p:spPr bwMode="auto">
            <a:xfrm>
              <a:off x="3924300" y="3141663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m</a:t>
              </a:r>
            </a:p>
          </p:txBody>
        </p:sp>
        <p:sp>
          <p:nvSpPr>
            <p:cNvPr id="195625" name="Text Box 41"/>
            <p:cNvSpPr txBox="1">
              <a:spLocks noChangeArrowheads="1"/>
            </p:cNvSpPr>
            <p:nvPr/>
          </p:nvSpPr>
          <p:spPr bwMode="auto">
            <a:xfrm>
              <a:off x="3924300" y="2565400"/>
              <a:ext cx="35401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95626" name="Text Box 42"/>
            <p:cNvSpPr txBox="1">
              <a:spLocks noChangeArrowheads="1"/>
            </p:cNvSpPr>
            <p:nvPr/>
          </p:nvSpPr>
          <p:spPr bwMode="auto">
            <a:xfrm>
              <a:off x="3419475" y="3717925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5627" name="Text Box 43"/>
            <p:cNvSpPr txBox="1">
              <a:spLocks noChangeArrowheads="1"/>
            </p:cNvSpPr>
            <p:nvPr/>
          </p:nvSpPr>
          <p:spPr bwMode="auto">
            <a:xfrm>
              <a:off x="2916238" y="3717925"/>
              <a:ext cx="36036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95628" name="Text Box 44"/>
            <p:cNvSpPr txBox="1">
              <a:spLocks noChangeArrowheads="1"/>
            </p:cNvSpPr>
            <p:nvPr/>
          </p:nvSpPr>
          <p:spPr bwMode="auto">
            <a:xfrm>
              <a:off x="3419475" y="3141663"/>
              <a:ext cx="360363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95629" name="Text Box 45"/>
            <p:cNvSpPr txBox="1">
              <a:spLocks noChangeArrowheads="1"/>
            </p:cNvSpPr>
            <p:nvPr/>
          </p:nvSpPr>
          <p:spPr bwMode="auto">
            <a:xfrm>
              <a:off x="2916238" y="3141663"/>
              <a:ext cx="354012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5630" name="Text Box 46"/>
            <p:cNvSpPr txBox="1">
              <a:spLocks noChangeArrowheads="1"/>
            </p:cNvSpPr>
            <p:nvPr/>
          </p:nvSpPr>
          <p:spPr bwMode="auto">
            <a:xfrm>
              <a:off x="3419475" y="2565400"/>
              <a:ext cx="369888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95631" name="Text Box 47"/>
            <p:cNvSpPr txBox="1">
              <a:spLocks noChangeArrowheads="1"/>
            </p:cNvSpPr>
            <p:nvPr/>
          </p:nvSpPr>
          <p:spPr bwMode="auto">
            <a:xfrm>
              <a:off x="2916238" y="2565400"/>
              <a:ext cx="369887" cy="457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u</a:t>
              </a:r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2916238" y="4437063"/>
              <a:ext cx="1657350" cy="1033462"/>
              <a:chOff x="1973" y="2795"/>
              <a:chExt cx="1044" cy="651"/>
            </a:xfrm>
          </p:grpSpPr>
          <p:sp>
            <p:nvSpPr>
              <p:cNvPr id="195633" name="Text Box 49"/>
              <p:cNvSpPr txBox="1">
                <a:spLocks noChangeArrowheads="1"/>
              </p:cNvSpPr>
              <p:nvPr/>
            </p:nvSpPr>
            <p:spPr bwMode="auto">
              <a:xfrm>
                <a:off x="1973" y="3158"/>
                <a:ext cx="233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34" name="Text Box 50"/>
              <p:cNvSpPr txBox="1">
                <a:spLocks noChangeArrowheads="1"/>
              </p:cNvSpPr>
              <p:nvPr/>
            </p:nvSpPr>
            <p:spPr bwMode="auto">
              <a:xfrm>
                <a:off x="2608" y="2795"/>
                <a:ext cx="409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W</a:t>
                </a:r>
                <a:r>
                  <a:rPr lang="en-US" b="1" baseline="30000">
                    <a:solidFill>
                      <a:schemeClr val="bg1"/>
                    </a:solidFill>
                  </a:rPr>
                  <a:t>±</a:t>
                </a:r>
                <a:endParaRPr lang="en-GB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35" name="Text Box 51"/>
              <p:cNvSpPr txBox="1">
                <a:spLocks noChangeArrowheads="1"/>
              </p:cNvSpPr>
              <p:nvPr/>
            </p:nvSpPr>
            <p:spPr bwMode="auto">
              <a:xfrm>
                <a:off x="2290" y="2795"/>
                <a:ext cx="233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Z</a:t>
                </a:r>
              </a:p>
            </p:txBody>
          </p:sp>
          <p:sp>
            <p:nvSpPr>
              <p:cNvPr id="195636" name="Text Box 52"/>
              <p:cNvSpPr txBox="1">
                <a:spLocks noChangeArrowheads="1"/>
              </p:cNvSpPr>
              <p:nvPr/>
            </p:nvSpPr>
            <p:spPr bwMode="auto">
              <a:xfrm>
                <a:off x="1973" y="2795"/>
                <a:ext cx="227" cy="288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g</a:t>
                </a:r>
              </a:p>
            </p:txBody>
          </p:sp>
        </p:grpSp>
        <p:sp>
          <p:nvSpPr>
            <p:cNvPr id="195637" name="Text Box 53"/>
            <p:cNvSpPr txBox="1">
              <a:spLocks noChangeArrowheads="1"/>
            </p:cNvSpPr>
            <p:nvPr/>
          </p:nvSpPr>
          <p:spPr bwMode="auto">
            <a:xfrm>
              <a:off x="2916238" y="1844675"/>
              <a:ext cx="369887" cy="45720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h</a:t>
              </a:r>
            </a:p>
          </p:txBody>
        </p: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6011863" y="4292600"/>
              <a:ext cx="1657350" cy="601663"/>
              <a:chOff x="3651" y="2704"/>
              <a:chExt cx="1044" cy="379"/>
            </a:xfrm>
          </p:grpSpPr>
          <p:sp>
            <p:nvSpPr>
              <p:cNvPr id="195639" name="Text Box 55"/>
              <p:cNvSpPr txBox="1">
                <a:spLocks noChangeArrowheads="1"/>
              </p:cNvSpPr>
              <p:nvPr/>
            </p:nvSpPr>
            <p:spPr bwMode="auto">
              <a:xfrm>
                <a:off x="4286" y="2795"/>
                <a:ext cx="409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W</a:t>
                </a:r>
                <a:r>
                  <a:rPr lang="en-US" b="1" baseline="30000">
                    <a:solidFill>
                      <a:schemeClr val="bg1"/>
                    </a:solidFill>
                  </a:rPr>
                  <a:t>±</a:t>
                </a:r>
                <a:endParaRPr lang="en-GB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640" name="Text Box 56"/>
              <p:cNvSpPr txBox="1">
                <a:spLocks noChangeArrowheads="1"/>
              </p:cNvSpPr>
              <p:nvPr/>
            </p:nvSpPr>
            <p:spPr bwMode="auto">
              <a:xfrm>
                <a:off x="3968" y="2795"/>
                <a:ext cx="23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Z</a:t>
                </a:r>
              </a:p>
            </p:txBody>
          </p:sp>
          <p:sp>
            <p:nvSpPr>
              <p:cNvPr id="195641" name="Text Box 57"/>
              <p:cNvSpPr txBox="1">
                <a:spLocks noChangeArrowheads="1"/>
              </p:cNvSpPr>
              <p:nvPr/>
            </p:nvSpPr>
            <p:spPr bwMode="auto">
              <a:xfrm>
                <a:off x="3651" y="2795"/>
                <a:ext cx="227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g</a:t>
                </a:r>
              </a:p>
            </p:txBody>
          </p:sp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>
                <a:off x="3651" y="2704"/>
                <a:ext cx="909" cy="334"/>
                <a:chOff x="3651" y="2704"/>
                <a:chExt cx="909" cy="334"/>
              </a:xfrm>
            </p:grpSpPr>
            <p:sp>
              <p:nvSpPr>
                <p:cNvPr id="19564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651" y="2750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  <p:sp>
              <p:nvSpPr>
                <p:cNvPr id="19564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969" y="2704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  <p:sp>
              <p:nvSpPr>
                <p:cNvPr id="19564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332" y="2704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6011863" y="4868863"/>
              <a:ext cx="369887" cy="601662"/>
              <a:chOff x="3651" y="3067"/>
              <a:chExt cx="233" cy="379"/>
            </a:xfrm>
          </p:grpSpPr>
          <p:sp>
            <p:nvSpPr>
              <p:cNvPr id="195647" name="Text Box 63"/>
              <p:cNvSpPr txBox="1">
                <a:spLocks noChangeArrowheads="1"/>
              </p:cNvSpPr>
              <p:nvPr/>
            </p:nvSpPr>
            <p:spPr bwMode="auto">
              <a:xfrm>
                <a:off x="3651" y="3158"/>
                <a:ext cx="233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48" name="Text Box 64"/>
              <p:cNvSpPr txBox="1">
                <a:spLocks noChangeArrowheads="1"/>
              </p:cNvSpPr>
              <p:nvPr/>
            </p:nvSpPr>
            <p:spPr bwMode="auto">
              <a:xfrm>
                <a:off x="3651" y="3067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6011863" y="5589588"/>
              <a:ext cx="420687" cy="601662"/>
              <a:chOff x="3651" y="3521"/>
              <a:chExt cx="265" cy="379"/>
            </a:xfrm>
          </p:grpSpPr>
          <p:sp>
            <p:nvSpPr>
              <p:cNvPr id="195650" name="Text Box 66"/>
              <p:cNvSpPr txBox="1">
                <a:spLocks noChangeArrowheads="1"/>
              </p:cNvSpPr>
              <p:nvPr/>
            </p:nvSpPr>
            <p:spPr bwMode="auto">
              <a:xfrm>
                <a:off x="3651" y="3612"/>
                <a:ext cx="265" cy="28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FF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95651" name="Text Box 67"/>
              <p:cNvSpPr txBox="1">
                <a:spLocks noChangeArrowheads="1"/>
              </p:cNvSpPr>
              <p:nvPr/>
            </p:nvSpPr>
            <p:spPr bwMode="auto">
              <a:xfrm>
                <a:off x="3651" y="352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>
              <a:off x="5435600" y="1700213"/>
              <a:ext cx="0" cy="4537075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011863" y="4292600"/>
              <a:ext cx="1527175" cy="596900"/>
              <a:chOff x="2925" y="3944"/>
              <a:chExt cx="962" cy="376"/>
            </a:xfrm>
          </p:grpSpPr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3424" y="3944"/>
                <a:ext cx="463" cy="376"/>
                <a:chOff x="2653" y="3566"/>
                <a:chExt cx="463" cy="376"/>
              </a:xfrm>
            </p:grpSpPr>
            <p:sp>
              <p:nvSpPr>
                <p:cNvPr id="1956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4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 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±</a:t>
                  </a:r>
                  <a:r>
                    <a:rPr lang="en-GB"/>
                    <a:t> 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565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>
                <a:off x="2925" y="3944"/>
                <a:ext cx="463" cy="376"/>
                <a:chOff x="2653" y="3566"/>
                <a:chExt cx="463" cy="376"/>
              </a:xfrm>
            </p:grpSpPr>
            <p:sp>
              <p:nvSpPr>
                <p:cNvPr id="1956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653" y="3654"/>
                  <a:ext cx="463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c </a:t>
                  </a:r>
                  <a:r>
                    <a:rPr lang="en-US" b="1" baseline="30000">
                      <a:solidFill>
                        <a:schemeClr val="bg1"/>
                      </a:solidFill>
                    </a:rPr>
                    <a:t>±</a:t>
                  </a:r>
                  <a:r>
                    <a:rPr lang="en-GB"/>
                    <a:t> </a:t>
                  </a:r>
                  <a:r>
                    <a:rPr lang="en-GB" b="1" baseline="-250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565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~</a:t>
                  </a:r>
                </a:p>
              </p:txBody>
            </p:sp>
          </p:grp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6011863" y="2420938"/>
              <a:ext cx="1973262" cy="1758950"/>
              <a:chOff x="3787" y="1525"/>
              <a:chExt cx="1243" cy="1108"/>
            </a:xfrm>
          </p:grpSpPr>
          <p:sp>
            <p:nvSpPr>
              <p:cNvPr id="195661" name="Text Box 77"/>
              <p:cNvSpPr txBox="1">
                <a:spLocks noChangeArrowheads="1"/>
              </p:cNvSpPr>
              <p:nvPr/>
            </p:nvSpPr>
            <p:spPr bwMode="auto">
              <a:xfrm>
                <a:off x="4740" y="2345"/>
                <a:ext cx="272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  <a:latin typeface="Symbol" charset="2"/>
                  </a:rPr>
                  <a:t>t</a:t>
                </a:r>
              </a:p>
            </p:txBody>
          </p:sp>
          <p:sp>
            <p:nvSpPr>
              <p:cNvPr id="195662" name="Text Box 78"/>
              <p:cNvSpPr txBox="1">
                <a:spLocks noChangeArrowheads="1"/>
              </p:cNvSpPr>
              <p:nvPr/>
            </p:nvSpPr>
            <p:spPr bwMode="auto">
              <a:xfrm>
                <a:off x="4740" y="1982"/>
                <a:ext cx="290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  <a:latin typeface="Symbol" charset="2"/>
                  </a:rPr>
                  <a:t>m</a:t>
                </a:r>
              </a:p>
            </p:txBody>
          </p:sp>
          <p:sp>
            <p:nvSpPr>
              <p:cNvPr id="195663" name="Text Box 79"/>
              <p:cNvSpPr txBox="1">
                <a:spLocks noChangeArrowheads="1"/>
              </p:cNvSpPr>
              <p:nvPr/>
            </p:nvSpPr>
            <p:spPr bwMode="auto">
              <a:xfrm>
                <a:off x="4740" y="1616"/>
                <a:ext cx="287" cy="28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66"/>
                </a:extrusionClr>
              </a:sp3d>
            </p:spPr>
            <p:txBody>
              <a:bodyPr wrap="none">
                <a:prstTxWarp prst="textNoShape">
                  <a:avLst/>
                </a:prstTxWarp>
                <a:spAutoFit/>
                <a:flatTx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Symbol" charset="2"/>
                  </a:rPr>
                  <a:t>n</a:t>
                </a:r>
                <a:r>
                  <a:rPr lang="en-GB" b="1" baseline="-25000">
                    <a:solidFill>
                      <a:schemeClr val="bg1"/>
                    </a:solidFill>
                  </a:rPr>
                  <a:t>e</a:t>
                </a:r>
              </a:p>
            </p:txBody>
          </p:sp>
          <p:grpSp>
            <p:nvGrpSpPr>
              <p:cNvPr id="22" name="Group 80"/>
              <p:cNvGrpSpPr>
                <a:grpSpLocks/>
              </p:cNvGrpSpPr>
              <p:nvPr/>
            </p:nvGrpSpPr>
            <p:grpSpPr bwMode="auto">
              <a:xfrm>
                <a:off x="3787" y="1616"/>
                <a:ext cx="862" cy="1014"/>
                <a:chOff x="1973" y="1616"/>
                <a:chExt cx="862" cy="1014"/>
              </a:xfrm>
            </p:grpSpPr>
            <p:sp>
              <p:nvSpPr>
                <p:cNvPr id="1956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608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t</a:t>
                  </a:r>
                </a:p>
              </p:txBody>
            </p:sp>
            <p:sp>
              <p:nvSpPr>
                <p:cNvPr id="19566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608" y="1979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  <a:latin typeface="Symbol" charset="2"/>
                    </a:rPr>
                    <a:t>m</a:t>
                  </a:r>
                </a:p>
              </p:txBody>
            </p:sp>
            <p:sp>
              <p:nvSpPr>
                <p:cNvPr id="19566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608" y="1616"/>
                  <a:ext cx="22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956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0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1956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973" y="2342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t</a:t>
                  </a:r>
                </a:p>
              </p:txBody>
            </p:sp>
            <p:sp>
              <p:nvSpPr>
                <p:cNvPr id="19567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290" y="1979"/>
                  <a:ext cx="227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s</a:t>
                  </a:r>
                </a:p>
              </p:txBody>
            </p:sp>
            <p:sp>
              <p:nvSpPr>
                <p:cNvPr id="1956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973" y="1979"/>
                  <a:ext cx="22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19567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3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19567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973" y="1616"/>
                  <a:ext cx="233" cy="288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66"/>
                  </a:extrusionClr>
                </a:sp3d>
              </p:spPr>
              <p:txBody>
                <a:bodyPr wrap="non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r>
                    <a:rPr lang="en-GB" b="1">
                      <a:solidFill>
                        <a:schemeClr val="bg1"/>
                      </a:solidFill>
                    </a:rPr>
                    <a:t>u</a:t>
                  </a:r>
                </a:p>
              </p:txBody>
            </p:sp>
          </p:grpSp>
          <p:sp>
            <p:nvSpPr>
              <p:cNvPr id="195674" name="Text Box 90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5" name="Text Box 91"/>
              <p:cNvSpPr txBox="1">
                <a:spLocks noChangeArrowheads="1"/>
              </p:cNvSpPr>
              <p:nvPr/>
            </p:nvSpPr>
            <p:spPr bwMode="auto">
              <a:xfrm>
                <a:off x="4105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6" name="Text Box 92"/>
              <p:cNvSpPr txBox="1">
                <a:spLocks noChangeArrowheads="1"/>
              </p:cNvSpPr>
              <p:nvPr/>
            </p:nvSpPr>
            <p:spPr bwMode="auto">
              <a:xfrm>
                <a:off x="3787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7" name="Text Box 93"/>
              <p:cNvSpPr txBox="1">
                <a:spLocks noChangeArrowheads="1"/>
              </p:cNvSpPr>
              <p:nvPr/>
            </p:nvSpPr>
            <p:spPr bwMode="auto">
              <a:xfrm>
                <a:off x="4422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8" name="Text Box 94"/>
              <p:cNvSpPr txBox="1">
                <a:spLocks noChangeArrowheads="1"/>
              </p:cNvSpPr>
              <p:nvPr/>
            </p:nvSpPr>
            <p:spPr bwMode="auto">
              <a:xfrm>
                <a:off x="4105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79" name="Text Box 95"/>
              <p:cNvSpPr txBox="1">
                <a:spLocks noChangeArrowheads="1"/>
              </p:cNvSpPr>
              <p:nvPr/>
            </p:nvSpPr>
            <p:spPr bwMode="auto">
              <a:xfrm>
                <a:off x="4422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0" name="Text Box 96"/>
              <p:cNvSpPr txBox="1">
                <a:spLocks noChangeArrowheads="1"/>
              </p:cNvSpPr>
              <p:nvPr/>
            </p:nvSpPr>
            <p:spPr bwMode="auto">
              <a:xfrm>
                <a:off x="3787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1" name="Text Box 97"/>
              <p:cNvSpPr txBox="1">
                <a:spLocks noChangeArrowheads="1"/>
              </p:cNvSpPr>
              <p:nvPr/>
            </p:nvSpPr>
            <p:spPr bwMode="auto">
              <a:xfrm>
                <a:off x="4105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2" name="Text Box 98"/>
              <p:cNvSpPr txBox="1">
                <a:spLocks noChangeArrowheads="1"/>
              </p:cNvSpPr>
              <p:nvPr/>
            </p:nvSpPr>
            <p:spPr bwMode="auto">
              <a:xfrm>
                <a:off x="4422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3" name="Text Box 99"/>
              <p:cNvSpPr txBox="1">
                <a:spLocks noChangeArrowheads="1"/>
              </p:cNvSpPr>
              <p:nvPr/>
            </p:nvSpPr>
            <p:spPr bwMode="auto">
              <a:xfrm>
                <a:off x="4740" y="1525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4" name="Text Box 100"/>
              <p:cNvSpPr txBox="1">
                <a:spLocks noChangeArrowheads="1"/>
              </p:cNvSpPr>
              <p:nvPr/>
            </p:nvSpPr>
            <p:spPr bwMode="auto">
              <a:xfrm>
                <a:off x="4740" y="1888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  <p:sp>
            <p:nvSpPr>
              <p:cNvPr id="195685" name="Text Box 101"/>
              <p:cNvSpPr txBox="1">
                <a:spLocks noChangeArrowheads="1"/>
              </p:cNvSpPr>
              <p:nvPr/>
            </p:nvSpPr>
            <p:spPr bwMode="auto">
              <a:xfrm>
                <a:off x="4740" y="225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</p:grpSp>
      <p:sp>
        <p:nvSpPr>
          <p:cNvPr id="23" name="Rechteck 22"/>
          <p:cNvSpPr/>
          <p:nvPr/>
        </p:nvSpPr>
        <p:spPr>
          <a:xfrm>
            <a:off x="765969" y="685800"/>
            <a:ext cx="3671887" cy="527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631827" y="1371598"/>
            <a:ext cx="3235324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Minimal SSM (2)</a:t>
            </a:r>
          </a:p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dirty="0" err="1" smtClean="0">
                <a:solidFill>
                  <a:srgbClr val="FFFFFF"/>
                </a:solidFill>
              </a:rPr>
              <a:t>Gauginos</a:t>
            </a: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mix </a:t>
            </a:r>
            <a:r>
              <a:rPr lang="de-DE" dirty="0" err="1">
                <a:solidFill>
                  <a:srgbClr val="FFFFFF"/>
                </a:solidFill>
              </a:rPr>
              <a:t>with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higgsinos</a:t>
            </a:r>
            <a:r>
              <a:rPr lang="de-DE" dirty="0">
                <a:solidFill>
                  <a:srgbClr val="FFFFFF"/>
                </a:solidFill>
              </a:rPr>
              <a:t/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 err="1" smtClean="0">
                <a:solidFill>
                  <a:srgbClr val="FFFFFF"/>
                </a:solidFill>
              </a:rPr>
              <a:t>and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therefore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result</a:t>
            </a:r>
            <a:r>
              <a:rPr lang="de-DE" dirty="0">
                <a:solidFill>
                  <a:srgbClr val="FFFFFF"/>
                </a:solidFill>
              </a:rPr>
              <a:t> in</a:t>
            </a:r>
          </a:p>
          <a:p>
            <a:r>
              <a:rPr lang="de-DE" dirty="0">
                <a:solidFill>
                  <a:srgbClr val="FFFFFF"/>
                </a:solidFill>
              </a:rPr>
              <a:t>4 </a:t>
            </a:r>
            <a:r>
              <a:rPr lang="de-DE" i="1" dirty="0" err="1" smtClean="0">
                <a:solidFill>
                  <a:srgbClr val="FFFFFF"/>
                </a:solidFill>
              </a:rPr>
              <a:t>charginos</a:t>
            </a:r>
            <a:r>
              <a:rPr lang="de-DE" dirty="0" smtClean="0">
                <a:solidFill>
                  <a:srgbClr val="FFFFFF"/>
                </a:solidFill>
              </a:rPr>
              <a:t/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err="1" smtClean="0">
                <a:solidFill>
                  <a:srgbClr val="FFFFFF"/>
                </a:solidFill>
              </a:rPr>
              <a:t>and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4 </a:t>
            </a:r>
            <a:r>
              <a:rPr lang="de-DE" sz="2800" i="1" dirty="0" err="1" smtClean="0">
                <a:solidFill>
                  <a:srgbClr val="FF0000"/>
                </a:solidFill>
              </a:rPr>
              <a:t>neutralinos</a:t>
            </a:r>
            <a:r>
              <a:rPr lang="de-DE" sz="2800" i="1" dirty="0" smtClean="0">
                <a:solidFill>
                  <a:srgbClr val="FF0000"/>
                </a:solidFill>
              </a:rPr>
              <a:t> !</a:t>
            </a:r>
            <a:endParaRPr lang="de-DE" sz="2800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7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7067" y="969432"/>
            <a:ext cx="8254999" cy="49487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  <a:cs typeface="Arial"/>
              </a:rPr>
              <a:t>124 FREE PARAMETERS for masses and couplings !!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  <a:cs typeface="Arial"/>
              </a:rPr>
              <a:t>Possibly c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onservation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R parity: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R = (-1) 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2S –L + 3B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S = spin, L = lepton number, B = baryon number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Particles have R = +1,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sparticles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 = -1: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Sparticles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produced in pairs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Heavier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sparticles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 lighter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sparticles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Wingdings" pitchFamily="-60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Wingdings" pitchFamily="-60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Lightest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supersymmetric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 particle (LSP) stable, candidate for particle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-60" charset="2"/>
              </a:rPr>
              <a:t> interpretation of CDM</a:t>
            </a:r>
            <a:endParaRPr kumimoji="0" lang="en-US" sz="2400" b="0" i="0" u="none" strike="noStrike" kern="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-60" charset="0"/>
              <a:ea typeface="+mn-ea"/>
              <a:cs typeface="ＭＳ Ｐゴシック" pitchFamily="-6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25425" y="217488"/>
            <a:ext cx="8739188" cy="45674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From CDM to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Supersymmetry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Arial"/>
              <a:cs typeface="Arial"/>
              <a:sym typeface="Symbol" charset="0"/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Non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-baryonic matter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density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obtained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from WMAP measurements: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0.094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&lt; Ω</a:t>
            </a:r>
            <a:r>
              <a:rPr 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DM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&lt;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0.129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For any specific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set of parameters 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supersymmetric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R-parity conserving model, it is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possible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to compute the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corresponding LSP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relic density from the mass spectrum and the Big-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Bang cosmology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.   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relic density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should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be less than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Ω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DM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(if other contributions to the DM)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WMAP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measurement is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constraint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that defines cosmologically interesting 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regions of the SUSY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parameter space.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54001" y="5130800"/>
            <a:ext cx="8458200" cy="135421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… and back to CDM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Once (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if ever …)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 will have a measurement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of the mass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mass spectrum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and the mixing angles, we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can compute the relic density it corresponds to.  </a:t>
            </a:r>
            <a:endParaRPr lang="it-IT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953064"/>
            <a:ext cx="6997700" cy="493560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4200" y="5939470"/>
            <a:ext cx="80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S. </a:t>
            </a:r>
            <a:r>
              <a:rPr lang="de-DE" dirty="0" err="1" smtClean="0"/>
              <a:t>Heinemeyer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G. </a:t>
            </a:r>
            <a:r>
              <a:rPr lang="de-DE" dirty="0" err="1" smtClean="0"/>
              <a:t>Weiglein</a:t>
            </a:r>
            <a:r>
              <a:rPr lang="de-DE" dirty="0" smtClean="0"/>
              <a:t>,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smtClean="0"/>
              <a:t>B, </a:t>
            </a:r>
            <a:r>
              <a:rPr lang="de-DE" dirty="0"/>
              <a:t>Volume 205, p. 283-</a:t>
            </a:r>
            <a:r>
              <a:rPr lang="de-DE" dirty="0" smtClean="0"/>
              <a:t>288, 2010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17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34599F"/>
                </a:solidFill>
              </a:rPr>
              <a:t>Making </a:t>
            </a:r>
            <a:r>
              <a:rPr lang="de-DE" sz="2400" dirty="0" err="1" smtClean="0">
                <a:solidFill>
                  <a:srgbClr val="34599F"/>
                </a:solidFill>
              </a:rPr>
              <a:t>the</a:t>
            </a:r>
            <a:r>
              <a:rPr lang="de-DE" sz="2400" dirty="0" smtClean="0">
                <a:solidFill>
                  <a:srgbClr val="34599F"/>
                </a:solidFill>
              </a:rPr>
              <a:t> best (?) of </a:t>
            </a:r>
            <a:r>
              <a:rPr lang="de-DE" sz="2400" dirty="0" err="1" smtClean="0">
                <a:solidFill>
                  <a:srgbClr val="34599F"/>
                </a:solidFill>
              </a:rPr>
              <a:t>theory</a:t>
            </a:r>
            <a:r>
              <a:rPr lang="de-DE" sz="2400" dirty="0" smtClean="0">
                <a:solidFill>
                  <a:srgbClr val="34599F"/>
                </a:solidFill>
              </a:rPr>
              <a:t>, </a:t>
            </a:r>
            <a:r>
              <a:rPr lang="de-DE" sz="2400" dirty="0" err="1" smtClean="0">
                <a:solidFill>
                  <a:srgbClr val="34599F"/>
                </a:solidFill>
              </a:rPr>
              <a:t>electroweak</a:t>
            </a:r>
            <a:r>
              <a:rPr lang="de-DE" sz="2400" dirty="0" smtClean="0">
                <a:solidFill>
                  <a:srgbClr val="34599F"/>
                </a:solidFill>
              </a:rPr>
              <a:t> HEP </a:t>
            </a:r>
            <a:r>
              <a:rPr lang="de-DE" sz="2400" dirty="0" err="1" smtClean="0">
                <a:solidFill>
                  <a:srgbClr val="34599F"/>
                </a:solidFill>
              </a:rPr>
              <a:t>data</a:t>
            </a:r>
            <a:r>
              <a:rPr lang="de-DE" sz="2400" dirty="0" smtClean="0">
                <a:solidFill>
                  <a:srgbClr val="34599F"/>
                </a:solidFill>
              </a:rPr>
              <a:t> and </a:t>
            </a:r>
            <a:r>
              <a:rPr lang="de-DE" sz="2400" dirty="0" err="1" smtClean="0">
                <a:solidFill>
                  <a:srgbClr val="34599F"/>
                </a:solidFill>
              </a:rPr>
              <a:t>cosmology</a:t>
            </a:r>
            <a:r>
              <a:rPr lang="de-DE" sz="2400" dirty="0" smtClean="0">
                <a:solidFill>
                  <a:srgbClr val="34599F"/>
                </a:solidFill>
              </a:rPr>
              <a:t> .....</a:t>
            </a:r>
            <a:endParaRPr lang="de-DE" sz="2400" dirty="0">
              <a:solidFill>
                <a:srgbClr val="3459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nivers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807243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-1" y="0"/>
            <a:ext cx="5222159" cy="830997"/>
          </a:xfrm>
          <a:prstGeom prst="rect">
            <a:avLst/>
          </a:prstGeom>
          <a:solidFill>
            <a:srgbClr val="4539A7"/>
          </a:solidFill>
          <a:ln w="38100" cap="flat" cmpd="dbl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</a:t>
            </a:r>
            <a:r>
              <a:rPr lang="de-DE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history</a:t>
            </a:r>
            <a:r>
              <a: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of </a:t>
            </a:r>
            <a:r>
              <a:rPr lang="de-DE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cooling</a:t>
            </a:r>
            <a:endParaRPr lang="de-DE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de-DE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Did</a:t>
            </a:r>
            <a:r>
              <a: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</a:t>
            </a:r>
            <a:r>
              <a: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miss </a:t>
            </a:r>
            <a:r>
              <a:rPr lang="de-DE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something</a:t>
            </a:r>
            <a:r>
              <a:rPr lang="de-DE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?</a:t>
            </a:r>
            <a:endParaRPr lang="de-DE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7" y="3210244"/>
            <a:ext cx="4565699" cy="25394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8600" y="5854700"/>
            <a:ext cx="873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H.Baer</a:t>
            </a:r>
            <a:r>
              <a:rPr lang="de-DE" dirty="0" smtClean="0"/>
              <a:t> et al., </a:t>
            </a:r>
            <a:r>
              <a:rPr lang="de-DE" dirty="0" err="1" smtClean="0"/>
              <a:t>Capability</a:t>
            </a:r>
            <a:r>
              <a:rPr lang="de-DE" dirty="0" smtClean="0"/>
              <a:t> of LHC to </a:t>
            </a:r>
            <a:r>
              <a:rPr lang="de-DE" dirty="0" err="1" smtClean="0"/>
              <a:t>discover</a:t>
            </a:r>
            <a:r>
              <a:rPr lang="de-DE" dirty="0" smtClean="0"/>
              <a:t> </a:t>
            </a:r>
            <a:r>
              <a:rPr lang="de-DE" dirty="0" err="1" smtClean="0"/>
              <a:t>supersymmetry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sqrt</a:t>
            </a:r>
            <a:r>
              <a:rPr lang="de-DE" dirty="0" smtClean="0"/>
              <a:t> {s} = 7{text{TeV}} and 1 fb</a:t>
            </a:r>
            <a:r>
              <a:rPr lang="de-DE" baseline="30000" dirty="0" smtClean="0"/>
              <a:t>‑1</a:t>
            </a:r>
            <a:r>
              <a:rPr lang="de-DE" dirty="0" smtClean="0"/>
              <a:t>, Journal of High Energy 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Volume</a:t>
            </a:r>
            <a:r>
              <a:rPr lang="de-DE" dirty="0" smtClean="0"/>
              <a:t> 2010, </a:t>
            </a:r>
            <a:r>
              <a:rPr lang="de-DE" dirty="0" err="1" smtClean="0"/>
              <a:t>article</a:t>
            </a:r>
            <a:r>
              <a:rPr lang="de-DE" dirty="0" smtClean="0"/>
              <a:t> id. #102</a:t>
            </a:r>
          </a:p>
          <a:p>
            <a:endParaRPr lang="de-D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498" y="292100"/>
            <a:ext cx="4423902" cy="32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8000" y="609600"/>
            <a:ext cx="3856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34599F"/>
                </a:solidFill>
              </a:rPr>
              <a:t>SUSY </a:t>
            </a:r>
            <a:r>
              <a:rPr lang="de-DE" sz="2400" dirty="0" err="1" smtClean="0">
                <a:solidFill>
                  <a:srgbClr val="34599F"/>
                </a:solidFill>
              </a:rPr>
              <a:t>Production</a:t>
            </a:r>
            <a:r>
              <a:rPr lang="de-DE" sz="2400" dirty="0" smtClean="0">
                <a:solidFill>
                  <a:srgbClr val="34599F"/>
                </a:solidFill>
              </a:rPr>
              <a:t> </a:t>
            </a:r>
            <a:r>
              <a:rPr lang="de-DE" sz="2400" dirty="0" err="1" smtClean="0">
                <a:solidFill>
                  <a:srgbClr val="34599F"/>
                </a:solidFill>
              </a:rPr>
              <a:t>at</a:t>
            </a:r>
            <a:r>
              <a:rPr lang="de-DE" sz="2400" dirty="0" smtClean="0">
                <a:solidFill>
                  <a:srgbClr val="34599F"/>
                </a:solidFill>
              </a:rPr>
              <a:t> </a:t>
            </a:r>
            <a:r>
              <a:rPr lang="de-DE" sz="2400" dirty="0" err="1" smtClean="0">
                <a:solidFill>
                  <a:srgbClr val="34599F"/>
                </a:solidFill>
              </a:rPr>
              <a:t>the</a:t>
            </a:r>
            <a:r>
              <a:rPr lang="de-DE" sz="2400" dirty="0" smtClean="0">
                <a:solidFill>
                  <a:srgbClr val="34599F"/>
                </a:solidFill>
              </a:rPr>
              <a:t> LHC</a:t>
            </a:r>
          </a:p>
          <a:p>
            <a:endParaRPr lang="de-DE" sz="2400" dirty="0">
              <a:solidFill>
                <a:srgbClr val="34599F"/>
              </a:solidFill>
            </a:endParaRPr>
          </a:p>
          <a:p>
            <a:r>
              <a:rPr lang="de-DE" sz="2400" dirty="0" err="1" smtClean="0">
                <a:solidFill>
                  <a:srgbClr val="34599F"/>
                </a:solidFill>
              </a:rPr>
              <a:t>Weak</a:t>
            </a:r>
            <a:r>
              <a:rPr lang="de-DE" sz="2400" dirty="0" smtClean="0">
                <a:solidFill>
                  <a:srgbClr val="34599F"/>
                </a:solidFill>
              </a:rPr>
              <a:t> </a:t>
            </a:r>
            <a:r>
              <a:rPr lang="de-DE" sz="2400" dirty="0" err="1" smtClean="0">
                <a:solidFill>
                  <a:srgbClr val="34599F"/>
                </a:solidFill>
              </a:rPr>
              <a:t>for</a:t>
            </a:r>
            <a:r>
              <a:rPr lang="de-DE" sz="2400" dirty="0" smtClean="0">
                <a:solidFill>
                  <a:srgbClr val="34599F"/>
                </a:solidFill>
              </a:rPr>
              <a:t> light</a:t>
            </a:r>
            <a:br>
              <a:rPr lang="de-DE" sz="2400" dirty="0" smtClean="0">
                <a:solidFill>
                  <a:srgbClr val="34599F"/>
                </a:solidFill>
              </a:rPr>
            </a:br>
            <a:r>
              <a:rPr lang="de-DE" sz="2400" dirty="0" smtClean="0">
                <a:solidFill>
                  <a:srgbClr val="34599F"/>
                </a:solidFill>
              </a:rPr>
              <a:t>Strong </a:t>
            </a:r>
            <a:r>
              <a:rPr lang="de-DE" sz="2400" dirty="0" err="1" smtClean="0">
                <a:solidFill>
                  <a:srgbClr val="34599F"/>
                </a:solidFill>
              </a:rPr>
              <a:t>for</a:t>
            </a:r>
            <a:r>
              <a:rPr lang="de-DE" sz="2400" dirty="0" smtClean="0">
                <a:solidFill>
                  <a:srgbClr val="34599F"/>
                </a:solidFill>
              </a:rPr>
              <a:t> heavy (</a:t>
            </a:r>
            <a:r>
              <a:rPr lang="de-DE" sz="2400" dirty="0" err="1" smtClean="0">
                <a:solidFill>
                  <a:srgbClr val="34599F"/>
                </a:solidFill>
              </a:rPr>
              <a:t>and</a:t>
            </a:r>
            <a:r>
              <a:rPr lang="de-DE" sz="2400" dirty="0" smtClean="0">
                <a:solidFill>
                  <a:srgbClr val="34599F"/>
                </a:solidFill>
              </a:rPr>
              <a:t> light ..)</a:t>
            </a:r>
            <a:br>
              <a:rPr lang="de-DE" sz="2400" dirty="0" smtClean="0">
                <a:solidFill>
                  <a:srgbClr val="34599F"/>
                </a:solidFill>
              </a:rPr>
            </a:br>
            <a:r>
              <a:rPr lang="de-DE" sz="2400" dirty="0" smtClean="0">
                <a:solidFill>
                  <a:srgbClr val="34599F"/>
                </a:solidFill>
              </a:rPr>
              <a:t>Strong </a:t>
            </a:r>
            <a:r>
              <a:rPr lang="de-DE" sz="2400" dirty="0" err="1" smtClean="0">
                <a:solidFill>
                  <a:srgbClr val="34599F"/>
                </a:solidFill>
              </a:rPr>
              <a:t>for</a:t>
            </a:r>
            <a:r>
              <a:rPr lang="de-DE" sz="2400" dirty="0" smtClean="0">
                <a:solidFill>
                  <a:srgbClr val="34599F"/>
                </a:solidFill>
              </a:rPr>
              <a:t> </a:t>
            </a:r>
            <a:r>
              <a:rPr lang="de-DE" sz="2400" dirty="0" err="1" smtClean="0">
                <a:solidFill>
                  <a:srgbClr val="34599F"/>
                </a:solidFill>
              </a:rPr>
              <a:t>the</a:t>
            </a:r>
            <a:r>
              <a:rPr lang="de-DE" sz="2400" dirty="0" smtClean="0">
                <a:solidFill>
                  <a:srgbClr val="34599F"/>
                </a:solidFill>
              </a:rPr>
              <a:t> </a:t>
            </a:r>
            <a:r>
              <a:rPr lang="de-DE" sz="2400" dirty="0" err="1" smtClean="0">
                <a:solidFill>
                  <a:srgbClr val="34599F"/>
                </a:solidFill>
              </a:rPr>
              <a:t>beginning</a:t>
            </a:r>
            <a:endParaRPr lang="de-DE" sz="2400" dirty="0">
              <a:solidFill>
                <a:srgbClr val="34599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5796" y="4813300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34599F"/>
                </a:solidFill>
              </a:rPr>
              <a:t>Strong </a:t>
            </a:r>
            <a:r>
              <a:rPr lang="de-DE" sz="2400" dirty="0" err="1" smtClean="0">
                <a:solidFill>
                  <a:srgbClr val="34599F"/>
                </a:solidFill>
              </a:rPr>
              <a:t>for</a:t>
            </a:r>
            <a:r>
              <a:rPr lang="de-DE" sz="2400" dirty="0">
                <a:solidFill>
                  <a:srgbClr val="34599F"/>
                </a:solidFill>
              </a:rPr>
              <a:t> </a:t>
            </a:r>
            <a:r>
              <a:rPr lang="de-DE" sz="2400" dirty="0" err="1" smtClean="0">
                <a:solidFill>
                  <a:srgbClr val="34599F"/>
                </a:solidFill>
              </a:rPr>
              <a:t>less</a:t>
            </a:r>
            <a:r>
              <a:rPr lang="de-DE" sz="2400" dirty="0" smtClean="0">
                <a:solidFill>
                  <a:srgbClr val="34599F"/>
                </a:solidFill>
              </a:rPr>
              <a:t> !</a:t>
            </a:r>
            <a:endParaRPr lang="de-DE" sz="2400" dirty="0">
              <a:solidFill>
                <a:srgbClr val="3459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7200" y="3672586"/>
            <a:ext cx="83497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FFFFFF"/>
                </a:solidFill>
              </a:rPr>
              <a:t>The</a:t>
            </a:r>
            <a:r>
              <a:rPr lang="de-DE" sz="2800" dirty="0" smtClean="0">
                <a:solidFill>
                  <a:srgbClr val="FFFFFF"/>
                </a:solidFill>
              </a:rPr>
              <a:t> LHC </a:t>
            </a:r>
            <a:r>
              <a:rPr lang="de-DE" sz="2800" dirty="0" err="1" smtClean="0">
                <a:solidFill>
                  <a:srgbClr val="FFFFFF"/>
                </a:solidFill>
              </a:rPr>
              <a:t>likes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strong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interactions</a:t>
            </a:r>
            <a:r>
              <a:rPr lang="de-DE" sz="2800" dirty="0" smtClean="0">
                <a:solidFill>
                  <a:srgbClr val="FFFFFF"/>
                </a:solidFill>
              </a:rPr>
              <a:t> !</a:t>
            </a:r>
          </a:p>
          <a:p>
            <a:endParaRPr lang="de-DE" sz="800" dirty="0" smtClean="0">
              <a:solidFill>
                <a:srgbClr val="FFFFFF"/>
              </a:solidFill>
            </a:endParaRPr>
          </a:p>
          <a:p>
            <a:r>
              <a:rPr lang="de-DE" sz="2800" dirty="0" smtClean="0">
                <a:solidFill>
                  <a:srgbClr val="FFFFFF"/>
                </a:solidFill>
              </a:rPr>
              <a:t>Quarks and </a:t>
            </a:r>
            <a:r>
              <a:rPr lang="de-DE" sz="2800" dirty="0" err="1" smtClean="0">
                <a:solidFill>
                  <a:srgbClr val="FFFFFF"/>
                </a:solidFill>
              </a:rPr>
              <a:t>gluons</a:t>
            </a:r>
            <a:r>
              <a:rPr lang="de-DE" sz="2800" dirty="0" smtClean="0">
                <a:solidFill>
                  <a:srgbClr val="FFFFFF"/>
                </a:solidFill>
              </a:rPr>
              <a:t> in </a:t>
            </a:r>
            <a:r>
              <a:rPr lang="de-DE" sz="2800" dirty="0" err="1" smtClean="0">
                <a:solidFill>
                  <a:srgbClr val="FFFFFF"/>
                </a:solidFill>
              </a:rPr>
              <a:t>the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initial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state</a:t>
            </a:r>
            <a:endParaRPr lang="de-DE" sz="2800" dirty="0" smtClean="0">
              <a:solidFill>
                <a:srgbClr val="FFFFFF"/>
              </a:solidFill>
            </a:endParaRPr>
          </a:p>
          <a:p>
            <a:endParaRPr lang="de-DE" sz="800" dirty="0" smtClean="0">
              <a:solidFill>
                <a:srgbClr val="FFFFFF"/>
              </a:solidFill>
            </a:endParaRPr>
          </a:p>
          <a:p>
            <a:r>
              <a:rPr lang="de-DE" sz="2800" dirty="0" err="1" smtClean="0">
                <a:solidFill>
                  <a:srgbClr val="FFFFFF"/>
                </a:solidFill>
              </a:rPr>
              <a:t>Squarks</a:t>
            </a:r>
            <a:r>
              <a:rPr lang="de-DE" sz="2800" dirty="0" smtClean="0">
                <a:solidFill>
                  <a:srgbClr val="FFFFFF"/>
                </a:solidFill>
              </a:rPr>
              <a:t> and </a:t>
            </a:r>
            <a:r>
              <a:rPr lang="de-DE" sz="2800" dirty="0" err="1" smtClean="0">
                <a:solidFill>
                  <a:srgbClr val="FFFFFF"/>
                </a:solidFill>
              </a:rPr>
              <a:t>gluinos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are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the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objects</a:t>
            </a:r>
            <a:r>
              <a:rPr lang="de-DE" sz="2800" dirty="0" smtClean="0">
                <a:solidFill>
                  <a:srgbClr val="FFFFFF"/>
                </a:solidFill>
              </a:rPr>
              <a:t> to </a:t>
            </a:r>
            <a:r>
              <a:rPr lang="de-DE" sz="2800" dirty="0" err="1" smtClean="0">
                <a:solidFill>
                  <a:srgbClr val="FFFFFF"/>
                </a:solidFill>
              </a:rPr>
              <a:t>produce</a:t>
            </a:r>
            <a:r>
              <a:rPr lang="de-DE" sz="2800" dirty="0" smtClean="0">
                <a:solidFill>
                  <a:srgbClr val="FFFFFF"/>
                </a:solidFill>
              </a:rPr>
              <a:t> !</a:t>
            </a:r>
          </a:p>
          <a:p>
            <a:endParaRPr lang="de-DE" sz="800" dirty="0" smtClean="0">
              <a:solidFill>
                <a:srgbClr val="FFFFFF"/>
              </a:solidFill>
            </a:endParaRPr>
          </a:p>
          <a:p>
            <a:r>
              <a:rPr lang="de-DE" sz="2800" dirty="0" err="1" smtClean="0">
                <a:solidFill>
                  <a:srgbClr val="FFFFFF"/>
                </a:solidFill>
              </a:rPr>
              <a:t>The</a:t>
            </a:r>
            <a:r>
              <a:rPr lang="de-DE" sz="2800" dirty="0" smtClean="0">
                <a:solidFill>
                  <a:srgbClr val="FFFFFF"/>
                </a:solidFill>
              </a:rPr>
              <a:t> last in </a:t>
            </a:r>
            <a:r>
              <a:rPr lang="de-DE" sz="2800" dirty="0" err="1" smtClean="0">
                <a:solidFill>
                  <a:srgbClr val="FFFFFF"/>
                </a:solidFill>
              </a:rPr>
              <a:t>the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cascade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(</a:t>
            </a:r>
            <a:r>
              <a:rPr lang="de-DE" sz="2800" dirty="0" err="1" smtClean="0">
                <a:solidFill>
                  <a:srgbClr val="FF0000"/>
                </a:solidFill>
              </a:rPr>
              <a:t>The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i="1" dirty="0" smtClean="0">
                <a:solidFill>
                  <a:srgbClr val="FF0000"/>
                </a:solidFill>
              </a:rPr>
              <a:t>NEUTRALINO</a:t>
            </a:r>
            <a:r>
              <a:rPr lang="de-DE" sz="2800" dirty="0" smtClean="0">
                <a:solidFill>
                  <a:srgbClr val="FF0000"/>
                </a:solidFill>
              </a:rPr>
              <a:t>) </a:t>
            </a:r>
            <a:r>
              <a:rPr lang="de-DE" sz="2800" dirty="0" err="1" smtClean="0">
                <a:solidFill>
                  <a:srgbClr val="FFFFFF"/>
                </a:solidFill>
              </a:rPr>
              <a:t>might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be</a:t>
            </a:r>
            <a:r>
              <a:rPr lang="de-DE" sz="2800" dirty="0" smtClean="0">
                <a:solidFill>
                  <a:srgbClr val="FFFFFF"/>
                </a:solidFill>
              </a:rPr>
              <a:t> 23% of </a:t>
            </a:r>
            <a:r>
              <a:rPr lang="de-DE" sz="2800" dirty="0" err="1" smtClean="0">
                <a:solidFill>
                  <a:srgbClr val="FFFFFF"/>
                </a:solidFill>
              </a:rPr>
              <a:t>our</a:t>
            </a:r>
            <a:r>
              <a:rPr lang="de-DE" sz="2800" dirty="0" smtClean="0">
                <a:solidFill>
                  <a:srgbClr val="FFFFFF"/>
                </a:solidFill>
              </a:rPr>
              <a:t> </a:t>
            </a:r>
            <a:r>
              <a:rPr lang="de-DE" sz="2800" dirty="0" err="1" smtClean="0">
                <a:solidFill>
                  <a:srgbClr val="FFFFFF"/>
                </a:solidFill>
              </a:rPr>
              <a:t>universe</a:t>
            </a:r>
            <a:r>
              <a:rPr lang="de-DE" sz="2800" dirty="0" smtClean="0">
                <a:solidFill>
                  <a:srgbClr val="FFFFFF"/>
                </a:solidFill>
              </a:rPr>
              <a:t> ...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" r="13036" b="29378"/>
          <a:stretch>
            <a:fillRect/>
          </a:stretch>
        </p:blipFill>
        <p:spPr bwMode="auto">
          <a:xfrm>
            <a:off x="1563688" y="207962"/>
            <a:ext cx="5345112" cy="327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1831331" y="230057"/>
            <a:ext cx="5889707" cy="6147123"/>
            <a:chOff x="3810000" y="790575"/>
            <a:chExt cx="5334000" cy="5573713"/>
          </a:xfrm>
        </p:grpSpPr>
        <p:pic>
          <p:nvPicPr>
            <p:cNvPr id="215046" name="Picture 6" descr="susyevent_x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0" y="790575"/>
              <a:ext cx="5334000" cy="5573713"/>
            </a:xfrm>
            <a:prstGeom prst="rect">
              <a:avLst/>
            </a:prstGeom>
            <a:noFill/>
          </p:spPr>
        </p:pic>
        <p:sp>
          <p:nvSpPr>
            <p:cNvPr id="215047" name="Line 7"/>
            <p:cNvSpPr>
              <a:spLocks noChangeShapeType="1"/>
            </p:cNvSpPr>
            <p:nvPr/>
          </p:nvSpPr>
          <p:spPr bwMode="auto">
            <a:xfrm flipH="1" flipV="1">
              <a:off x="4121150" y="2887663"/>
              <a:ext cx="2422525" cy="6826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048" name="Line 8"/>
            <p:cNvSpPr>
              <a:spLocks noChangeShapeType="1"/>
            </p:cNvSpPr>
            <p:nvPr/>
          </p:nvSpPr>
          <p:spPr bwMode="auto">
            <a:xfrm flipH="1">
              <a:off x="5005388" y="3613150"/>
              <a:ext cx="1538287" cy="2033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049" name="Line 9"/>
            <p:cNvSpPr>
              <a:spLocks noChangeShapeType="1"/>
            </p:cNvSpPr>
            <p:nvPr/>
          </p:nvSpPr>
          <p:spPr bwMode="auto">
            <a:xfrm flipH="1" flipV="1">
              <a:off x="4962525" y="1347788"/>
              <a:ext cx="1595438" cy="2222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050" name="Text Box 10"/>
            <p:cNvSpPr txBox="1">
              <a:spLocks noChangeArrowheads="1"/>
            </p:cNvSpPr>
            <p:nvPr/>
          </p:nvSpPr>
          <p:spPr bwMode="auto">
            <a:xfrm>
              <a:off x="4130675" y="2400300"/>
              <a:ext cx="827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MET</a:t>
              </a:r>
            </a:p>
          </p:txBody>
        </p:sp>
        <p:sp>
          <p:nvSpPr>
            <p:cNvPr id="215051" name="Text Box 11"/>
            <p:cNvSpPr txBox="1">
              <a:spLocks noChangeArrowheads="1"/>
            </p:cNvSpPr>
            <p:nvPr/>
          </p:nvSpPr>
          <p:spPr bwMode="auto">
            <a:xfrm>
              <a:off x="4464050" y="5470525"/>
              <a:ext cx="5762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Symbol" charset="2"/>
                </a:rPr>
                <a:t>c</a:t>
              </a:r>
              <a:r>
                <a:rPr lang="en-GB" b="1" baseline="30000">
                  <a:solidFill>
                    <a:schemeClr val="bg1"/>
                  </a:solidFill>
                </a:rPr>
                <a:t>0</a:t>
              </a:r>
              <a:r>
                <a:rPr lang="en-GB" b="1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5052" name="Text Box 12"/>
            <p:cNvSpPr txBox="1">
              <a:spLocks noChangeArrowheads="1"/>
            </p:cNvSpPr>
            <p:nvPr/>
          </p:nvSpPr>
          <p:spPr bwMode="auto">
            <a:xfrm>
              <a:off x="4359275" y="1333500"/>
              <a:ext cx="5762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ymbol" charset="2"/>
                </a:rPr>
                <a:t>c</a:t>
              </a:r>
              <a:r>
                <a:rPr lang="en-GB" b="1" baseline="30000" dirty="0">
                  <a:solidFill>
                    <a:schemeClr val="bg1"/>
                  </a:solidFill>
                </a:rPr>
                <a:t>0</a:t>
              </a:r>
              <a:r>
                <a:rPr lang="en-GB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4373563" y="1220788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~</a:t>
              </a:r>
            </a:p>
          </p:txBody>
        </p:sp>
        <p:sp>
          <p:nvSpPr>
            <p:cNvPr id="215054" name="Text Box 14"/>
            <p:cNvSpPr txBox="1">
              <a:spLocks noChangeArrowheads="1"/>
            </p:cNvSpPr>
            <p:nvPr/>
          </p:nvSpPr>
          <p:spPr bwMode="auto">
            <a:xfrm>
              <a:off x="4459288" y="5370513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~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18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2600" y="6421638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ATLAS </a:t>
            </a:r>
            <a:r>
              <a:rPr lang="de-DE" dirty="0" err="1" smtClean="0"/>
              <a:t>Collaboration</a:t>
            </a:r>
            <a:r>
              <a:rPr lang="de-DE" dirty="0" smtClean="0"/>
              <a:t>, Journal of High Energy 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Volume</a:t>
            </a:r>
            <a:r>
              <a:rPr lang="de-DE" dirty="0" smtClean="0"/>
              <a:t> 2010, </a:t>
            </a:r>
            <a:r>
              <a:rPr lang="de-DE" dirty="0" err="1" smtClean="0"/>
              <a:t>article</a:t>
            </a:r>
            <a:r>
              <a:rPr lang="de-DE" dirty="0" smtClean="0"/>
              <a:t> id. #56, 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19462"/>
            <a:ext cx="8432800" cy="60801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1000" y="6273800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ATLAS </a:t>
            </a:r>
            <a:r>
              <a:rPr lang="de-DE" dirty="0" err="1" smtClean="0"/>
              <a:t>Collaboration</a:t>
            </a:r>
            <a:r>
              <a:rPr lang="de-DE" dirty="0" smtClean="0"/>
              <a:t>, Journal of High Energy 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Volume</a:t>
            </a:r>
            <a:r>
              <a:rPr lang="de-DE" dirty="0" smtClean="0"/>
              <a:t> 2010, </a:t>
            </a:r>
            <a:r>
              <a:rPr lang="de-DE" dirty="0" err="1" smtClean="0"/>
              <a:t>article</a:t>
            </a:r>
            <a:r>
              <a:rPr lang="de-DE" dirty="0" smtClean="0"/>
              <a:t> id. #56, 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5" y="1093494"/>
            <a:ext cx="6477276" cy="56308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7375" y="79782"/>
            <a:ext cx="870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FFFF"/>
                </a:solidFill>
              </a:rPr>
              <a:t>But </a:t>
            </a:r>
            <a:r>
              <a:rPr lang="de-DE" sz="2400" dirty="0" err="1" smtClean="0">
                <a:solidFill>
                  <a:srgbClr val="FFFFFF"/>
                </a:solidFill>
              </a:rPr>
              <a:t>when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it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comes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to</a:t>
            </a:r>
            <a:r>
              <a:rPr lang="de-DE" sz="2400" dirty="0" smtClean="0">
                <a:solidFill>
                  <a:srgbClr val="FFFFFF"/>
                </a:solidFill>
              </a:rPr>
              <a:t> RARE </a:t>
            </a:r>
            <a:r>
              <a:rPr lang="de-DE" sz="2400" dirty="0" err="1" smtClean="0">
                <a:solidFill>
                  <a:srgbClr val="FFFFFF"/>
                </a:solidFill>
              </a:rPr>
              <a:t>topologies</a:t>
            </a:r>
            <a:r>
              <a:rPr lang="de-DE" sz="2400" dirty="0" smtClean="0">
                <a:solidFill>
                  <a:srgbClr val="FFFFFF"/>
                </a:solidFill>
              </a:rPr>
              <a:t>  </a:t>
            </a:r>
            <a:r>
              <a:rPr lang="de-DE" sz="2400" dirty="0" err="1" smtClean="0">
                <a:solidFill>
                  <a:srgbClr val="FFFFFF"/>
                </a:solidFill>
              </a:rPr>
              <a:t>there</a:t>
            </a:r>
            <a:r>
              <a:rPr lang="de-DE" sz="2400" dirty="0" smtClean="0">
                <a:solidFill>
                  <a:srgbClr val="FFFFFF"/>
                </a:solidFill>
              </a:rPr>
              <a:t> will </a:t>
            </a:r>
            <a:r>
              <a:rPr lang="de-DE" sz="2400" dirty="0" err="1" smtClean="0">
                <a:solidFill>
                  <a:srgbClr val="FFFFFF"/>
                </a:solidFill>
              </a:rPr>
              <a:t>be</a:t>
            </a:r>
            <a:r>
              <a:rPr lang="de-DE" sz="2400" dirty="0" smtClean="0">
                <a:solidFill>
                  <a:srgbClr val="FFFFFF"/>
                </a:solidFill>
              </a:rPr>
              <a:t> COMPETITION !</a:t>
            </a:r>
          </a:p>
          <a:p>
            <a:pPr algn="ctr"/>
            <a:r>
              <a:rPr lang="de-DE" sz="2400" dirty="0" smtClean="0">
                <a:solidFill>
                  <a:srgbClr val="FFFFFF"/>
                </a:solidFill>
              </a:rPr>
              <a:t>SIMULATED </a:t>
            </a:r>
            <a:r>
              <a:rPr lang="de-DE" sz="2400" dirty="0" err="1" smtClean="0">
                <a:solidFill>
                  <a:srgbClr val="FFFFFF"/>
                </a:solidFill>
              </a:rPr>
              <a:t>Example</a:t>
            </a:r>
            <a:r>
              <a:rPr lang="de-DE" sz="2400" dirty="0" smtClean="0">
                <a:solidFill>
                  <a:srgbClr val="FFFFFF"/>
                </a:solidFill>
              </a:rPr>
              <a:t> : </a:t>
            </a:r>
            <a:r>
              <a:rPr lang="de-DE" sz="2400" dirty="0" err="1" smtClean="0">
                <a:solidFill>
                  <a:srgbClr val="FFFFFF"/>
                </a:solidFill>
              </a:rPr>
              <a:t>M</a:t>
            </a:r>
            <a:r>
              <a:rPr lang="de-DE" sz="2400" baseline="-25000" dirty="0" err="1" smtClean="0">
                <a:solidFill>
                  <a:srgbClr val="FFFFFF"/>
                </a:solidFill>
              </a:rPr>
              <a:t>squark</a:t>
            </a:r>
            <a:r>
              <a:rPr lang="de-DE" sz="2400" dirty="0" smtClean="0">
                <a:solidFill>
                  <a:srgbClr val="FFFFFF"/>
                </a:solidFill>
              </a:rPr>
              <a:t> = </a:t>
            </a:r>
            <a:r>
              <a:rPr lang="de-DE" sz="2400" dirty="0" err="1" smtClean="0">
                <a:solidFill>
                  <a:srgbClr val="FFFFFF"/>
                </a:solidFill>
              </a:rPr>
              <a:t>M</a:t>
            </a:r>
            <a:r>
              <a:rPr lang="de-DE" sz="2400" baseline="-25000" dirty="0" err="1" smtClean="0">
                <a:solidFill>
                  <a:srgbClr val="FFFFFF"/>
                </a:solidFill>
              </a:rPr>
              <a:t>gluiono</a:t>
            </a:r>
            <a:r>
              <a:rPr lang="de-DE" sz="2400" dirty="0" smtClean="0">
                <a:solidFill>
                  <a:srgbClr val="FFFFFF"/>
                </a:solidFill>
              </a:rPr>
              <a:t> = 410 </a:t>
            </a:r>
            <a:r>
              <a:rPr lang="de-DE" sz="2400" dirty="0" err="1" smtClean="0">
                <a:solidFill>
                  <a:srgbClr val="FFFFFF"/>
                </a:solidFill>
              </a:rPr>
              <a:t>GeV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92798" y="5770201"/>
            <a:ext cx="2079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Can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you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spot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the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signal</a:t>
            </a:r>
            <a:r>
              <a:rPr lang="de-DE" sz="2800" dirty="0" smtClean="0">
                <a:solidFill>
                  <a:schemeClr val="bg1"/>
                </a:solidFill>
              </a:rPr>
              <a:t> ?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tt_opt_m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61"/>
            <a:ext cx="9144000" cy="670007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42933" y="237067"/>
            <a:ext cx="3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</a:t>
            </a:r>
            <a:r>
              <a:rPr lang="de-DE" baseline="-25000" dirty="0" smtClean="0"/>
              <a:t>0</a:t>
            </a:r>
            <a:r>
              <a:rPr lang="de-DE" dirty="0" smtClean="0"/>
              <a:t>=60, m</a:t>
            </a:r>
            <a:r>
              <a:rPr lang="de-DE" baseline="-25000" dirty="0" smtClean="0"/>
              <a:t>½</a:t>
            </a:r>
            <a:r>
              <a:rPr lang="de-DE" dirty="0" smtClean="0"/>
              <a:t>=190, tan(beta)=3, A</a:t>
            </a:r>
            <a:r>
              <a:rPr lang="de-DE" baseline="-25000" dirty="0" smtClean="0"/>
              <a:t>0</a:t>
            </a:r>
            <a:r>
              <a:rPr lang="de-DE" dirty="0" smtClean="0"/>
              <a:t>=0, sign(mu)&gt;0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imit.2000.nob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71202" cy="6858000"/>
          </a:xfrm>
          <a:prstGeom prst="rect">
            <a:avLst/>
          </a:prstGeom>
        </p:spPr>
      </p:pic>
      <p:sp>
        <p:nvSpPr>
          <p:cNvPr id="3" name="Rectangle 41"/>
          <p:cNvSpPr>
            <a:spLocks noChangeArrowheads="1"/>
          </p:cNvSpPr>
          <p:nvPr/>
        </p:nvSpPr>
        <p:spPr bwMode="auto">
          <a:xfrm>
            <a:off x="7071202" y="6119336"/>
            <a:ext cx="20727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CDF Collaboration, PRL </a:t>
            </a: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102, 121801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58" y="215900"/>
            <a:ext cx="6528575" cy="57531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9900" y="6138277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ATLAS </a:t>
            </a:r>
            <a:r>
              <a:rPr lang="de-DE" sz="1600" dirty="0" err="1" smtClean="0"/>
              <a:t>Collaboration</a:t>
            </a:r>
            <a:r>
              <a:rPr lang="de-DE" sz="1600" dirty="0" smtClean="0"/>
              <a:t>, http://cdsweb.cern.ch/record/1278474/files/ATL-PHYS-PUB-2010-010.pdf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3365500" y="5599668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UNIVERSAL SCALAR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745868" y="3063102"/>
            <a:ext cx="280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UNIVERSAL GAUGINO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ulletcluster_comp_f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15"/>
            <a:ext cx="9163366" cy="6621963"/>
          </a:xfrm>
          <a:prstGeom prst="rect">
            <a:avLst/>
          </a:prstGeom>
        </p:spPr>
      </p:pic>
      <p:pic>
        <p:nvPicPr>
          <p:cNvPr id="8" name="Bild 7" descr="higgsEvent.png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966280" y="50531"/>
            <a:ext cx="7146880" cy="669644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4800" y="228600"/>
            <a:ext cx="852169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„</a:t>
            </a:r>
            <a:r>
              <a:rPr lang="de-DE" sz="2800" i="1" dirty="0" err="1" smtClean="0">
                <a:solidFill>
                  <a:schemeClr val="bg1"/>
                </a:solidFill>
              </a:rPr>
              <a:t>Physics</a:t>
            </a:r>
            <a:r>
              <a:rPr lang="de-DE" sz="2800" i="1" dirty="0" smtClean="0">
                <a:solidFill>
                  <a:schemeClr val="bg1"/>
                </a:solidFill>
              </a:rPr>
              <a:t> has </a:t>
            </a:r>
            <a:r>
              <a:rPr lang="de-DE" sz="2800" i="1" dirty="0" err="1" smtClean="0">
                <a:solidFill>
                  <a:schemeClr val="bg1"/>
                </a:solidFill>
              </a:rPr>
              <a:t>been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exceptionally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successful</a:t>
            </a:r>
            <a:r>
              <a:rPr lang="de-DE" sz="2800" i="1" dirty="0" smtClean="0">
                <a:solidFill>
                  <a:schemeClr val="bg1"/>
                </a:solidFill>
              </a:rPr>
              <a:t> in </a:t>
            </a:r>
            <a:r>
              <a:rPr lang="de-DE" sz="2800" i="1" dirty="0" err="1" smtClean="0">
                <a:solidFill>
                  <a:schemeClr val="bg1"/>
                </a:solidFill>
              </a:rPr>
              <a:t>uncovering</a:t>
            </a:r>
            <a:endParaRPr lang="de-DE" sz="2800" i="1" dirty="0" smtClean="0">
              <a:solidFill>
                <a:schemeClr val="bg1"/>
              </a:solidFill>
            </a:endParaRPr>
          </a:p>
          <a:p>
            <a:pPr algn="ctr"/>
            <a:r>
              <a:rPr lang="de-DE" sz="2800" i="1" dirty="0" smtClean="0">
                <a:solidFill>
                  <a:schemeClr val="bg1"/>
                </a:solidFill>
              </a:rPr>
              <a:t>fundamental </a:t>
            </a:r>
            <a:r>
              <a:rPr lang="de-DE" sz="2800" i="1" dirty="0" err="1" smtClean="0">
                <a:solidFill>
                  <a:schemeClr val="bg1"/>
                </a:solidFill>
              </a:rPr>
              <a:t>laws</a:t>
            </a:r>
            <a:r>
              <a:rPr lang="de-DE" sz="2800" i="1" dirty="0" smtClean="0">
                <a:solidFill>
                  <a:schemeClr val="bg1"/>
                </a:solidFill>
              </a:rPr>
              <a:t> of nature. Such </a:t>
            </a:r>
            <a:r>
              <a:rPr lang="de-DE" sz="2800" i="1" dirty="0" err="1" smtClean="0">
                <a:solidFill>
                  <a:schemeClr val="bg1"/>
                </a:solidFill>
              </a:rPr>
              <a:t>laws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are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typically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formulated</a:t>
            </a:r>
            <a:r>
              <a:rPr lang="de-DE" sz="2800" i="1" dirty="0" smtClean="0">
                <a:solidFill>
                  <a:schemeClr val="bg1"/>
                </a:solidFill>
              </a:rPr>
              <a:t> on </a:t>
            </a:r>
            <a:r>
              <a:rPr lang="de-DE" sz="2800" i="1" dirty="0" err="1" smtClean="0">
                <a:solidFill>
                  <a:schemeClr val="bg1"/>
                </a:solidFill>
              </a:rPr>
              <a:t>characteristic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length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or</a:t>
            </a:r>
            <a:r>
              <a:rPr lang="de-DE" sz="2800" i="1" dirty="0" smtClean="0">
                <a:solidFill>
                  <a:schemeClr val="bg1"/>
                </a:solidFill>
              </a:rPr>
              <a:t> distance </a:t>
            </a:r>
            <a:r>
              <a:rPr lang="de-DE" sz="2800" i="1" dirty="0" err="1" smtClean="0">
                <a:solidFill>
                  <a:schemeClr val="bg1"/>
                </a:solidFill>
              </a:rPr>
              <a:t>scales</a:t>
            </a:r>
            <a:r>
              <a:rPr lang="de-DE" sz="2800" i="1" dirty="0" smtClean="0">
                <a:solidFill>
                  <a:schemeClr val="bg1"/>
                </a:solidFill>
              </a:rPr>
              <a:t>, on </a:t>
            </a:r>
            <a:r>
              <a:rPr lang="de-DE" sz="2800" i="1" dirty="0" err="1" smtClean="0">
                <a:solidFill>
                  <a:schemeClr val="bg1"/>
                </a:solidFill>
              </a:rPr>
              <a:t>which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specific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interactions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between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few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components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can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be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isolated</a:t>
            </a:r>
            <a:r>
              <a:rPr lang="de-DE" sz="2800" i="1" dirty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experimentally</a:t>
            </a:r>
            <a:r>
              <a:rPr lang="de-DE" sz="2800" i="1" dirty="0" smtClean="0">
                <a:solidFill>
                  <a:schemeClr val="bg1"/>
                </a:solidFill>
              </a:rPr>
              <a:t> and </a:t>
            </a:r>
            <a:r>
              <a:rPr lang="de-DE" sz="2800" i="1" dirty="0" err="1" smtClean="0">
                <a:solidFill>
                  <a:schemeClr val="bg1"/>
                </a:solidFill>
              </a:rPr>
              <a:t>theoretically</a:t>
            </a:r>
            <a:r>
              <a:rPr lang="de-DE" sz="2800" i="1" dirty="0" smtClean="0">
                <a:solidFill>
                  <a:schemeClr val="bg1"/>
                </a:solidFill>
              </a:rPr>
              <a:t>. These </a:t>
            </a:r>
            <a:r>
              <a:rPr lang="de-DE" sz="2800" i="1" dirty="0" err="1" smtClean="0">
                <a:solidFill>
                  <a:schemeClr val="bg1"/>
                </a:solidFill>
              </a:rPr>
              <a:t>length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scales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are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microscopic</a:t>
            </a:r>
            <a:r>
              <a:rPr lang="de-DE" sz="2800" i="1" dirty="0" smtClean="0">
                <a:solidFill>
                  <a:schemeClr val="bg1"/>
                </a:solidFill>
              </a:rPr>
              <a:t> in </a:t>
            </a:r>
            <a:r>
              <a:rPr lang="de-DE" sz="2800" i="1" dirty="0" err="1" smtClean="0">
                <a:solidFill>
                  <a:schemeClr val="bg1"/>
                </a:solidFill>
              </a:rPr>
              <a:t>comparison</a:t>
            </a:r>
            <a:r>
              <a:rPr lang="de-DE" sz="2800" i="1" dirty="0" smtClean="0">
                <a:solidFill>
                  <a:schemeClr val="bg1"/>
                </a:solidFill>
              </a:rPr>
              <a:t> to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corresponding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scales</a:t>
            </a:r>
            <a:r>
              <a:rPr lang="de-DE" sz="2800" i="1" dirty="0" smtClean="0">
                <a:solidFill>
                  <a:schemeClr val="bg1"/>
                </a:solidFill>
              </a:rPr>
              <a:t> of </a:t>
            </a:r>
            <a:r>
              <a:rPr lang="de-DE" sz="2800" i="1" dirty="0" err="1" smtClean="0">
                <a:solidFill>
                  <a:schemeClr val="bg1"/>
                </a:solidFill>
              </a:rPr>
              <a:t>emergent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macroscopic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features</a:t>
            </a:r>
            <a:r>
              <a:rPr lang="de-DE" sz="2800" i="1" dirty="0" smtClean="0">
                <a:solidFill>
                  <a:schemeClr val="bg1"/>
                </a:solidFill>
              </a:rPr>
              <a:t> of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complex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structure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formed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by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microscopic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constituents</a:t>
            </a:r>
            <a:r>
              <a:rPr lang="de-DE" sz="2800" i="1" dirty="0" smtClean="0">
                <a:solidFill>
                  <a:schemeClr val="bg1"/>
                </a:solidFill>
              </a:rPr>
              <a:t>. </a:t>
            </a:r>
            <a:r>
              <a:rPr lang="de-DE" sz="2800" i="1" dirty="0" err="1" smtClean="0">
                <a:solidFill>
                  <a:schemeClr val="bg1"/>
                </a:solidFill>
              </a:rPr>
              <a:t>Once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microscopic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laws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are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identified</a:t>
            </a:r>
            <a:r>
              <a:rPr lang="de-DE" sz="2800" i="1" dirty="0" smtClean="0">
                <a:solidFill>
                  <a:schemeClr val="bg1"/>
                </a:solidFill>
              </a:rPr>
              <a:t>, </a:t>
            </a:r>
            <a:r>
              <a:rPr lang="de-DE" sz="2800" i="1" dirty="0" err="1" smtClean="0">
                <a:solidFill>
                  <a:schemeClr val="bg1"/>
                </a:solidFill>
              </a:rPr>
              <a:t>understanding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emergence</a:t>
            </a:r>
            <a:r>
              <a:rPr lang="de-DE" sz="2800" i="1" dirty="0" smtClean="0">
                <a:solidFill>
                  <a:schemeClr val="bg1"/>
                </a:solidFill>
              </a:rPr>
              <a:t> of </a:t>
            </a:r>
            <a:r>
              <a:rPr lang="de-DE" sz="2800" i="1" dirty="0" err="1" smtClean="0">
                <a:solidFill>
                  <a:schemeClr val="bg1"/>
                </a:solidFill>
              </a:rPr>
              <a:t>complexity</a:t>
            </a:r>
            <a:r>
              <a:rPr lang="de-DE" sz="2800" i="1" dirty="0" smtClean="0">
                <a:solidFill>
                  <a:schemeClr val="bg1"/>
                </a:solidFill>
              </a:rPr>
              <a:t> in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macroscopic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world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is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one</a:t>
            </a:r>
            <a:r>
              <a:rPr lang="de-DE" sz="2800" i="1" dirty="0" smtClean="0">
                <a:solidFill>
                  <a:schemeClr val="bg1"/>
                </a:solidFill>
              </a:rPr>
              <a:t> of </a:t>
            </a:r>
            <a:r>
              <a:rPr lang="de-DE" sz="2800" i="1" dirty="0" err="1" smtClean="0">
                <a:solidFill>
                  <a:schemeClr val="bg1"/>
                </a:solidFill>
              </a:rPr>
              <a:t>the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major</a:t>
            </a:r>
            <a:r>
              <a:rPr lang="de-DE" sz="2800" i="1" dirty="0" smtClean="0">
                <a:solidFill>
                  <a:schemeClr val="bg1"/>
                </a:solidFill>
              </a:rPr>
              <a:t> </a:t>
            </a:r>
            <a:r>
              <a:rPr lang="de-DE" sz="2800" i="1" dirty="0" err="1" smtClean="0">
                <a:solidFill>
                  <a:schemeClr val="bg1"/>
                </a:solidFill>
              </a:rPr>
              <a:t>challenges</a:t>
            </a:r>
            <a:r>
              <a:rPr lang="de-DE" sz="2800" i="1" dirty="0" smtClean="0">
                <a:solidFill>
                  <a:schemeClr val="bg1"/>
                </a:solidFill>
              </a:rPr>
              <a:t> of modern </a:t>
            </a:r>
            <a:r>
              <a:rPr lang="de-DE" sz="2800" i="1" dirty="0" err="1" smtClean="0">
                <a:solidFill>
                  <a:schemeClr val="bg1"/>
                </a:solidFill>
              </a:rPr>
              <a:t>Physics</a:t>
            </a:r>
            <a:r>
              <a:rPr lang="de-DE" sz="2800" i="1" dirty="0" smtClean="0">
                <a:solidFill>
                  <a:schemeClr val="bg1"/>
                </a:solidFill>
              </a:rPr>
              <a:t>“</a:t>
            </a:r>
          </a:p>
          <a:p>
            <a:pPr algn="ctr"/>
            <a:endParaRPr lang="de-DE" sz="2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sz="2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de-DE" sz="2000" i="1" dirty="0" smtClean="0">
                <a:solidFill>
                  <a:schemeClr val="bg1"/>
                </a:solidFill>
                <a:latin typeface="Arial"/>
                <a:cs typeface="Arial"/>
              </a:rPr>
              <a:t>Heidelberg in </a:t>
            </a:r>
            <a:r>
              <a:rPr lang="de-DE" sz="2000" i="1" dirty="0" err="1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sz="20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2000" i="1" dirty="0" err="1" smtClean="0">
                <a:solidFill>
                  <a:schemeClr val="bg1"/>
                </a:solidFill>
                <a:latin typeface="Arial"/>
                <a:cs typeface="Arial"/>
              </a:rPr>
              <a:t>Autumn</a:t>
            </a:r>
            <a:r>
              <a:rPr lang="de-DE" sz="20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2000" i="1" dirty="0" err="1" smtClean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sz="2000" i="1" dirty="0" smtClean="0">
                <a:solidFill>
                  <a:schemeClr val="bg1"/>
                </a:solidFill>
                <a:latin typeface="Arial"/>
                <a:cs typeface="Arial"/>
              </a:rPr>
              <a:t> 2010</a:t>
            </a:r>
            <a:endParaRPr lang="de-DE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27599" y="990600"/>
            <a:ext cx="365860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Following the </a:t>
            </a: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thermal freeze-out process, a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KNOWN, MEASURED 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relic </a:t>
            </a: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density of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 DM </a:t>
            </a: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is left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</a:rPr>
              <a:t> over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        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       </a:t>
            </a:r>
            <a:r>
              <a:rPr lang="en-US" sz="2400" dirty="0" err="1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</a:t>
            </a:r>
            <a:r>
              <a:rPr lang="en-US" sz="24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 </a:t>
            </a:r>
            <a:r>
              <a:rPr lang="en-US" sz="24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~ </a:t>
            </a:r>
            <a:r>
              <a:rPr lang="en-US" sz="2400" dirty="0" err="1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x</a:t>
            </a:r>
            <a:r>
              <a:rPr lang="en-US" sz="2400" baseline="-25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4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/ &lt;</a:t>
            </a:r>
            <a:r>
              <a:rPr lang="en-US" sz="2400" dirty="0" err="1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v</a:t>
            </a:r>
            <a:r>
              <a:rPr lang="en-US" sz="24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&gt;</a:t>
            </a:r>
            <a:endParaRPr lang="en-US" sz="2400" dirty="0" smtClean="0">
              <a:solidFill>
                <a:srgbClr val="FFFFFF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For </a:t>
            </a: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hypothetical particle </a:t>
            </a: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with a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100 </a:t>
            </a:r>
            <a:r>
              <a:rPr lang="en-US" sz="2000" dirty="0" err="1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GeV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 mass this corresponds to a thermally averaged  annihilation </a:t>
            </a:r>
            <a:r>
              <a:rPr lang="en-US" sz="20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cross section </a:t>
            </a: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of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&lt;</a:t>
            </a:r>
            <a:r>
              <a:rPr lang="en-US" sz="2400" dirty="0" err="1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v</a:t>
            </a:r>
            <a:r>
              <a:rPr lang="en-US" sz="2400" dirty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&gt; ~ </a:t>
            </a:r>
            <a:r>
              <a:rPr lang="en-US" sz="2400" dirty="0" err="1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picobarn</a:t>
            </a:r>
            <a:endParaRPr lang="en-US" sz="2400" dirty="0" smtClean="0">
              <a:solidFill>
                <a:srgbClr val="FFFFFF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a typeface="Times New Roman" charset="0"/>
                <a:cs typeface="Times New Roman" charset="0"/>
                <a:sym typeface="Symbol" charset="2"/>
              </a:rPr>
              <a:t>Typical </a:t>
            </a:r>
            <a:r>
              <a:rPr lang="en-US" sz="2000" dirty="0" smtClean="0">
                <a:solidFill>
                  <a:srgbClr val="FF0000"/>
                </a:solidFill>
                <a:ea typeface="Times New Roman" charset="0"/>
                <a:cs typeface="Times New Roman" charset="0"/>
                <a:sym typeface="Symbol" charset="2"/>
              </a:rPr>
              <a:t>ELECTROWEAK INTERACTION </a:t>
            </a:r>
            <a:r>
              <a:rPr lang="en-US" sz="2000" dirty="0" smtClean="0">
                <a:solidFill>
                  <a:schemeClr val="bg1"/>
                </a:solidFill>
                <a:ea typeface="Times New Roman" charset="0"/>
                <a:cs typeface="Times New Roman" charset="0"/>
                <a:sym typeface="Symbol" charset="2"/>
              </a:rPr>
              <a:t>cross-section</a:t>
            </a:r>
            <a:endParaRPr lang="en-US" sz="2400" dirty="0" smtClean="0">
              <a:solidFill>
                <a:schemeClr val="bg1"/>
              </a:solidFill>
              <a:ea typeface="Times New Roman" charset="0"/>
              <a:cs typeface="Times New Roman" charset="0"/>
              <a:sym typeface="Symbol" charset="2"/>
            </a:endParaRPr>
          </a:p>
        </p:txBody>
      </p:sp>
      <p:pic>
        <p:nvPicPr>
          <p:cNvPr id="159752" name="Picture 8" descr="freezeou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90600"/>
            <a:ext cx="4939814" cy="4939814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883400" y="4305300"/>
            <a:ext cx="181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</a:t>
            </a:r>
            <a:r>
              <a:rPr lang="de-DE" baseline="-25000" dirty="0" err="1" smtClean="0"/>
              <a:t>B</a:t>
            </a:r>
            <a:r>
              <a:rPr lang="de-DE" dirty="0" err="1" smtClean="0"/>
              <a:t>T</a:t>
            </a:r>
            <a:r>
              <a:rPr lang="de-DE" dirty="0" smtClean="0"/>
              <a:t>&lt;&lt; mc</a:t>
            </a:r>
            <a:r>
              <a:rPr lang="de-DE" baseline="30000" dirty="0" smtClean="0"/>
              <a:t>2</a:t>
            </a:r>
          </a:p>
          <a:p>
            <a:endParaRPr lang="de-DE" baseline="30000" dirty="0" smtClean="0"/>
          </a:p>
          <a:p>
            <a:r>
              <a:rPr lang="de-DE" dirty="0" smtClean="0"/>
              <a:t>Cold </a:t>
            </a:r>
            <a:r>
              <a:rPr lang="de-DE" dirty="0" err="1" smtClean="0"/>
              <a:t>Dark</a:t>
            </a:r>
            <a:r>
              <a:rPr lang="de-DE" dirty="0" smtClean="0"/>
              <a:t> Matter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051550" y="14097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</a:t>
            </a:r>
            <a:r>
              <a:rPr lang="de-DE" baseline="-25000" dirty="0" err="1" smtClean="0"/>
              <a:t>B</a:t>
            </a:r>
            <a:r>
              <a:rPr lang="de-DE" dirty="0" err="1" smtClean="0"/>
              <a:t>T</a:t>
            </a:r>
            <a:r>
              <a:rPr lang="de-DE" dirty="0" smtClean="0"/>
              <a:t>&lt; mc</a:t>
            </a:r>
            <a:r>
              <a:rPr lang="de-DE" baseline="30000" dirty="0" smtClean="0"/>
              <a:t>2</a:t>
            </a:r>
            <a:endParaRPr lang="de-DE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3217863"/>
            <a:ext cx="3644900" cy="2816225"/>
          </a:xfrm>
          <a:prstGeom prst="rect">
            <a:avLst/>
          </a:prstGeom>
          <a:noFill/>
        </p:spPr>
      </p:pic>
      <p:pic>
        <p:nvPicPr>
          <p:cNvPr id="13316" name="Picture 4" descr="chi2dec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0213" y="758825"/>
            <a:ext cx="4624387" cy="26701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20738" y="968375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GB" sz="1600"/>
              <a:t>e.g. consider the decay</a:t>
            </a:r>
            <a:endParaRPr lang="en-US" sz="16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62475" y="3925888"/>
            <a:ext cx="3692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GB" sz="1600"/>
              <a:t>m</a:t>
            </a:r>
            <a:r>
              <a:rPr lang="en-GB" sz="1600" baseline="-25000"/>
              <a:t>ll</a:t>
            </a:r>
            <a:r>
              <a:rPr lang="en-GB" sz="1600"/>
              <a:t> is maximised when leptons are back-to-back in slepton rest frame</a:t>
            </a:r>
            <a:endParaRPr lang="en-US" sz="16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92713" y="3894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ClrTx/>
              <a:buFontTx/>
              <a:buNone/>
            </a:pPr>
            <a:endParaRPr lang="de-DE"/>
          </a:p>
        </p:txBody>
      </p:sp>
      <p:pic>
        <p:nvPicPr>
          <p:cNvPr id="1332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5000" y="5162550"/>
            <a:ext cx="43211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2" name="Freeform 10"/>
          <p:cNvSpPr>
            <a:spLocks/>
          </p:cNvSpPr>
          <p:nvPr/>
        </p:nvSpPr>
        <p:spPr bwMode="auto">
          <a:xfrm>
            <a:off x="3168650" y="5324475"/>
            <a:ext cx="1166813" cy="223838"/>
          </a:xfrm>
          <a:custGeom>
            <a:avLst/>
            <a:gdLst/>
            <a:ahLst/>
            <a:cxnLst>
              <a:cxn ang="0">
                <a:pos x="735" y="9"/>
              </a:cxn>
              <a:cxn ang="0">
                <a:pos x="469" y="9"/>
              </a:cxn>
              <a:cxn ang="0">
                <a:pos x="196" y="63"/>
              </a:cxn>
              <a:cxn ang="0">
                <a:pos x="0" y="141"/>
              </a:cxn>
            </a:cxnLst>
            <a:rect l="0" t="0" r="r" b="b"/>
            <a:pathLst>
              <a:path w="735" h="141">
                <a:moveTo>
                  <a:pt x="735" y="9"/>
                </a:moveTo>
                <a:cubicBezTo>
                  <a:pt x="691" y="9"/>
                  <a:pt x="559" y="0"/>
                  <a:pt x="469" y="9"/>
                </a:cubicBezTo>
                <a:cubicBezTo>
                  <a:pt x="379" y="18"/>
                  <a:pt x="274" y="41"/>
                  <a:pt x="196" y="63"/>
                </a:cubicBezTo>
                <a:cubicBezTo>
                  <a:pt x="118" y="85"/>
                  <a:pt x="41" y="125"/>
                  <a:pt x="0" y="14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243388" y="3268663"/>
            <a:ext cx="221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GB" sz="1600"/>
              <a:t>angle between leptons</a:t>
            </a:r>
            <a:endParaRPr lang="en-US" sz="160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88410" y="297160"/>
            <a:ext cx="7748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en-GB" sz="2400" dirty="0" smtClean="0">
                <a:solidFill>
                  <a:srgbClr val="000090"/>
                </a:solidFill>
              </a:rPr>
              <a:t>Exclusive Reconstruction of </a:t>
            </a:r>
            <a:r>
              <a:rPr lang="en-GB" sz="2400" dirty="0" err="1" smtClean="0">
                <a:solidFill>
                  <a:srgbClr val="000090"/>
                </a:solidFill>
              </a:rPr>
              <a:t>Supersymmetric</a:t>
            </a:r>
            <a:r>
              <a:rPr lang="en-GB" sz="2400" dirty="0" smtClean="0">
                <a:solidFill>
                  <a:srgbClr val="000090"/>
                </a:solidFill>
              </a:rPr>
              <a:t> Particle Masses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332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5338" y="2678113"/>
            <a:ext cx="3386137" cy="417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3324" name="Freeform 12"/>
          <p:cNvSpPr>
            <a:spLocks/>
          </p:cNvSpPr>
          <p:nvPr/>
        </p:nvSpPr>
        <p:spPr bwMode="auto">
          <a:xfrm>
            <a:off x="3708400" y="3009900"/>
            <a:ext cx="514350" cy="438150"/>
          </a:xfrm>
          <a:custGeom>
            <a:avLst/>
            <a:gdLst/>
            <a:ahLst/>
            <a:cxnLst>
              <a:cxn ang="0">
                <a:pos x="324" y="315"/>
              </a:cxn>
              <a:cxn ang="0">
                <a:pos x="71" y="227"/>
              </a:cxn>
              <a:cxn ang="0">
                <a:pos x="0" y="0"/>
              </a:cxn>
            </a:cxnLst>
            <a:rect l="0" t="0" r="r" b="b"/>
            <a:pathLst>
              <a:path w="324" h="315">
                <a:moveTo>
                  <a:pt x="324" y="315"/>
                </a:moveTo>
                <a:cubicBezTo>
                  <a:pt x="282" y="301"/>
                  <a:pt x="125" y="279"/>
                  <a:pt x="71" y="227"/>
                </a:cubicBezTo>
                <a:cubicBezTo>
                  <a:pt x="17" y="175"/>
                  <a:pt x="15" y="47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epxs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59" y="880532"/>
            <a:ext cx="4624308" cy="524721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40459" y="4309533"/>
            <a:ext cx="3549041" cy="67733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99616" y="4927421"/>
            <a:ext cx="33506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FF"/>
                </a:solidFill>
              </a:rPr>
              <a:t>Measured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electroweak</a:t>
            </a:r>
            <a:r>
              <a:rPr lang="de-DE" sz="2400" dirty="0" smtClean="0">
                <a:solidFill>
                  <a:srgbClr val="FFFFFF"/>
                </a:solidFill>
              </a:rPr>
              <a:t> pair </a:t>
            </a:r>
            <a:r>
              <a:rPr lang="de-DE" sz="2400" dirty="0" err="1" smtClean="0">
                <a:solidFill>
                  <a:srgbClr val="FFFFFF"/>
                </a:solidFill>
              </a:rPr>
              <a:t>production</a:t>
            </a:r>
            <a:r>
              <a:rPr lang="de-DE" sz="2400" dirty="0" smtClean="0">
                <a:solidFill>
                  <a:srgbClr val="FFFFFF"/>
                </a:solidFill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</a:rPr>
              <a:t>cross-sections</a:t>
            </a:r>
            <a:r>
              <a:rPr lang="de-DE" sz="2400" dirty="0" smtClean="0">
                <a:solidFill>
                  <a:srgbClr val="FFFFFF"/>
                </a:solidFill>
              </a:rPr>
              <a:t> (LEP at CERN)</a:t>
            </a:r>
            <a:endParaRPr lang="de-DE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96975" y="0"/>
            <a:ext cx="824150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4539A7"/>
                </a:solidFill>
              </a:rPr>
              <a:t>Experimental </a:t>
            </a:r>
            <a:r>
              <a:rPr lang="de-DE" sz="2000" dirty="0" err="1" smtClean="0">
                <a:solidFill>
                  <a:srgbClr val="4539A7"/>
                </a:solidFill>
              </a:rPr>
              <a:t>Particle</a:t>
            </a:r>
            <a:r>
              <a:rPr lang="de-DE" sz="2000" dirty="0" smtClean="0">
                <a:solidFill>
                  <a:srgbClr val="4539A7"/>
                </a:solidFill>
              </a:rPr>
              <a:t> </a:t>
            </a:r>
            <a:r>
              <a:rPr lang="de-DE" sz="2000" dirty="0" err="1" smtClean="0">
                <a:solidFill>
                  <a:srgbClr val="4539A7"/>
                </a:solidFill>
              </a:rPr>
              <a:t>Physics</a:t>
            </a:r>
            <a:r>
              <a:rPr lang="de-DE" sz="2000" dirty="0" smtClean="0">
                <a:solidFill>
                  <a:srgbClr val="4539A7"/>
                </a:solidFill>
              </a:rPr>
              <a:t> </a:t>
            </a:r>
            <a:r>
              <a:rPr lang="de-DE" sz="2000" dirty="0" err="1" smtClean="0">
                <a:solidFill>
                  <a:srgbClr val="4539A7"/>
                </a:solidFill>
              </a:rPr>
              <a:t>could</a:t>
            </a:r>
            <a:r>
              <a:rPr lang="de-DE" sz="2000" dirty="0" smtClean="0">
                <a:solidFill>
                  <a:srgbClr val="4539A7"/>
                </a:solidFill>
              </a:rPr>
              <a:t> </a:t>
            </a:r>
            <a:r>
              <a:rPr lang="de-DE" sz="2000" dirty="0" err="1" smtClean="0">
                <a:solidFill>
                  <a:srgbClr val="4539A7"/>
                </a:solidFill>
              </a:rPr>
              <a:t>possibly</a:t>
            </a:r>
            <a:r>
              <a:rPr lang="de-DE" sz="2000" dirty="0" smtClean="0">
                <a:solidFill>
                  <a:srgbClr val="4539A7"/>
                </a:solidFill>
              </a:rPr>
              <a:t> RECREATE</a:t>
            </a:r>
          </a:p>
          <a:p>
            <a:endParaRPr lang="de-DE" sz="2000" dirty="0" smtClean="0">
              <a:solidFill>
                <a:srgbClr val="4539A7"/>
              </a:solidFill>
            </a:endParaRPr>
          </a:p>
          <a:p>
            <a:r>
              <a:rPr lang="de-DE" sz="10000" dirty="0" err="1" smtClean="0">
                <a:solidFill>
                  <a:srgbClr val="FF0000"/>
                </a:solidFill>
              </a:rPr>
              <a:t>W</a:t>
            </a:r>
            <a:r>
              <a:rPr lang="de-DE" sz="4400" dirty="0" err="1" smtClean="0">
                <a:solidFill>
                  <a:srgbClr val="4539A7"/>
                </a:solidFill>
              </a:rPr>
              <a:t>eakly</a:t>
            </a:r>
            <a:r>
              <a:rPr lang="de-DE" sz="4400" dirty="0" smtClean="0">
                <a:solidFill>
                  <a:srgbClr val="4539A7"/>
                </a:solidFill>
              </a:rPr>
              <a:t> </a:t>
            </a:r>
            <a:r>
              <a:rPr lang="de-DE" sz="10000" dirty="0" err="1" smtClean="0">
                <a:solidFill>
                  <a:srgbClr val="FF0000"/>
                </a:solidFill>
              </a:rPr>
              <a:t>I</a:t>
            </a:r>
            <a:r>
              <a:rPr lang="de-DE" sz="4400" dirty="0" err="1" smtClean="0">
                <a:solidFill>
                  <a:srgbClr val="4539A7"/>
                </a:solidFill>
              </a:rPr>
              <a:t>nteracting</a:t>
            </a:r>
            <a:r>
              <a:rPr lang="de-DE" sz="4400" dirty="0" smtClean="0">
                <a:solidFill>
                  <a:srgbClr val="4539A7"/>
                </a:solidFill>
              </a:rPr>
              <a:t/>
            </a:r>
            <a:br>
              <a:rPr lang="de-DE" sz="4400" dirty="0" smtClean="0">
                <a:solidFill>
                  <a:srgbClr val="4539A7"/>
                </a:solidFill>
              </a:rPr>
            </a:br>
            <a:r>
              <a:rPr lang="de-DE" sz="10000" dirty="0" smtClean="0">
                <a:solidFill>
                  <a:srgbClr val="FF0000"/>
                </a:solidFill>
              </a:rPr>
              <a:t>M</a:t>
            </a:r>
            <a:r>
              <a:rPr lang="de-DE" sz="4400" dirty="0" smtClean="0">
                <a:solidFill>
                  <a:srgbClr val="4539A7"/>
                </a:solidFill>
              </a:rPr>
              <a:t>assive</a:t>
            </a:r>
            <a:r>
              <a:rPr lang="de-DE" sz="800" dirty="0" smtClean="0">
                <a:solidFill>
                  <a:srgbClr val="4539A7"/>
                </a:solidFill>
              </a:rPr>
              <a:t/>
            </a:r>
            <a:br>
              <a:rPr lang="de-DE" sz="800" dirty="0" smtClean="0">
                <a:solidFill>
                  <a:srgbClr val="4539A7"/>
                </a:solidFill>
              </a:rPr>
            </a:br>
            <a:r>
              <a:rPr lang="de-DE" sz="10000" dirty="0" err="1" smtClean="0">
                <a:solidFill>
                  <a:srgbClr val="FF0000"/>
                </a:solidFill>
              </a:rPr>
              <a:t>P</a:t>
            </a:r>
            <a:r>
              <a:rPr lang="de-DE" sz="4400" dirty="0" err="1" smtClean="0">
                <a:solidFill>
                  <a:srgbClr val="4539A7"/>
                </a:solidFill>
              </a:rPr>
              <a:t>articles</a:t>
            </a:r>
            <a:endParaRPr lang="de-DE" sz="4400" dirty="0" smtClean="0">
              <a:solidFill>
                <a:srgbClr val="4539A7"/>
              </a:solidFill>
            </a:endParaRPr>
          </a:p>
          <a:p>
            <a:r>
              <a:rPr lang="de-DE" sz="4400" dirty="0" err="1" smtClean="0">
                <a:solidFill>
                  <a:srgbClr val="4539A7"/>
                </a:solidFill>
              </a:rPr>
              <a:t>that</a:t>
            </a:r>
            <a:r>
              <a:rPr lang="de-DE" sz="4400" dirty="0" smtClean="0">
                <a:solidFill>
                  <a:srgbClr val="4539A7"/>
                </a:solidFill>
              </a:rPr>
              <a:t> </a:t>
            </a:r>
            <a:r>
              <a:rPr lang="de-DE" sz="4400" dirty="0" err="1" smtClean="0">
                <a:solidFill>
                  <a:srgbClr val="4539A7"/>
                </a:solidFill>
              </a:rPr>
              <a:t>are</a:t>
            </a:r>
            <a:r>
              <a:rPr lang="de-DE" sz="4400" dirty="0" smtClean="0">
                <a:solidFill>
                  <a:srgbClr val="4539A7"/>
                </a:solidFill>
              </a:rPr>
              <a:t> </a:t>
            </a:r>
            <a:r>
              <a:rPr lang="de-DE" sz="4400" dirty="0" err="1" smtClean="0">
                <a:solidFill>
                  <a:srgbClr val="4539A7"/>
                </a:solidFill>
              </a:rPr>
              <a:t>even</a:t>
            </a:r>
            <a:r>
              <a:rPr lang="de-DE" sz="4400" dirty="0" smtClean="0">
                <a:solidFill>
                  <a:srgbClr val="4539A7"/>
                </a:solidFill>
              </a:rPr>
              <a:t> </a:t>
            </a:r>
            <a:r>
              <a:rPr lang="de-DE" sz="10000" dirty="0" err="1" smtClean="0">
                <a:solidFill>
                  <a:srgbClr val="FF0000"/>
                </a:solidFill>
              </a:rPr>
              <a:t>S</a:t>
            </a:r>
            <a:r>
              <a:rPr lang="de-DE" sz="4400" dirty="0" err="1" smtClean="0">
                <a:solidFill>
                  <a:srgbClr val="4539A7"/>
                </a:solidFill>
              </a:rPr>
              <a:t>table</a:t>
            </a:r>
            <a:r>
              <a:rPr lang="de-DE" sz="4400" dirty="0" smtClean="0">
                <a:solidFill>
                  <a:srgbClr val="4539A7"/>
                </a:solidFill>
              </a:rPr>
              <a:t> .... </a:t>
            </a:r>
            <a:r>
              <a:rPr lang="de-DE" sz="10000" dirty="0" smtClean="0">
                <a:solidFill>
                  <a:srgbClr val="4539A7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266866"/>
            <a:ext cx="8915399" cy="60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Axions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Neutralinos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</a:t>
            </a:r>
            <a:r>
              <a:rPr lang="sv-SE" sz="3900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Gravitinos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Axinos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Kaluza-Klein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Photons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Kaluza-Klein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Neutrinos, Heavy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Fourth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Generation Neutrinos,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Mirror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Photons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Mirror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Nuclei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Stable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States in Little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Higgs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Theories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WIMPzillas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Cryptons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Sterile Neutrinos,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Sneutrinos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Light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Scalars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Q-Balls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D-Matter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Brane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World Dark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Matter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Primordial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 Black </a:t>
            </a:r>
            <a:r>
              <a:rPr lang="sv-SE" sz="3900" b="1" dirty="0" err="1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Holes</a:t>
            </a:r>
            <a:r>
              <a:rPr lang="sv-SE" sz="3900" b="1" dirty="0">
                <a:solidFill>
                  <a:srgbClr val="6A5BB5"/>
                </a:solidFill>
                <a:latin typeface="Arial"/>
                <a:ea typeface="Times New Roman" charset="0"/>
                <a:cs typeface="Arial"/>
              </a:rPr>
              <a:t>, …</a:t>
            </a:r>
            <a:endParaRPr lang="sv-SE" sz="3900" dirty="0">
              <a:solidFill>
                <a:srgbClr val="6A5BB5"/>
              </a:solidFill>
              <a:latin typeface="Arial"/>
              <a:ea typeface="Times New Roman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tandard_model_from_fermi_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34" y="461665"/>
            <a:ext cx="7679731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32135" y="0"/>
            <a:ext cx="841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bg1"/>
                </a:solidFill>
              </a:rPr>
              <a:t>What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we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really</a:t>
            </a:r>
            <a:r>
              <a:rPr lang="de-DE" sz="2400" dirty="0" smtClean="0">
                <a:solidFill>
                  <a:schemeClr val="bg1"/>
                </a:solidFill>
              </a:rPr>
              <a:t> KNOW – </a:t>
            </a:r>
            <a:r>
              <a:rPr lang="de-DE" sz="2400" dirty="0" err="1" smtClean="0">
                <a:solidFill>
                  <a:schemeClr val="bg1"/>
                </a:solidFill>
              </a:rPr>
              <a:t>From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our</a:t>
            </a:r>
            <a:r>
              <a:rPr lang="de-DE" sz="2400" dirty="0" smtClean="0">
                <a:solidFill>
                  <a:schemeClr val="bg1"/>
                </a:solidFill>
              </a:rPr>
              <a:t> World to </a:t>
            </a:r>
            <a:r>
              <a:rPr lang="de-DE" sz="2400" dirty="0" err="1" smtClean="0">
                <a:solidFill>
                  <a:schemeClr val="bg1"/>
                </a:solidFill>
              </a:rPr>
              <a:t>the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Electroweak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Scale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( m_{ll}^{\rm max} \right)^2 = \left( m_{\tilde \chi_2^0}^2 - m_{\tilde l_R}^2 \right) \left( m_{\tilde l_R}^2 - m_{\tilde \chi_1^0}^2 \right) / m_{\tilde l_R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380"/>
  <p:tag name="BOXFONT" val="10"/>
  <p:tag name="BOXWRAP" val="True"/>
  <p:tag name="WORKAROUNDTRANSPARENCYBUG" val="False"/>
  <p:tag name="ALLOWFONTSUBSTITUTION" val="False"/>
  <p:tag name="BITMAPFORMAT" val="pngmono"/>
  <p:tag name="ORIGWIDTH" val="419"/>
  <p:tag name="PICTUREFILESIZE" val="29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 $m_{ll}=m_{ll}^{\rm max} \sqrt{(1-\cos \theta)/2}$&#10;\end{document}&#10;"/>
  <p:tag name="EXTERNALNAME" val="txp_fig"/>
  <p:tag name="BLEND" val="True"/>
  <p:tag name="TRANSPARENT" val="False"/>
  <p:tag name="KEEPFILES" val="False"/>
  <p:tag name="DEBUGPAUSE" val="False"/>
  <p:tag name="RESOLUTION" val="1200"/>
  <p:tag name="TIMEOUT" val="(none)"/>
  <p:tag name="BOXWIDTH" val="466"/>
  <p:tag name="BOXHEIGHT" val="380"/>
  <p:tag name="BOXFONT" val="10"/>
  <p:tag name="BOXWRAP" val="False"/>
  <p:tag name="WORKAROUNDTRANSPARENCYBUG" val="False"/>
  <p:tag name="ALLOWFONTSUBSTITUTION" val="False"/>
  <p:tag name="BITMAPFORMAT" val="png256"/>
  <p:tag name="ORIGWIDTH" val="260"/>
  <p:tag name="PICTUREFILESIZE" val="23626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Bildschirmpräsentation (4:3)</PresentationFormat>
  <Paragraphs>470</Paragraphs>
  <Slides>50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Office-Design</vt:lpstr>
      <vt:lpstr>Formel</vt:lpstr>
      <vt:lpstr>CorelPhotoPaint.Image.11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Pairwise Creation of New Matter (LEP at CERN) e+e- -&gt; µ+µ-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A historical problem : E=mc2  for the electron</vt:lpstr>
      <vt:lpstr>New Anti-Matter helps - QED</vt:lpstr>
      <vt:lpstr>Higgs repels itself, too</vt:lpstr>
      <vt:lpstr>Play the same trick again ?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</vt:vector>
  </TitlesOfParts>
  <Company>Kirchhoff-Institut für 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Karlheinz  Meier</dc:creator>
  <cp:lastModifiedBy>Norbert Christlieb</cp:lastModifiedBy>
  <cp:revision>82</cp:revision>
  <dcterms:created xsi:type="dcterms:W3CDTF">2010-12-20T22:21:38Z</dcterms:created>
  <dcterms:modified xsi:type="dcterms:W3CDTF">2011-01-12T15:38:00Z</dcterms:modified>
</cp:coreProperties>
</file>