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80" r:id="rId2"/>
    <p:sldId id="322" r:id="rId3"/>
    <p:sldId id="326" r:id="rId4"/>
    <p:sldId id="287" r:id="rId5"/>
    <p:sldId id="323" r:id="rId6"/>
    <p:sldId id="289" r:id="rId7"/>
    <p:sldId id="282" r:id="rId8"/>
    <p:sldId id="325" r:id="rId9"/>
    <p:sldId id="302" r:id="rId10"/>
    <p:sldId id="303" r:id="rId11"/>
    <p:sldId id="294" r:id="rId12"/>
    <p:sldId id="295" r:id="rId13"/>
    <p:sldId id="296" r:id="rId14"/>
    <p:sldId id="309" r:id="rId15"/>
    <p:sldId id="297" r:id="rId16"/>
    <p:sldId id="314" r:id="rId17"/>
    <p:sldId id="298" r:id="rId18"/>
    <p:sldId id="304" r:id="rId19"/>
    <p:sldId id="305" r:id="rId20"/>
    <p:sldId id="300" r:id="rId21"/>
    <p:sldId id="299" r:id="rId22"/>
    <p:sldId id="306" r:id="rId23"/>
    <p:sldId id="307" r:id="rId24"/>
    <p:sldId id="315" r:id="rId25"/>
    <p:sldId id="317" r:id="rId26"/>
    <p:sldId id="318" r:id="rId27"/>
    <p:sldId id="320" r:id="rId28"/>
    <p:sldId id="319" r:id="rId29"/>
    <p:sldId id="321" r:id="rId30"/>
    <p:sldId id="324" r:id="rId31"/>
    <p:sldId id="308" r:id="rId32"/>
    <p:sldId id="279" r:id="rId33"/>
    <p:sldId id="260" r:id="rId34"/>
    <p:sldId id="270" r:id="rId35"/>
    <p:sldId id="271" r:id="rId36"/>
    <p:sldId id="278" r:id="rId37"/>
    <p:sldId id="275" r:id="rId38"/>
    <p:sldId id="286" r:id="rId39"/>
    <p:sldId id="288" r:id="rId40"/>
    <p:sldId id="274" r:id="rId41"/>
    <p:sldId id="316" r:id="rId42"/>
    <p:sldId id="310" r:id="rId43"/>
    <p:sldId id="311"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00E0"/>
    <a:srgbClr val="0030F5"/>
    <a:srgbClr val="2B7D6F"/>
    <a:srgbClr val="52D52E"/>
    <a:srgbClr val="F5AD40"/>
    <a:srgbClr val="5FF85C"/>
    <a:srgbClr val="5FD1FB"/>
    <a:srgbClr val="001356"/>
    <a:srgbClr val="08171A"/>
    <a:srgbClr val="1439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1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89ACD-90B5-B444-9627-415F4C265F15}" type="datetimeFigureOut">
              <a:rPr lang="en-US" smtClean="0"/>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87D70-60E2-5B4C-8D97-0E98C5819FE0}"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of movies: hist_03_sat.mov</a:t>
            </a:r>
            <a:endParaRPr lang="en-US" dirty="0"/>
          </a:p>
        </p:txBody>
      </p:sp>
      <p:sp>
        <p:nvSpPr>
          <p:cNvPr id="4" name="Slide Number Placeholder 3"/>
          <p:cNvSpPr>
            <a:spLocks noGrp="1"/>
          </p:cNvSpPr>
          <p:nvPr>
            <p:ph type="sldNum" sz="quarter" idx="10"/>
          </p:nvPr>
        </p:nvSpPr>
        <p:spPr/>
        <p:txBody>
          <a:bodyPr/>
          <a:lstStyle/>
          <a:p>
            <a:fld id="{01687D70-60E2-5B4C-8D97-0E98C5819F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movie: </a:t>
            </a:r>
            <a:r>
              <a:rPr lang="en-US" dirty="0" err="1" smtClean="0"/>
              <a:t>d_anim_extend.mov</a:t>
            </a:r>
            <a:endParaRPr lang="en-US" dirty="0"/>
          </a:p>
        </p:txBody>
      </p:sp>
      <p:sp>
        <p:nvSpPr>
          <p:cNvPr id="4" name="Slide Number Placeholder 3"/>
          <p:cNvSpPr>
            <a:spLocks noGrp="1"/>
          </p:cNvSpPr>
          <p:nvPr>
            <p:ph type="sldNum" sz="quarter" idx="10"/>
          </p:nvPr>
        </p:nvSpPr>
        <p:spPr/>
        <p:txBody>
          <a:bodyPr/>
          <a:lstStyle/>
          <a:p>
            <a:fld id="{01687D70-60E2-5B4C-8D97-0E98C5819FE0}"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movie: </a:t>
            </a:r>
            <a:r>
              <a:rPr lang="en-US" dirty="0" err="1" smtClean="0"/>
              <a:t>rm_movie_small.mov</a:t>
            </a:r>
            <a:endParaRPr lang="en-US" dirty="0" smtClean="0"/>
          </a:p>
          <a:p>
            <a:endParaRPr lang="en-US" dirty="0"/>
          </a:p>
        </p:txBody>
      </p:sp>
      <p:sp>
        <p:nvSpPr>
          <p:cNvPr id="4" name="Slide Number Placeholder 3"/>
          <p:cNvSpPr>
            <a:spLocks noGrp="1"/>
          </p:cNvSpPr>
          <p:nvPr>
            <p:ph type="sldNum" sz="quarter" idx="10"/>
          </p:nvPr>
        </p:nvSpPr>
        <p:spPr/>
        <p:txBody>
          <a:bodyPr/>
          <a:lstStyle/>
          <a:p>
            <a:fld id="{01687D70-60E2-5B4C-8D97-0E98C5819FE0}"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movie: </a:t>
            </a:r>
            <a:r>
              <a:rPr lang="en-US" dirty="0" err="1" smtClean="0"/>
              <a:t>page.mov</a:t>
            </a:r>
            <a:endParaRPr lang="en-US" dirty="0"/>
          </a:p>
        </p:txBody>
      </p:sp>
      <p:sp>
        <p:nvSpPr>
          <p:cNvPr id="4" name="Slide Number Placeholder 3"/>
          <p:cNvSpPr>
            <a:spLocks noGrp="1"/>
          </p:cNvSpPr>
          <p:nvPr>
            <p:ph type="sldNum" sz="quarter" idx="10"/>
          </p:nvPr>
        </p:nvSpPr>
        <p:spPr/>
        <p:txBody>
          <a:bodyPr/>
          <a:lstStyle/>
          <a:p>
            <a:fld id="{01687D70-60E2-5B4C-8D97-0E98C5819FE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6B65F-6904-964C-8206-94BF7C0F91EE}"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6B65F-6904-964C-8206-94BF7C0F91EE}"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6B65F-6904-964C-8206-94BF7C0F91EE}"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055419E-7951-004E-AABA-42A8AFAF34D9}"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6B65F-6904-964C-8206-94BF7C0F91EE}"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6B65F-6904-964C-8206-94BF7C0F91EE}"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6B65F-6904-964C-8206-94BF7C0F91EE}"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6B65F-6904-964C-8206-94BF7C0F91EE}" type="datetimeFigureOut">
              <a:rPr lang="en-US" smtClean="0"/>
              <a:pPr/>
              <a:t>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6B65F-6904-964C-8206-94BF7C0F91EE}" type="datetimeFigureOut">
              <a:rPr lang="en-US" smtClean="0"/>
              <a:pPr/>
              <a:t>1/12/2011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6B65F-6904-964C-8206-94BF7C0F91EE}" type="datetimeFigureOut">
              <a:rPr lang="en-US" smtClean="0"/>
              <a:pPr/>
              <a:t>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6B65F-6904-964C-8206-94BF7C0F91EE}"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6B65F-6904-964C-8206-94BF7C0F91EE}"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D0D07-529B-1844-BA1A-F9C47E75EF98}"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6B65F-6904-964C-8206-94BF7C0F91EE}" type="datetimeFigureOut">
              <a:rPr lang="en-US" smtClean="0"/>
              <a:pPr/>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D0D07-529B-1844-BA1A-F9C47E75EF98}"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localhost\Users\aquillen\Documents\Talks\movies\hist_03_sat.mo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localhost\Users\aquillen\Documents\Talks\movies\rm_movie_small.mov"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0.pd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localhost\Users\aquillen\Documents\Talks\movies\page.mov"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localhost\Users\aquillen\Documents\Talks\movies\lb.m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ideo" Target="file:///\\localhost\Users\aquillen\Documents\Talks\movies\rm_rot.m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55.pdf"/><Relationship Id="rId1" Type="http://schemas.openxmlformats.org/officeDocument/2006/relationships/slideLayout" Target="../slideLayouts/slideLayout2.xml"/><Relationship Id="rId6" Type="http://schemas.openxmlformats.org/officeDocument/2006/relationships/image" Target="../media/image59.pdf"/><Relationship Id="rId5" Type="http://schemas.openxmlformats.org/officeDocument/2006/relationships/image" Target="../media/image55.png"/><Relationship Id="rId4" Type="http://schemas.openxmlformats.org/officeDocument/2006/relationships/image" Target="../media/image57.pdf"/></Relationships>
</file>

<file path=ppt/slides/_rels/slide37.xml.rels><?xml version="1.0" encoding="UTF-8" standalone="yes"?>
<Relationships xmlns="http://schemas.openxmlformats.org/package/2006/relationships"><Relationship Id="rId3" Type="http://schemas.openxmlformats.org/officeDocument/2006/relationships/image" Target="../media/image62.pd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localhost\Users\aquillen\Documents\Talks\movies\d_anim_extend.mov"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ist_03_sat.mov">
            <a:hlinkClick r:id="" action="ppaction://media"/>
          </p:cNvPr>
          <p:cNvPicPr/>
          <p:nvPr>
            <a:videoFile r:link="rId1"/>
          </p:nvPr>
        </p:nvPicPr>
        <p:blipFill>
          <a:blip r:embed="rId4"/>
          <a:stretch>
            <a:fillRect/>
          </a:stretch>
        </p:blipFill>
        <p:spPr>
          <a:xfrm>
            <a:off x="-3018122" y="-1816940"/>
            <a:ext cx="14798962" cy="11099221"/>
          </a:xfrm>
          <a:prstGeom prst="rect">
            <a:avLst/>
          </a:prstGeom>
        </p:spPr>
      </p:pic>
      <p:sp>
        <p:nvSpPr>
          <p:cNvPr id="2" name="Title 1"/>
          <p:cNvSpPr>
            <a:spLocks noGrp="1"/>
          </p:cNvSpPr>
          <p:nvPr>
            <p:ph type="title"/>
          </p:nvPr>
        </p:nvSpPr>
        <p:spPr>
          <a:xfrm>
            <a:off x="597647" y="0"/>
            <a:ext cx="7694705" cy="2271059"/>
          </a:xfrm>
        </p:spPr>
        <p:txBody>
          <a:bodyPr>
            <a:normAutofit/>
          </a:bodyPr>
          <a:lstStyle/>
          <a:p>
            <a:pPr algn="l"/>
            <a:r>
              <a:rPr lang="en-US" dirty="0" smtClean="0">
                <a:solidFill>
                  <a:srgbClr val="FF0000"/>
                </a:solidFill>
              </a:rPr>
              <a:t>Small Scale Structure in the Galaxy </a:t>
            </a:r>
            <a:br>
              <a:rPr lang="en-US" dirty="0" smtClean="0">
                <a:solidFill>
                  <a:srgbClr val="FF0000"/>
                </a:solidFill>
              </a:rPr>
            </a:br>
            <a:r>
              <a:rPr lang="en-US" dirty="0" smtClean="0">
                <a:solidFill>
                  <a:schemeClr val="accent1">
                    <a:lumMod val="60000"/>
                    <a:lumOff val="40000"/>
                  </a:schemeClr>
                </a:solidFill>
              </a:rPr>
              <a:t>  </a:t>
            </a:r>
            <a:endParaRPr lang="en-US" i="1" dirty="0">
              <a:solidFill>
                <a:schemeClr val="accent1">
                  <a:lumMod val="60000"/>
                  <a:lumOff val="40000"/>
                </a:schemeClr>
              </a:solidFill>
            </a:endParaRPr>
          </a:p>
        </p:txBody>
      </p:sp>
      <p:sp>
        <p:nvSpPr>
          <p:cNvPr id="3" name="Content Placeholder 2"/>
          <p:cNvSpPr>
            <a:spLocks noGrp="1"/>
          </p:cNvSpPr>
          <p:nvPr>
            <p:ph idx="1"/>
          </p:nvPr>
        </p:nvSpPr>
        <p:spPr>
          <a:xfrm>
            <a:off x="1045883" y="6021294"/>
            <a:ext cx="6858000" cy="836705"/>
          </a:xfrm>
        </p:spPr>
        <p:txBody>
          <a:bodyPr>
            <a:normAutofit/>
          </a:bodyPr>
          <a:lstStyle/>
          <a:p>
            <a:pPr>
              <a:buNone/>
            </a:pPr>
            <a:r>
              <a:rPr lang="en-US" i="1" dirty="0" smtClean="0">
                <a:solidFill>
                  <a:srgbClr val="FFFF00"/>
                </a:solidFill>
                <a:latin typeface="Apple Casual"/>
                <a:cs typeface="Apple Casual"/>
              </a:rPr>
              <a:t>Alice Quillen </a:t>
            </a:r>
            <a:r>
              <a:rPr lang="en-US" sz="2400" i="1" dirty="0" smtClean="0">
                <a:solidFill>
                  <a:srgbClr val="FFFF00"/>
                </a:solidFill>
                <a:latin typeface="Apple Casual"/>
                <a:cs typeface="Apple Casual"/>
              </a:rPr>
              <a:t>(University of Rochester</a:t>
            </a:r>
            <a:r>
              <a:rPr lang="en-US" i="1" dirty="0" smtClean="0">
                <a:solidFill>
                  <a:srgbClr val="FFFF00"/>
                </a:solidFill>
                <a:latin typeface="Apple Casual"/>
                <a:cs typeface="Apple Casual"/>
              </a:rPr>
              <a:t>)</a:t>
            </a:r>
            <a:endParaRPr lang="en-US" dirty="0" smtClean="0">
              <a:solidFill>
                <a:srgbClr val="FFFF00"/>
              </a:solidFill>
              <a:latin typeface="Apple Casual"/>
              <a:cs typeface="Apple Casual"/>
            </a:endParaRPr>
          </a:p>
        </p:txBody>
      </p:sp>
      <p:sp>
        <p:nvSpPr>
          <p:cNvPr id="8" name="TextBox 7"/>
          <p:cNvSpPr txBox="1"/>
          <p:nvPr/>
        </p:nvSpPr>
        <p:spPr>
          <a:xfrm>
            <a:off x="3419459" y="6857999"/>
            <a:ext cx="3321760" cy="369332"/>
          </a:xfrm>
          <a:prstGeom prst="rect">
            <a:avLst/>
          </a:prstGeom>
          <a:noFill/>
        </p:spPr>
        <p:txBody>
          <a:bodyPr wrap="square" rtlCol="0">
            <a:spAutoFit/>
          </a:bodyPr>
          <a:lstStyle/>
          <a:p>
            <a:r>
              <a:rPr lang="en-US" dirty="0" smtClean="0">
                <a:solidFill>
                  <a:srgbClr val="3366FF"/>
                </a:solidFill>
              </a:rPr>
              <a:t>movie by Justin </a:t>
            </a:r>
            <a:r>
              <a:rPr lang="en-US" dirty="0" err="1" smtClean="0">
                <a:solidFill>
                  <a:srgbClr val="3366FF"/>
                </a:solidFill>
              </a:rPr>
              <a:t>Comparetta</a:t>
            </a:r>
            <a:endParaRPr lang="en-US" dirty="0">
              <a:solidFill>
                <a:srgbClr val="3366F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m_movie_small.mov">
            <a:hlinkClick r:id="" action="ppaction://media"/>
          </p:cNvPr>
          <p:cNvPicPr/>
          <p:nvPr>
            <a:videoFile r:link="rId1"/>
          </p:nvPr>
        </p:nvPicPr>
        <p:blipFill>
          <a:blip r:embed="rId4"/>
          <a:stretch>
            <a:fillRect/>
          </a:stretch>
        </p:blipFill>
        <p:spPr>
          <a:xfrm>
            <a:off x="1240854" y="491478"/>
            <a:ext cx="8488696" cy="6366522"/>
          </a:xfrm>
          <a:prstGeom prst="rect">
            <a:avLst/>
          </a:prstGeom>
        </p:spPr>
      </p:pic>
      <p:sp>
        <p:nvSpPr>
          <p:cNvPr id="2" name="Title 1"/>
          <p:cNvSpPr>
            <a:spLocks noGrp="1"/>
          </p:cNvSpPr>
          <p:nvPr>
            <p:ph type="title"/>
          </p:nvPr>
        </p:nvSpPr>
        <p:spPr/>
        <p:txBody>
          <a:bodyPr/>
          <a:lstStyle/>
          <a:p>
            <a:r>
              <a:rPr lang="en-US" dirty="0" smtClean="0"/>
              <a:t>In polar coordinates</a:t>
            </a:r>
            <a:endParaRPr lang="en-US" dirty="0"/>
          </a:p>
        </p:txBody>
      </p:sp>
      <p:sp>
        <p:nvSpPr>
          <p:cNvPr id="5" name="TextBox 4"/>
          <p:cNvSpPr txBox="1"/>
          <p:nvPr/>
        </p:nvSpPr>
        <p:spPr>
          <a:xfrm>
            <a:off x="457200" y="1751911"/>
            <a:ext cx="2218939" cy="4154983"/>
          </a:xfrm>
          <a:prstGeom prst="rect">
            <a:avLst/>
          </a:prstGeom>
          <a:noFill/>
        </p:spPr>
        <p:txBody>
          <a:bodyPr wrap="square" rtlCol="0">
            <a:spAutoFit/>
          </a:bodyPr>
          <a:lstStyle/>
          <a:p>
            <a:r>
              <a:rPr lang="en-US" sz="2400" dirty="0" smtClean="0"/>
              <a:t>logarithmic spirals on top are slower than bar on the bottom</a:t>
            </a:r>
          </a:p>
          <a:p>
            <a:endParaRPr lang="en-US" sz="2400" dirty="0" smtClean="0"/>
          </a:p>
          <a:p>
            <a:r>
              <a:rPr lang="en-US" sz="2400" dirty="0" smtClean="0"/>
              <a:t>Constructive and destructive interference between patterns</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10-11-10 at 12.37.04 PM.png"/>
          <p:cNvPicPr>
            <a:picLocks noChangeAspect="1"/>
          </p:cNvPicPr>
          <p:nvPr/>
        </p:nvPicPr>
        <p:blipFill>
          <a:blip r:embed="rId2"/>
          <a:srcRect l="12273"/>
          <a:stretch>
            <a:fillRect/>
          </a:stretch>
        </p:blipFill>
        <p:spPr>
          <a:xfrm>
            <a:off x="4983451" y="3719269"/>
            <a:ext cx="3186617" cy="2777399"/>
          </a:xfrm>
          <a:prstGeom prst="rect">
            <a:avLst/>
          </a:prstGeom>
        </p:spPr>
      </p:pic>
      <p:pic>
        <p:nvPicPr>
          <p:cNvPr id="22" name="Picture 21" descr="Screen shot 2010-11-10 at 12.36.54 PM.png"/>
          <p:cNvPicPr>
            <a:picLocks noChangeAspect="1"/>
          </p:cNvPicPr>
          <p:nvPr/>
        </p:nvPicPr>
        <p:blipFill>
          <a:blip r:embed="rId3"/>
          <a:stretch>
            <a:fillRect/>
          </a:stretch>
        </p:blipFill>
        <p:spPr>
          <a:xfrm>
            <a:off x="1212225" y="3515804"/>
            <a:ext cx="3530539" cy="3083044"/>
          </a:xfrm>
          <a:prstGeom prst="rect">
            <a:avLst/>
          </a:prstGeom>
        </p:spPr>
      </p:pic>
      <p:sp>
        <p:nvSpPr>
          <p:cNvPr id="7" name="TextBox 6"/>
          <p:cNvSpPr txBox="1"/>
          <p:nvPr/>
        </p:nvSpPr>
        <p:spPr>
          <a:xfrm>
            <a:off x="471798" y="4992945"/>
            <a:ext cx="2725226" cy="1477328"/>
          </a:xfrm>
          <a:prstGeom prst="rect">
            <a:avLst/>
          </a:prstGeom>
          <a:solidFill>
            <a:schemeClr val="bg2"/>
          </a:solidFill>
          <a:ln w="28575">
            <a:solidFill>
              <a:schemeClr val="accent2">
                <a:lumMod val="60000"/>
                <a:lumOff val="40000"/>
              </a:schemeClr>
            </a:solidFill>
          </a:ln>
        </p:spPr>
        <p:txBody>
          <a:bodyPr wrap="square" bIns="45720" rtlCol="0">
            <a:spAutoFit/>
          </a:bodyPr>
          <a:lstStyle/>
          <a:p>
            <a:r>
              <a:rPr lang="en-US" dirty="0" smtClean="0"/>
              <a:t>Bar is slowing down.  Similarity of spectrograms at different times during simulation implies that waves are coupled.</a:t>
            </a:r>
          </a:p>
        </p:txBody>
      </p:sp>
      <p:sp>
        <p:nvSpPr>
          <p:cNvPr id="10" name="Rectangle 9"/>
          <p:cNvSpPr/>
          <p:nvPr/>
        </p:nvSpPr>
        <p:spPr>
          <a:xfrm>
            <a:off x="5453994" y="835178"/>
            <a:ext cx="2642616" cy="39862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41634" y="3530028"/>
            <a:ext cx="2697167" cy="2037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480158" y="4554967"/>
            <a:ext cx="1930042" cy="184032"/>
          </a:xfrm>
          <a:prstGeom prst="straightConnector1">
            <a:avLst/>
          </a:prstGeom>
          <a:ln w="38100">
            <a:solidFill>
              <a:srgbClr val="008000"/>
            </a:solidFill>
            <a:prstDash val="sysDash"/>
            <a:tailEnd type="arrow"/>
          </a:ln>
          <a:effectLst>
            <a:outerShdw blurRad="40005" dist="19939" dir="5580000" sx="123000" sy="123000" algn="tl"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pic>
        <p:nvPicPr>
          <p:cNvPr id="19" name="Picture 18" descr="Screen shot 2010-11-10 at 12.32.41 PM.png"/>
          <p:cNvPicPr>
            <a:picLocks noChangeAspect="1"/>
          </p:cNvPicPr>
          <p:nvPr/>
        </p:nvPicPr>
        <p:blipFill>
          <a:blip r:embed="rId4"/>
          <a:srcRect b="17723"/>
          <a:stretch>
            <a:fillRect/>
          </a:stretch>
        </p:blipFill>
        <p:spPr>
          <a:xfrm>
            <a:off x="1228930" y="777816"/>
            <a:ext cx="3499236" cy="2727988"/>
          </a:xfrm>
          <a:prstGeom prst="rect">
            <a:avLst/>
          </a:prstGeom>
        </p:spPr>
      </p:pic>
      <p:pic>
        <p:nvPicPr>
          <p:cNvPr id="20" name="Picture 19" descr="Screen shot 2010-11-10 at 12.32.53 PM.png"/>
          <p:cNvPicPr>
            <a:picLocks noChangeAspect="1"/>
          </p:cNvPicPr>
          <p:nvPr/>
        </p:nvPicPr>
        <p:blipFill>
          <a:blip r:embed="rId5"/>
          <a:srcRect l="12273" b="17944"/>
          <a:stretch>
            <a:fillRect/>
          </a:stretch>
        </p:blipFill>
        <p:spPr>
          <a:xfrm>
            <a:off x="4976332" y="1219200"/>
            <a:ext cx="3149942" cy="2270040"/>
          </a:xfrm>
          <a:prstGeom prst="rect">
            <a:avLst/>
          </a:prstGeom>
        </p:spPr>
      </p:pic>
      <p:cxnSp>
        <p:nvCxnSpPr>
          <p:cNvPr id="23" name="Straight Arrow Connector 22"/>
          <p:cNvCxnSpPr/>
          <p:nvPr/>
        </p:nvCxnSpPr>
        <p:spPr>
          <a:xfrm>
            <a:off x="3632558" y="2371527"/>
            <a:ext cx="1930042" cy="143073"/>
          </a:xfrm>
          <a:prstGeom prst="straightConnector1">
            <a:avLst/>
          </a:prstGeom>
          <a:ln w="38100">
            <a:solidFill>
              <a:srgbClr val="008000"/>
            </a:solidFill>
            <a:prstDash val="sysDash"/>
            <a:tailEnd type="arrow"/>
          </a:ln>
          <a:effectLst>
            <a:outerShdw blurRad="40005" dist="19939" dir="5580000" sx="123000" sy="123000" algn="tl"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03178"/>
          </a:xfrm>
        </p:spPr>
        <p:txBody>
          <a:bodyPr>
            <a:normAutofit fontScale="90000"/>
          </a:bodyPr>
          <a:lstStyle/>
          <a:p>
            <a:r>
              <a:rPr lang="en-US" dirty="0" smtClean="0"/>
              <a:t>Spectrograms mid and late simulation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282376" cy="1365961"/>
          </a:xfrm>
        </p:spPr>
        <p:txBody>
          <a:bodyPr>
            <a:normAutofit/>
          </a:bodyPr>
          <a:lstStyle/>
          <a:p>
            <a:r>
              <a:rPr lang="en-US" dirty="0" smtClean="0"/>
              <a:t>Wave coupling</a:t>
            </a:r>
            <a:endParaRPr lang="en-US" dirty="0"/>
          </a:p>
        </p:txBody>
      </p:sp>
      <p:grpSp>
        <p:nvGrpSpPr>
          <p:cNvPr id="48" name="Group 47"/>
          <p:cNvGrpSpPr/>
          <p:nvPr/>
        </p:nvGrpSpPr>
        <p:grpSpPr>
          <a:xfrm>
            <a:off x="509433" y="1676400"/>
            <a:ext cx="4074428" cy="3922826"/>
            <a:chOff x="509433" y="1676400"/>
            <a:chExt cx="4074428" cy="3922826"/>
          </a:xfrm>
        </p:grpSpPr>
        <p:pic>
          <p:nvPicPr>
            <p:cNvPr id="47" name="Picture 46" descr="Screen shot 2010-11-10 at 12.32.41 PM.png"/>
            <p:cNvPicPr>
              <a:picLocks noChangeAspect="1"/>
            </p:cNvPicPr>
            <p:nvPr/>
          </p:nvPicPr>
          <p:blipFill>
            <a:blip r:embed="rId2"/>
            <a:srcRect/>
            <a:stretch>
              <a:fillRect/>
            </a:stretch>
          </p:blipFill>
          <p:spPr>
            <a:xfrm>
              <a:off x="509433" y="1676400"/>
              <a:ext cx="4074428" cy="3922826"/>
            </a:xfrm>
            <a:prstGeom prst="rect">
              <a:avLst/>
            </a:prstGeom>
          </p:spPr>
        </p:pic>
        <p:cxnSp>
          <p:nvCxnSpPr>
            <p:cNvPr id="7" name="Straight Connector 6"/>
            <p:cNvCxnSpPr/>
            <p:nvPr/>
          </p:nvCxnSpPr>
          <p:spPr>
            <a:xfrm rot="5400000">
              <a:off x="2360347" y="3900827"/>
              <a:ext cx="693548" cy="1589"/>
            </a:xfrm>
            <a:prstGeom prst="line">
              <a:avLst/>
            </a:prstGeom>
            <a:ln w="38100">
              <a:solidFill>
                <a:schemeClr val="accent4">
                  <a:lumMod val="40000"/>
                  <a:lumOff val="60000"/>
                </a:schemeClr>
              </a:solidFill>
              <a:prstDash val="lgDash"/>
              <a:headEnd type="oval"/>
              <a:tailEnd type="ova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22490" y="3554845"/>
              <a:ext cx="1832175" cy="2"/>
            </a:xfrm>
            <a:prstGeom prst="line">
              <a:avLst/>
            </a:prstGeom>
            <a:ln w="34925">
              <a:solidFill>
                <a:srgbClr val="2B7D6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2702665" y="4069261"/>
              <a:ext cx="1003980" cy="17169"/>
            </a:xfrm>
            <a:prstGeom prst="line">
              <a:avLst/>
            </a:prstGeom>
            <a:ln w="38100">
              <a:solidFill>
                <a:schemeClr val="accent4">
                  <a:lumMod val="40000"/>
                  <a:lumOff val="60000"/>
                </a:schemeClr>
              </a:solidFill>
              <a:prstDash val="lgDash"/>
              <a:headEnd type="oval"/>
              <a:tailEnd type="ova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794897" y="738015"/>
            <a:ext cx="3856145" cy="2751203"/>
            <a:chOff x="5070821" y="243481"/>
            <a:chExt cx="3539515" cy="2915079"/>
          </a:xfrm>
        </p:grpSpPr>
        <p:pic>
          <p:nvPicPr>
            <p:cNvPr id="18" name="Picture 17" descr="Screen shot 2010-10-23 at 9.50.22 PM.png"/>
            <p:cNvPicPr>
              <a:picLocks noChangeAspect="1"/>
            </p:cNvPicPr>
            <p:nvPr/>
          </p:nvPicPr>
          <p:blipFill>
            <a:blip r:embed="rId3"/>
            <a:srcRect l="11192" t="6261" r="7461" b="18783"/>
            <a:stretch>
              <a:fillRect/>
            </a:stretch>
          </p:blipFill>
          <p:spPr>
            <a:xfrm>
              <a:off x="5070821" y="243481"/>
              <a:ext cx="3539515" cy="2915079"/>
            </a:xfrm>
            <a:prstGeom prst="rect">
              <a:avLst/>
            </a:prstGeom>
          </p:spPr>
        </p:pic>
        <p:cxnSp>
          <p:nvCxnSpPr>
            <p:cNvPr id="17" name="Straight Connector 16"/>
            <p:cNvCxnSpPr/>
            <p:nvPr/>
          </p:nvCxnSpPr>
          <p:spPr>
            <a:xfrm>
              <a:off x="6626578" y="1610473"/>
              <a:ext cx="1840427" cy="20083"/>
            </a:xfrm>
            <a:prstGeom prst="line">
              <a:avLst/>
            </a:prstGeom>
            <a:ln w="34925">
              <a:solidFill>
                <a:srgbClr val="2B7D6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894553" y="1955240"/>
              <a:ext cx="664246" cy="14876"/>
            </a:xfrm>
            <a:prstGeom prst="line">
              <a:avLst/>
            </a:prstGeom>
            <a:ln w="38100">
              <a:solidFill>
                <a:schemeClr val="accent4">
                  <a:lumMod val="40000"/>
                  <a:lumOff val="60000"/>
                </a:schemeClr>
              </a:solidFill>
              <a:prstDash val="dash"/>
              <a:headEnd type="oval"/>
              <a:tailEnd type="oval"/>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4788961" y="3600977"/>
            <a:ext cx="3977248" cy="3229036"/>
            <a:chOff x="4847351" y="4038947"/>
            <a:chExt cx="3791316" cy="3229036"/>
          </a:xfrm>
        </p:grpSpPr>
        <p:pic>
          <p:nvPicPr>
            <p:cNvPr id="27" name="Picture 26" descr="Screen shot 2010-10-23 at 8.19.58 PM.png"/>
            <p:cNvPicPr>
              <a:picLocks/>
            </p:cNvPicPr>
            <p:nvPr/>
          </p:nvPicPr>
          <p:blipFill>
            <a:blip r:embed="rId4"/>
            <a:srcRect l="12824" t="8022" r="5496"/>
            <a:stretch>
              <a:fillRect/>
            </a:stretch>
          </p:blipFill>
          <p:spPr>
            <a:xfrm>
              <a:off x="4847351" y="4038947"/>
              <a:ext cx="3791316" cy="3229036"/>
            </a:xfrm>
            <a:prstGeom prst="rect">
              <a:avLst/>
            </a:prstGeom>
          </p:spPr>
        </p:pic>
        <p:cxnSp>
          <p:nvCxnSpPr>
            <p:cNvPr id="28" name="Straight Connector 27"/>
            <p:cNvCxnSpPr/>
            <p:nvPr/>
          </p:nvCxnSpPr>
          <p:spPr>
            <a:xfrm>
              <a:off x="6218884" y="5052623"/>
              <a:ext cx="2005064" cy="22000"/>
            </a:xfrm>
            <a:prstGeom prst="line">
              <a:avLst/>
            </a:prstGeom>
            <a:ln w="34925">
              <a:solidFill>
                <a:srgbClr val="2B7D6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6835803" y="5368470"/>
              <a:ext cx="532606" cy="11613"/>
            </a:xfrm>
            <a:prstGeom prst="line">
              <a:avLst/>
            </a:prstGeom>
            <a:ln w="38100">
              <a:solidFill>
                <a:schemeClr val="accent4">
                  <a:lumMod val="40000"/>
                  <a:lumOff val="60000"/>
                </a:schemeClr>
              </a:solidFill>
              <a:prstDash val="lgDash"/>
              <a:headEnd type="oval"/>
              <a:tailEnd type="ova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7052133" y="5473335"/>
              <a:ext cx="744765" cy="17172"/>
            </a:xfrm>
            <a:prstGeom prst="line">
              <a:avLst/>
            </a:prstGeom>
            <a:ln w="38100">
              <a:solidFill>
                <a:schemeClr val="accent4">
                  <a:lumMod val="40000"/>
                  <a:lumOff val="60000"/>
                </a:schemeClr>
              </a:solidFill>
              <a:prstDash val="lgDash"/>
              <a:headEnd type="oval"/>
              <a:tailEnd type="oval"/>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457200" y="5731928"/>
            <a:ext cx="4608404" cy="646331"/>
          </a:xfrm>
          <a:prstGeom prst="rect">
            <a:avLst/>
          </a:prstGeom>
          <a:noFill/>
        </p:spPr>
        <p:txBody>
          <a:bodyPr wrap="square" rtlCol="0">
            <a:spAutoFit/>
          </a:bodyPr>
          <a:lstStyle/>
          <a:p>
            <a:r>
              <a:rPr lang="en-US" dirty="0" smtClean="0"/>
              <a:t>A resonance of one wave may be coincident with a resonance of another wave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974"/>
            <a:ext cx="4062730" cy="1138742"/>
          </a:xfrm>
        </p:spPr>
        <p:txBody>
          <a:bodyPr>
            <a:normAutofit fontScale="90000"/>
          </a:bodyPr>
          <a:lstStyle/>
          <a:p>
            <a:r>
              <a:rPr lang="en-US" dirty="0" smtClean="0"/>
              <a:t>Three-armed wave</a:t>
            </a:r>
            <a:endParaRPr lang="en-US" dirty="0"/>
          </a:p>
        </p:txBody>
      </p:sp>
      <p:sp>
        <p:nvSpPr>
          <p:cNvPr id="7" name="TextBox 6"/>
          <p:cNvSpPr txBox="1"/>
          <p:nvPr/>
        </p:nvSpPr>
        <p:spPr>
          <a:xfrm>
            <a:off x="656923" y="1649717"/>
            <a:ext cx="4043724" cy="4678204"/>
          </a:xfrm>
          <a:prstGeom prst="rect">
            <a:avLst/>
          </a:prstGeom>
          <a:noFill/>
        </p:spPr>
        <p:txBody>
          <a:bodyPr wrap="square" rtlCol="0">
            <a:spAutoFit/>
          </a:bodyPr>
          <a:lstStyle/>
          <a:p>
            <a:r>
              <a:rPr lang="en-US" sz="2800" dirty="0" smtClean="0"/>
              <a:t>Non-linear Wave coupling</a:t>
            </a:r>
            <a:endParaRPr lang="en-US" sz="2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400" dirty="0" smtClean="0"/>
              <a:t>Bar and slow lopsided structure, likely coupled to three-armed waves</a:t>
            </a:r>
          </a:p>
          <a:p>
            <a:r>
              <a:rPr lang="en-US" dirty="0" err="1" smtClean="0"/>
              <a:t>Sygnet</a:t>
            </a:r>
            <a:r>
              <a:rPr lang="en-US" dirty="0" smtClean="0"/>
              <a:t> et al. 88</a:t>
            </a:r>
          </a:p>
          <a:p>
            <a:r>
              <a:rPr lang="en-US" dirty="0" smtClean="0"/>
              <a:t>Tagger et al. 97</a:t>
            </a:r>
          </a:p>
          <a:p>
            <a:r>
              <a:rPr lang="en-US" dirty="0" err="1" smtClean="0"/>
              <a:t>Masset</a:t>
            </a:r>
            <a:r>
              <a:rPr lang="en-US" dirty="0" smtClean="0"/>
              <a:t> &amp; </a:t>
            </a:r>
            <a:r>
              <a:rPr lang="en-US" dirty="0" err="1" smtClean="0"/>
              <a:t>Tagget</a:t>
            </a:r>
            <a:r>
              <a:rPr lang="en-US" dirty="0" smtClean="0"/>
              <a:t> 87</a:t>
            </a:r>
          </a:p>
          <a:p>
            <a:r>
              <a:rPr lang="en-US" dirty="0" err="1" smtClean="0"/>
              <a:t>Rautiainen</a:t>
            </a:r>
            <a:r>
              <a:rPr lang="en-US" dirty="0" smtClean="0"/>
              <a:t> et al. 99</a:t>
            </a:r>
            <a:endParaRPr lang="en-US" dirty="0"/>
          </a:p>
        </p:txBody>
      </p:sp>
      <p:pic>
        <p:nvPicPr>
          <p:cNvPr id="8" name="Picture 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58838" y="2596993"/>
            <a:ext cx="3068100" cy="1404921"/>
          </a:xfrm>
          <a:prstGeom prst="rect">
            <a:avLst/>
          </a:prstGeom>
        </p:spPr>
      </p:pic>
      <p:pic>
        <p:nvPicPr>
          <p:cNvPr id="9" name="Picture 8" descr="Screen shot 2010-11-10 at 12.42.35 PM.png"/>
          <p:cNvPicPr>
            <a:picLocks noChangeAspect="1"/>
          </p:cNvPicPr>
          <p:nvPr/>
        </p:nvPicPr>
        <p:blipFill>
          <a:blip r:embed="rId4"/>
          <a:srcRect b="18170"/>
          <a:stretch>
            <a:fillRect/>
          </a:stretch>
        </p:blipFill>
        <p:spPr>
          <a:xfrm>
            <a:off x="4636715" y="496374"/>
            <a:ext cx="4090670" cy="2948979"/>
          </a:xfrm>
          <a:prstGeom prst="rect">
            <a:avLst/>
          </a:prstGeom>
        </p:spPr>
      </p:pic>
      <p:pic>
        <p:nvPicPr>
          <p:cNvPr id="12" name="Picture 11" descr="Screen shot 2010-11-10 at 12.44.11 PM.png"/>
          <p:cNvPicPr>
            <a:picLocks noChangeAspect="1"/>
          </p:cNvPicPr>
          <p:nvPr/>
        </p:nvPicPr>
        <p:blipFill>
          <a:blip r:embed="rId5"/>
          <a:stretch>
            <a:fillRect/>
          </a:stretch>
        </p:blipFill>
        <p:spPr>
          <a:xfrm>
            <a:off x="4569163" y="3443506"/>
            <a:ext cx="4193837" cy="33998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for spiral structure</a:t>
            </a:r>
            <a:endParaRPr lang="en-US" dirty="0"/>
          </a:p>
        </p:txBody>
      </p:sp>
      <p:sp>
        <p:nvSpPr>
          <p:cNvPr id="3" name="Content Placeholder 2"/>
          <p:cNvSpPr>
            <a:spLocks noGrp="1"/>
          </p:cNvSpPr>
          <p:nvPr>
            <p:ph idx="1"/>
          </p:nvPr>
        </p:nvSpPr>
        <p:spPr/>
        <p:txBody>
          <a:bodyPr/>
          <a:lstStyle/>
          <a:p>
            <a:pPr>
              <a:buNone/>
            </a:pPr>
            <a:r>
              <a:rPr lang="en-US" dirty="0" smtClean="0"/>
              <a:t>We had been expecting:</a:t>
            </a:r>
          </a:p>
          <a:p>
            <a:pPr lvl="1"/>
            <a:r>
              <a:rPr lang="en-US" dirty="0" smtClean="0"/>
              <a:t>modes, long lived (Lin-</a:t>
            </a:r>
            <a:r>
              <a:rPr lang="en-US" dirty="0" err="1" smtClean="0"/>
              <a:t>Shu</a:t>
            </a:r>
            <a:r>
              <a:rPr lang="en-US" dirty="0" smtClean="0"/>
              <a:t>)</a:t>
            </a:r>
          </a:p>
          <a:p>
            <a:pPr lvl="1"/>
            <a:r>
              <a:rPr lang="en-US" dirty="0" smtClean="0"/>
              <a:t>transient, stochastic waves (</a:t>
            </a:r>
            <a:r>
              <a:rPr lang="en-US" dirty="0" err="1" smtClean="0"/>
              <a:t>Toomre</a:t>
            </a:r>
            <a:r>
              <a:rPr lang="en-US" dirty="0" smtClean="0"/>
              <a:t>, </a:t>
            </a:r>
            <a:r>
              <a:rPr lang="en-US" dirty="0" err="1" smtClean="0"/>
              <a:t>Elmegreen</a:t>
            </a:r>
            <a:r>
              <a:rPr lang="en-US" dirty="0" smtClean="0"/>
              <a:t>, </a:t>
            </a:r>
            <a:r>
              <a:rPr lang="en-US" dirty="0" err="1" smtClean="0"/>
              <a:t>Sellwood</a:t>
            </a:r>
            <a:r>
              <a:rPr lang="en-US" dirty="0" smtClean="0"/>
              <a:t>)</a:t>
            </a:r>
          </a:p>
          <a:p>
            <a:pPr>
              <a:buNone/>
            </a:pPr>
            <a:r>
              <a:rPr lang="en-US" dirty="0" smtClean="0"/>
              <a:t>What we might be seeing:</a:t>
            </a:r>
          </a:p>
          <a:p>
            <a:pPr lvl="1"/>
            <a:r>
              <a:rPr lang="en-US" dirty="0" smtClean="0"/>
              <a:t>coupled (via non-linear terms) waves (Tagger, </a:t>
            </a:r>
            <a:r>
              <a:rPr lang="en-US" dirty="0" err="1" smtClean="0"/>
              <a:t>Masset</a:t>
            </a: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Screen shot 2010-11-09 at 6.07.48 PM.png"/>
          <p:cNvPicPr>
            <a:picLocks noChangeAspect="1"/>
          </p:cNvPicPr>
          <p:nvPr/>
        </p:nvPicPr>
        <p:blipFill>
          <a:blip r:embed="rId2"/>
          <a:stretch>
            <a:fillRect/>
          </a:stretch>
        </p:blipFill>
        <p:spPr>
          <a:xfrm>
            <a:off x="1115890" y="715365"/>
            <a:ext cx="7202214" cy="5694504"/>
          </a:xfrm>
          <a:prstGeom prst="rect">
            <a:avLst/>
          </a:prstGeom>
          <a:ln>
            <a:solidFill>
              <a:schemeClr val="bg1"/>
            </a:solidFill>
          </a:ln>
        </p:spPr>
      </p:pic>
      <p:sp>
        <p:nvSpPr>
          <p:cNvPr id="2" name="Title 1"/>
          <p:cNvSpPr>
            <a:spLocks noGrp="1"/>
          </p:cNvSpPr>
          <p:nvPr>
            <p:ph type="title"/>
          </p:nvPr>
        </p:nvSpPr>
        <p:spPr>
          <a:xfrm>
            <a:off x="1447800" y="274638"/>
            <a:ext cx="6070014" cy="607358"/>
          </a:xfrm>
          <a:solidFill>
            <a:schemeClr val="tx1"/>
          </a:solidFill>
          <a:ln>
            <a:noFill/>
          </a:ln>
        </p:spPr>
        <p:txBody>
          <a:bodyPr>
            <a:noAutofit/>
          </a:bodyPr>
          <a:lstStyle/>
          <a:p>
            <a:r>
              <a:rPr lang="en-US" sz="3200" dirty="0" smtClean="0">
                <a:solidFill>
                  <a:schemeClr val="bg1"/>
                </a:solidFill>
              </a:rPr>
              <a:t>Jamie’s local velocity distributions</a:t>
            </a:r>
            <a:endParaRPr lang="en-US" sz="3200" dirty="0">
              <a:solidFill>
                <a:schemeClr val="bg1"/>
              </a:solidFill>
            </a:endParaRPr>
          </a:p>
        </p:txBody>
      </p:sp>
      <p:cxnSp>
        <p:nvCxnSpPr>
          <p:cNvPr id="7" name="Straight Arrow Connector 6"/>
          <p:cNvCxnSpPr/>
          <p:nvPr/>
        </p:nvCxnSpPr>
        <p:spPr>
          <a:xfrm rot="5400000" flipH="1" flipV="1">
            <a:off x="8071237" y="1246184"/>
            <a:ext cx="7299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517814" y="642003"/>
            <a:ext cx="744513"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458200" y="1048306"/>
            <a:ext cx="457200" cy="461665"/>
          </a:xfrm>
          <a:prstGeom prst="rect">
            <a:avLst/>
          </a:prstGeom>
          <a:noFill/>
        </p:spPr>
        <p:txBody>
          <a:bodyPr wrap="square" rtlCol="0">
            <a:spAutoFit/>
          </a:bodyPr>
          <a:lstStyle/>
          <a:p>
            <a:r>
              <a:rPr lang="en-US" sz="2400" dirty="0" err="1" smtClean="0">
                <a:solidFill>
                  <a:srgbClr val="0000FF"/>
                </a:solidFill>
              </a:rPr>
              <a:t>v</a:t>
            </a:r>
            <a:endParaRPr lang="en-US" sz="2400" dirty="0">
              <a:solidFill>
                <a:srgbClr val="0000FF"/>
              </a:solidFill>
            </a:endParaRPr>
          </a:p>
        </p:txBody>
      </p:sp>
      <p:sp>
        <p:nvSpPr>
          <p:cNvPr id="12" name="TextBox 11"/>
          <p:cNvSpPr txBox="1"/>
          <p:nvPr/>
        </p:nvSpPr>
        <p:spPr>
          <a:xfrm>
            <a:off x="7720122" y="193375"/>
            <a:ext cx="457200" cy="461665"/>
          </a:xfrm>
          <a:prstGeom prst="rect">
            <a:avLst/>
          </a:prstGeom>
          <a:noFill/>
        </p:spPr>
        <p:txBody>
          <a:bodyPr wrap="square" rtlCol="0">
            <a:spAutoFit/>
          </a:bodyPr>
          <a:lstStyle/>
          <a:p>
            <a:r>
              <a:rPr lang="en-US" sz="2400" dirty="0" err="1" smtClean="0">
                <a:solidFill>
                  <a:schemeClr val="accent2">
                    <a:lumMod val="75000"/>
                  </a:schemeClr>
                </a:solidFill>
              </a:rPr>
              <a:t>u</a:t>
            </a:r>
            <a:endParaRPr lang="en-US" sz="2400" dirty="0">
              <a:solidFill>
                <a:schemeClr val="accent2">
                  <a:lumMod val="75000"/>
                </a:schemeClr>
              </a:solidFill>
            </a:endParaRPr>
          </a:p>
        </p:txBody>
      </p:sp>
      <p:cxnSp>
        <p:nvCxnSpPr>
          <p:cNvPr id="14" name="Straight Arrow Connector 13"/>
          <p:cNvCxnSpPr/>
          <p:nvPr/>
        </p:nvCxnSpPr>
        <p:spPr>
          <a:xfrm>
            <a:off x="1459829" y="6628062"/>
            <a:ext cx="6688297" cy="1588"/>
          </a:xfrm>
          <a:prstGeom prst="straightConnector1">
            <a:avLst/>
          </a:prstGeom>
          <a:ln w="34925">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43008" y="6439067"/>
            <a:ext cx="2043760" cy="415498"/>
          </a:xfrm>
          <a:prstGeom prst="rect">
            <a:avLst/>
          </a:prstGeom>
          <a:solidFill>
            <a:schemeClr val="tx1"/>
          </a:solidFill>
        </p:spPr>
        <p:txBody>
          <a:bodyPr wrap="square" tIns="0" rtlCol="0">
            <a:spAutoFit/>
          </a:bodyPr>
          <a:lstStyle/>
          <a:p>
            <a:r>
              <a:rPr lang="en-US" sz="2400" dirty="0" smtClean="0">
                <a:solidFill>
                  <a:srgbClr val="5FD1FB"/>
                </a:solidFill>
              </a:rPr>
              <a:t>angle </a:t>
            </a:r>
            <a:r>
              <a:rPr lang="en-US" sz="2400" dirty="0" err="1" smtClean="0">
                <a:solidFill>
                  <a:srgbClr val="5FD1FB"/>
                </a:solidFill>
              </a:rPr>
              <a:t>w.r.t</a:t>
            </a:r>
            <a:r>
              <a:rPr lang="en-US" sz="2400" dirty="0" smtClean="0">
                <a:solidFill>
                  <a:srgbClr val="5FD1FB"/>
                </a:solidFill>
              </a:rPr>
              <a:t>. bar</a:t>
            </a:r>
            <a:endParaRPr lang="en-US" sz="2400" dirty="0">
              <a:solidFill>
                <a:srgbClr val="5FD1FB"/>
              </a:solidFill>
            </a:endParaRPr>
          </a:p>
        </p:txBody>
      </p:sp>
      <p:cxnSp>
        <p:nvCxnSpPr>
          <p:cNvPr id="18" name="Straight Arrow Connector 17"/>
          <p:cNvCxnSpPr/>
          <p:nvPr/>
        </p:nvCxnSpPr>
        <p:spPr>
          <a:xfrm rot="5400000" flipH="1" flipV="1">
            <a:off x="-1906657" y="3681146"/>
            <a:ext cx="5381092" cy="1"/>
          </a:xfrm>
          <a:prstGeom prst="straightConnector1">
            <a:avLst/>
          </a:prstGeom>
          <a:ln w="31750">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171375" y="3353810"/>
            <a:ext cx="1094871" cy="523220"/>
          </a:xfrm>
          <a:prstGeom prst="rect">
            <a:avLst/>
          </a:prstGeom>
          <a:solidFill>
            <a:schemeClr val="tx1"/>
          </a:solidFill>
        </p:spPr>
        <p:txBody>
          <a:bodyPr wrap="square" rtlCol="0">
            <a:spAutoFit/>
          </a:bodyPr>
          <a:lstStyle/>
          <a:p>
            <a:r>
              <a:rPr lang="en-US" sz="2800" dirty="0" smtClean="0">
                <a:solidFill>
                  <a:srgbClr val="5FD1FB"/>
                </a:solidFill>
              </a:rPr>
              <a:t>radius</a:t>
            </a:r>
            <a:endParaRPr lang="en-US" sz="2800" dirty="0">
              <a:solidFill>
                <a:srgbClr val="5FD1FB"/>
              </a:solidFill>
            </a:endParaRPr>
          </a:p>
        </p:txBody>
      </p:sp>
      <p:sp>
        <p:nvSpPr>
          <p:cNvPr id="22" name="TextBox 21"/>
          <p:cNvSpPr txBox="1"/>
          <p:nvPr/>
        </p:nvSpPr>
        <p:spPr>
          <a:xfrm>
            <a:off x="936626" y="770339"/>
            <a:ext cx="772179" cy="276999"/>
          </a:xfrm>
          <a:prstGeom prst="rect">
            <a:avLst/>
          </a:prstGeom>
          <a:solidFill>
            <a:schemeClr val="tx1"/>
          </a:solidFill>
        </p:spPr>
        <p:txBody>
          <a:bodyPr wrap="square" lIns="0" tIns="0" rIns="0" bIns="0" rtlCol="0">
            <a:spAutoFit/>
          </a:bodyPr>
          <a:lstStyle/>
          <a:p>
            <a:r>
              <a:rPr lang="en-US" dirty="0" smtClean="0">
                <a:solidFill>
                  <a:schemeClr val="accent3">
                    <a:lumMod val="75000"/>
                  </a:schemeClr>
                </a:solidFill>
              </a:rPr>
              <a:t>r</a:t>
            </a:r>
            <a:r>
              <a:rPr lang="en-US" baseline="-25000" dirty="0" smtClean="0">
                <a:solidFill>
                  <a:schemeClr val="accent3">
                    <a:lumMod val="75000"/>
                  </a:schemeClr>
                </a:solidFill>
              </a:rPr>
              <a:t>0</a:t>
            </a:r>
            <a:r>
              <a:rPr lang="en-US" dirty="0" smtClean="0">
                <a:solidFill>
                  <a:schemeClr val="accent3">
                    <a:lumMod val="75000"/>
                  </a:schemeClr>
                </a:solidFill>
              </a:rPr>
              <a:t>=12.5</a:t>
            </a:r>
            <a:endParaRPr lang="en-US" dirty="0">
              <a:solidFill>
                <a:schemeClr val="accent3">
                  <a:lumMod val="75000"/>
                </a:schemeClr>
              </a:solidFill>
            </a:endParaRPr>
          </a:p>
        </p:txBody>
      </p:sp>
      <p:sp>
        <p:nvSpPr>
          <p:cNvPr id="23" name="TextBox 22"/>
          <p:cNvSpPr txBox="1"/>
          <p:nvPr/>
        </p:nvSpPr>
        <p:spPr>
          <a:xfrm>
            <a:off x="972243" y="1708450"/>
            <a:ext cx="537160" cy="276999"/>
          </a:xfrm>
          <a:prstGeom prst="rect">
            <a:avLst/>
          </a:prstGeom>
          <a:solidFill>
            <a:schemeClr val="tx1"/>
          </a:solidFill>
        </p:spPr>
        <p:txBody>
          <a:bodyPr wrap="square" lIns="0" tIns="0" rIns="0" bIns="0" rtlCol="0">
            <a:spAutoFit/>
          </a:bodyPr>
          <a:lstStyle/>
          <a:p>
            <a:r>
              <a:rPr lang="en-US" dirty="0" smtClean="0">
                <a:solidFill>
                  <a:schemeClr val="accent3">
                    <a:lumMod val="75000"/>
                  </a:schemeClr>
                </a:solidFill>
              </a:rPr>
              <a:t>r</a:t>
            </a:r>
            <a:r>
              <a:rPr lang="en-US" baseline="-25000" dirty="0" smtClean="0">
                <a:solidFill>
                  <a:schemeClr val="accent3">
                    <a:lumMod val="75000"/>
                  </a:schemeClr>
                </a:solidFill>
              </a:rPr>
              <a:t>0</a:t>
            </a:r>
            <a:r>
              <a:rPr lang="en-US" dirty="0" smtClean="0">
                <a:solidFill>
                  <a:schemeClr val="accent3">
                    <a:lumMod val="75000"/>
                  </a:schemeClr>
                </a:solidFill>
              </a:rPr>
              <a:t>=10</a:t>
            </a:r>
            <a:endParaRPr lang="en-US" dirty="0">
              <a:solidFill>
                <a:schemeClr val="accent3">
                  <a:lumMod val="75000"/>
                </a:schemeClr>
              </a:solidFill>
            </a:endParaRPr>
          </a:p>
        </p:txBody>
      </p:sp>
      <p:sp>
        <p:nvSpPr>
          <p:cNvPr id="24" name="TextBox 23"/>
          <p:cNvSpPr txBox="1"/>
          <p:nvPr/>
        </p:nvSpPr>
        <p:spPr>
          <a:xfrm>
            <a:off x="1007859" y="2663795"/>
            <a:ext cx="537160" cy="276999"/>
          </a:xfrm>
          <a:prstGeom prst="rect">
            <a:avLst/>
          </a:prstGeom>
          <a:solidFill>
            <a:schemeClr val="tx1"/>
          </a:solidFill>
        </p:spPr>
        <p:txBody>
          <a:bodyPr wrap="square" lIns="0" tIns="0" rIns="0" bIns="0" rtlCol="0">
            <a:spAutoFit/>
          </a:bodyPr>
          <a:lstStyle/>
          <a:p>
            <a:r>
              <a:rPr lang="en-US" dirty="0" smtClean="0">
                <a:solidFill>
                  <a:schemeClr val="accent3">
                    <a:lumMod val="75000"/>
                  </a:schemeClr>
                </a:solidFill>
              </a:rPr>
              <a:t>r</a:t>
            </a:r>
            <a:r>
              <a:rPr lang="en-US" baseline="-25000" dirty="0" smtClean="0">
                <a:solidFill>
                  <a:schemeClr val="accent3">
                    <a:lumMod val="75000"/>
                  </a:schemeClr>
                </a:solidFill>
              </a:rPr>
              <a:t>0</a:t>
            </a:r>
            <a:r>
              <a:rPr lang="en-US" dirty="0" smtClean="0">
                <a:solidFill>
                  <a:schemeClr val="accent3">
                    <a:lumMod val="75000"/>
                  </a:schemeClr>
                </a:solidFill>
              </a:rPr>
              <a:t>=8</a:t>
            </a:r>
            <a:endParaRPr lang="en-US" dirty="0">
              <a:solidFill>
                <a:schemeClr val="accent3">
                  <a:lumMod val="75000"/>
                </a:schemeClr>
              </a:solidFill>
            </a:endParaRPr>
          </a:p>
        </p:txBody>
      </p:sp>
      <p:sp>
        <p:nvSpPr>
          <p:cNvPr id="25" name="TextBox 24"/>
          <p:cNvSpPr txBox="1"/>
          <p:nvPr/>
        </p:nvSpPr>
        <p:spPr>
          <a:xfrm>
            <a:off x="999681" y="3619140"/>
            <a:ext cx="694526" cy="276999"/>
          </a:xfrm>
          <a:prstGeom prst="rect">
            <a:avLst/>
          </a:prstGeom>
          <a:solidFill>
            <a:schemeClr val="tx1"/>
          </a:solidFill>
        </p:spPr>
        <p:txBody>
          <a:bodyPr wrap="square" lIns="0" tIns="0" rIns="0" bIns="0" rtlCol="0">
            <a:spAutoFit/>
          </a:bodyPr>
          <a:lstStyle/>
          <a:p>
            <a:r>
              <a:rPr lang="en-US" dirty="0" smtClean="0">
                <a:solidFill>
                  <a:schemeClr val="accent3">
                    <a:lumMod val="75000"/>
                  </a:schemeClr>
                </a:solidFill>
              </a:rPr>
              <a:t>r</a:t>
            </a:r>
            <a:r>
              <a:rPr lang="en-US" baseline="-25000" dirty="0" smtClean="0">
                <a:solidFill>
                  <a:schemeClr val="accent3">
                    <a:lumMod val="75000"/>
                  </a:schemeClr>
                </a:solidFill>
              </a:rPr>
              <a:t>0</a:t>
            </a:r>
            <a:r>
              <a:rPr lang="en-US" dirty="0" smtClean="0">
                <a:solidFill>
                  <a:schemeClr val="accent3">
                    <a:lumMod val="75000"/>
                  </a:schemeClr>
                </a:solidFill>
              </a:rPr>
              <a:t>=6.4</a:t>
            </a:r>
            <a:endParaRPr lang="en-US" dirty="0">
              <a:solidFill>
                <a:schemeClr val="accent3">
                  <a:lumMod val="75000"/>
                </a:schemeClr>
              </a:solidFill>
            </a:endParaRPr>
          </a:p>
        </p:txBody>
      </p:sp>
      <p:sp>
        <p:nvSpPr>
          <p:cNvPr id="26" name="TextBox 25"/>
          <p:cNvSpPr txBox="1"/>
          <p:nvPr/>
        </p:nvSpPr>
        <p:spPr>
          <a:xfrm>
            <a:off x="1006101" y="4516089"/>
            <a:ext cx="694526" cy="276999"/>
          </a:xfrm>
          <a:prstGeom prst="rect">
            <a:avLst/>
          </a:prstGeom>
          <a:solidFill>
            <a:schemeClr val="tx1"/>
          </a:solidFill>
        </p:spPr>
        <p:txBody>
          <a:bodyPr wrap="square" lIns="0" tIns="0" rIns="0" bIns="0" rtlCol="0">
            <a:spAutoFit/>
          </a:bodyPr>
          <a:lstStyle/>
          <a:p>
            <a:r>
              <a:rPr lang="en-US" dirty="0" smtClean="0">
                <a:solidFill>
                  <a:schemeClr val="accent3">
                    <a:lumMod val="75000"/>
                  </a:schemeClr>
                </a:solidFill>
              </a:rPr>
              <a:t>r</a:t>
            </a:r>
            <a:r>
              <a:rPr lang="en-US" baseline="-25000" dirty="0" smtClean="0">
                <a:solidFill>
                  <a:schemeClr val="accent3">
                    <a:lumMod val="75000"/>
                  </a:schemeClr>
                </a:solidFill>
              </a:rPr>
              <a:t>0</a:t>
            </a:r>
            <a:r>
              <a:rPr lang="en-US" dirty="0" smtClean="0">
                <a:solidFill>
                  <a:schemeClr val="accent3">
                    <a:lumMod val="75000"/>
                  </a:schemeClr>
                </a:solidFill>
              </a:rPr>
              <a:t>=5.1</a:t>
            </a:r>
            <a:endParaRPr lang="en-US" dirty="0">
              <a:solidFill>
                <a:schemeClr val="accent3">
                  <a:lumMod val="75000"/>
                </a:schemeClr>
              </a:solidFill>
            </a:endParaRPr>
          </a:p>
        </p:txBody>
      </p:sp>
      <p:sp>
        <p:nvSpPr>
          <p:cNvPr id="27" name="TextBox 26"/>
          <p:cNvSpPr txBox="1"/>
          <p:nvPr/>
        </p:nvSpPr>
        <p:spPr>
          <a:xfrm>
            <a:off x="1012521" y="5486033"/>
            <a:ext cx="496882" cy="215444"/>
          </a:xfrm>
          <a:prstGeom prst="rect">
            <a:avLst/>
          </a:prstGeom>
          <a:solidFill>
            <a:schemeClr val="tx1"/>
          </a:solidFill>
        </p:spPr>
        <p:txBody>
          <a:bodyPr wrap="square" lIns="0" tIns="0" rIns="0" bIns="0" rtlCol="0">
            <a:spAutoFit/>
          </a:bodyPr>
          <a:lstStyle/>
          <a:p>
            <a:r>
              <a:rPr lang="en-US" sz="1400" dirty="0" smtClean="0">
                <a:solidFill>
                  <a:schemeClr val="accent3">
                    <a:lumMod val="75000"/>
                  </a:schemeClr>
                </a:solidFill>
              </a:rPr>
              <a:t>r</a:t>
            </a:r>
            <a:r>
              <a:rPr lang="en-US" sz="1400" baseline="-25000" dirty="0" smtClean="0">
                <a:solidFill>
                  <a:schemeClr val="accent3">
                    <a:lumMod val="75000"/>
                  </a:schemeClr>
                </a:solidFill>
              </a:rPr>
              <a:t>0</a:t>
            </a:r>
            <a:r>
              <a:rPr lang="en-US" sz="1400" dirty="0" smtClean="0">
                <a:solidFill>
                  <a:schemeClr val="accent3">
                    <a:lumMod val="75000"/>
                  </a:schemeClr>
                </a:solidFill>
              </a:rPr>
              <a:t>=4.1</a:t>
            </a:r>
            <a:endParaRPr lang="en-US" sz="1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8112"/>
          </a:xfrm>
        </p:spPr>
        <p:txBody>
          <a:bodyPr>
            <a:normAutofit fontScale="90000"/>
          </a:bodyPr>
          <a:lstStyle/>
          <a:p>
            <a:r>
              <a:rPr lang="en-US" dirty="0" smtClean="0"/>
              <a:t>As a function of time</a:t>
            </a:r>
            <a:endParaRPr lang="en-US" dirty="0"/>
          </a:p>
        </p:txBody>
      </p:sp>
      <p:pic>
        <p:nvPicPr>
          <p:cNvPr id="4" name="page.mov">
            <a:hlinkClick r:id="" action="ppaction://media"/>
          </p:cNvPr>
          <p:cNvPicPr>
            <a:picLocks noGrp="1"/>
          </p:cNvPicPr>
          <p:nvPr>
            <p:ph idx="1"/>
            <a:videoFile r:link="rId1"/>
          </p:nvPr>
        </p:nvPicPr>
        <p:blipFill>
          <a:blip r:embed="rId4"/>
          <a:stretch>
            <a:fillRect/>
          </a:stretch>
        </p:blipFill>
        <p:spPr>
          <a:xfrm>
            <a:off x="741870" y="992750"/>
            <a:ext cx="7553664" cy="533780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3362" cy="1143000"/>
          </a:xfrm>
        </p:spPr>
        <p:txBody>
          <a:bodyPr/>
          <a:lstStyle/>
          <a:p>
            <a:r>
              <a:rPr lang="en-US" dirty="0" smtClean="0"/>
              <a:t>Local neighborhoods</a:t>
            </a:r>
            <a:endParaRPr lang="en-US" dirty="0"/>
          </a:p>
        </p:txBody>
      </p:sp>
      <p:pic>
        <p:nvPicPr>
          <p:cNvPr id="4" name="Content Placeholder 3" descr="Screen shot 2010-11-08 at 9.23.01 AM.png"/>
          <p:cNvPicPr>
            <a:picLocks noGrp="1" noChangeAspect="1"/>
          </p:cNvPicPr>
          <p:nvPr>
            <p:ph idx="1"/>
          </p:nvPr>
        </p:nvPicPr>
        <p:blipFill>
          <a:blip r:embed="rId2"/>
          <a:srcRect t="-3136" b="-3136"/>
          <a:stretch>
            <a:fillRect/>
          </a:stretch>
        </p:blipFill>
        <p:spPr/>
      </p:pic>
      <p:pic>
        <p:nvPicPr>
          <p:cNvPr id="6" name="Picture 5" descr="Screen shot 2010-11-09 at 6.33.33 PM.png"/>
          <p:cNvPicPr>
            <a:picLocks noChangeAspect="1"/>
          </p:cNvPicPr>
          <p:nvPr/>
        </p:nvPicPr>
        <p:blipFill>
          <a:blip r:embed="rId3"/>
          <a:stretch>
            <a:fillRect/>
          </a:stretch>
        </p:blipFill>
        <p:spPr>
          <a:xfrm>
            <a:off x="7134225" y="687388"/>
            <a:ext cx="762000" cy="736600"/>
          </a:xfrm>
          <a:prstGeom prst="rect">
            <a:avLst/>
          </a:prstGeom>
        </p:spPr>
      </p:pic>
      <p:pic>
        <p:nvPicPr>
          <p:cNvPr id="7" name="Picture 6" descr="Screen shot 2010-11-09 at 6.33.42 PM.png"/>
          <p:cNvPicPr>
            <a:picLocks noChangeAspect="1"/>
          </p:cNvPicPr>
          <p:nvPr/>
        </p:nvPicPr>
        <p:blipFill>
          <a:blip r:embed="rId4"/>
          <a:stretch>
            <a:fillRect/>
          </a:stretch>
        </p:blipFill>
        <p:spPr>
          <a:xfrm>
            <a:off x="6154738" y="1055688"/>
            <a:ext cx="749300" cy="723900"/>
          </a:xfrm>
          <a:prstGeom prst="rect">
            <a:avLst/>
          </a:prstGeom>
        </p:spPr>
      </p:pic>
      <p:cxnSp>
        <p:nvCxnSpPr>
          <p:cNvPr id="9" name="Straight Arrow Connector 8"/>
          <p:cNvCxnSpPr/>
          <p:nvPr/>
        </p:nvCxnSpPr>
        <p:spPr>
          <a:xfrm rot="16200000" flipH="1">
            <a:off x="6784558" y="2362955"/>
            <a:ext cx="1874423" cy="348912"/>
          </a:xfrm>
          <a:prstGeom prst="straightConnector1">
            <a:avLst/>
          </a:prstGeom>
          <a:ln w="34925">
            <a:solidFill>
              <a:srgbClr val="0000FF"/>
            </a:solidFill>
            <a:tailEnd type="arrow"/>
          </a:ln>
          <a:effectLst>
            <a:outerShdw blurRad="40000" dist="20000" dir="5400000"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6095999" y="2438401"/>
            <a:ext cx="1600202" cy="533399"/>
          </a:xfrm>
          <a:prstGeom prst="straightConnector1">
            <a:avLst/>
          </a:prstGeom>
          <a:ln w="34925">
            <a:solidFill>
              <a:srgbClr val="0000FF"/>
            </a:solidFill>
            <a:tailEnd type="arrow"/>
          </a:ln>
          <a:effectLst>
            <a:outerShdw blurRad="40000" dist="20000" dir="5400000"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Comments on the local velocity distributions</a:t>
            </a:r>
            <a:endParaRPr lang="en-US" dirty="0"/>
          </a:p>
        </p:txBody>
      </p:sp>
      <p:sp>
        <p:nvSpPr>
          <p:cNvPr id="3" name="Content Placeholder 2"/>
          <p:cNvSpPr>
            <a:spLocks noGrp="1"/>
          </p:cNvSpPr>
          <p:nvPr>
            <p:ph idx="1"/>
          </p:nvPr>
        </p:nvSpPr>
        <p:spPr>
          <a:xfrm>
            <a:off x="457201" y="1600200"/>
            <a:ext cx="3867530" cy="4525963"/>
          </a:xfrm>
        </p:spPr>
        <p:txBody>
          <a:bodyPr>
            <a:normAutofit fontScale="77500" lnSpcReduction="20000"/>
          </a:bodyPr>
          <a:lstStyle/>
          <a:p>
            <a:r>
              <a:rPr lang="en-US" dirty="0" smtClean="0"/>
              <a:t>Low dispersion </a:t>
            </a:r>
            <a:r>
              <a:rPr lang="en-US" dirty="0" err="1" smtClean="0"/>
              <a:t>interarm</a:t>
            </a:r>
            <a:endParaRPr lang="en-US" dirty="0" smtClean="0"/>
          </a:p>
          <a:p>
            <a:r>
              <a:rPr lang="en-US" dirty="0" smtClean="0"/>
              <a:t>Higher dispersions and arcs on arm peaks</a:t>
            </a:r>
          </a:p>
          <a:p>
            <a:r>
              <a:rPr lang="en-US" dirty="0" smtClean="0"/>
              <a:t>Gaps, arcs and clumps everywhere in the galaxy</a:t>
            </a:r>
          </a:p>
          <a:p>
            <a:pPr>
              <a:buNone/>
            </a:pPr>
            <a:endParaRPr lang="en-US" dirty="0" smtClean="0"/>
          </a:p>
          <a:p>
            <a:r>
              <a:rPr lang="en-US" dirty="0" smtClean="0"/>
              <a:t>Gaps from bordering neighborhoods tend to be at shifted </a:t>
            </a:r>
            <a:r>
              <a:rPr lang="en-US" dirty="0" err="1" smtClean="0">
                <a:solidFill>
                  <a:schemeClr val="tx2"/>
                </a:solidFill>
              </a:rPr>
              <a:t>v</a:t>
            </a:r>
            <a:r>
              <a:rPr lang="en-US" dirty="0" smtClean="0"/>
              <a:t> velocities.</a:t>
            </a:r>
          </a:p>
          <a:p>
            <a:pPr>
              <a:buNone/>
            </a:pPr>
            <a:r>
              <a:rPr lang="en-US" dirty="0" smtClean="0"/>
              <a:t>  </a:t>
            </a:r>
            <a:r>
              <a:rPr lang="en-US" dirty="0" err="1" smtClean="0">
                <a:solidFill>
                  <a:srgbClr val="1F497D"/>
                </a:solidFill>
              </a:rPr>
              <a:t>v</a:t>
            </a:r>
            <a:r>
              <a:rPr lang="en-US" dirty="0" smtClean="0"/>
              <a:t> </a:t>
            </a:r>
            <a:r>
              <a:rPr lang="en-US" i="1" dirty="0" smtClean="0"/>
              <a:t>sets angular momentum so mean orbital radius</a:t>
            </a:r>
          </a:p>
        </p:txBody>
      </p:sp>
      <p:pic>
        <p:nvPicPr>
          <p:cNvPr id="4" name="Picture 3" descr="Screen shot 2010-11-09 at 6.07.48 PM.png"/>
          <p:cNvPicPr>
            <a:picLocks noChangeAspect="1"/>
          </p:cNvPicPr>
          <p:nvPr/>
        </p:nvPicPr>
        <p:blipFill>
          <a:blip r:embed="rId2"/>
          <a:stretch>
            <a:fillRect/>
          </a:stretch>
        </p:blipFill>
        <p:spPr>
          <a:xfrm>
            <a:off x="4324730" y="1270144"/>
            <a:ext cx="4819270" cy="3810405"/>
          </a:xfrm>
          <a:prstGeom prst="rect">
            <a:avLst/>
          </a:prstGeom>
          <a:ln>
            <a:solidFill>
              <a:schemeClr val="bg1"/>
            </a:solidFill>
          </a:ln>
        </p:spPr>
      </p:pic>
      <p:pic>
        <p:nvPicPr>
          <p:cNvPr id="5" name="Content Placeholder 3" descr="Screen shot 2010-11-08 at 9.23.01 AM.png"/>
          <p:cNvPicPr>
            <a:picLocks noChangeAspect="1"/>
          </p:cNvPicPr>
          <p:nvPr/>
        </p:nvPicPr>
        <p:blipFill>
          <a:blip r:embed="rId3"/>
          <a:srcRect l="7671" t="3176" b="15882"/>
          <a:stretch>
            <a:fillRect/>
          </a:stretch>
        </p:blipFill>
        <p:spPr>
          <a:xfrm>
            <a:off x="4852193" y="5197341"/>
            <a:ext cx="3516263" cy="159523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uv</a:t>
            </a:r>
            <a:r>
              <a:rPr lang="en-US" dirty="0" smtClean="0"/>
              <a:t> plane </a:t>
            </a:r>
            <a:r>
              <a:rPr lang="en-US" dirty="0" err="1" smtClean="0"/>
              <a:t>vs</a:t>
            </a:r>
            <a:r>
              <a:rPr lang="en-US" dirty="0" smtClean="0"/>
              <a:t> orbital elements</a:t>
            </a:r>
            <a:endParaRPr lang="en-US" dirty="0"/>
          </a:p>
        </p:txBody>
      </p:sp>
      <p:cxnSp>
        <p:nvCxnSpPr>
          <p:cNvPr id="5" name="Straight Arrow Connector 4"/>
          <p:cNvCxnSpPr/>
          <p:nvPr/>
        </p:nvCxnSpPr>
        <p:spPr>
          <a:xfrm>
            <a:off x="1912375" y="5679110"/>
            <a:ext cx="4919622"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5400000" flipH="1" flipV="1">
            <a:off x="-118579" y="3646568"/>
            <a:ext cx="4063496"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094840" y="2803055"/>
            <a:ext cx="2525503" cy="1635116"/>
          </a:xfrm>
          <a:prstGeom prst="ellipse">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39201" y="3159841"/>
            <a:ext cx="1606784" cy="948549"/>
          </a:xfrm>
          <a:prstGeom prst="ellipse">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15154" y="2356895"/>
            <a:ext cx="3891311" cy="2533859"/>
          </a:xfrm>
          <a:prstGeom prst="ellipse">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539201" y="5680698"/>
            <a:ext cx="3555567" cy="646331"/>
          </a:xfrm>
          <a:prstGeom prst="rect">
            <a:avLst/>
          </a:prstGeom>
          <a:noFill/>
        </p:spPr>
        <p:txBody>
          <a:bodyPr wrap="square" rtlCol="0">
            <a:spAutoFit/>
          </a:bodyPr>
          <a:lstStyle/>
          <a:p>
            <a:r>
              <a:rPr lang="en-US" sz="3600" dirty="0" err="1" smtClean="0"/>
              <a:t>u</a:t>
            </a:r>
            <a:r>
              <a:rPr lang="en-US" sz="3600" dirty="0" smtClean="0"/>
              <a:t> (km/</a:t>
            </a:r>
            <a:r>
              <a:rPr lang="en-US" sz="3600" dirty="0" err="1" smtClean="0"/>
              <a:t>s</a:t>
            </a:r>
            <a:r>
              <a:rPr lang="en-US" sz="3600" dirty="0" smtClean="0"/>
              <a:t>) radial</a:t>
            </a:r>
            <a:endParaRPr lang="en-US" sz="3600" dirty="0"/>
          </a:p>
        </p:txBody>
      </p:sp>
      <p:sp>
        <p:nvSpPr>
          <p:cNvPr id="12" name="TextBox 11"/>
          <p:cNvSpPr txBox="1"/>
          <p:nvPr/>
        </p:nvSpPr>
        <p:spPr>
          <a:xfrm rot="16200000">
            <a:off x="-22936" y="3016756"/>
            <a:ext cx="3072470" cy="646331"/>
          </a:xfrm>
          <a:prstGeom prst="rect">
            <a:avLst/>
          </a:prstGeom>
          <a:noFill/>
        </p:spPr>
        <p:txBody>
          <a:bodyPr wrap="square" rtlCol="0">
            <a:spAutoFit/>
          </a:bodyPr>
          <a:lstStyle/>
          <a:p>
            <a:r>
              <a:rPr lang="en-US" sz="3600" dirty="0" err="1" smtClean="0"/>
              <a:t>v</a:t>
            </a:r>
            <a:r>
              <a:rPr lang="en-US" sz="3600" dirty="0" smtClean="0"/>
              <a:t>  tangential</a:t>
            </a:r>
            <a:endParaRPr lang="en-US" sz="3600" dirty="0"/>
          </a:p>
        </p:txBody>
      </p:sp>
      <p:cxnSp>
        <p:nvCxnSpPr>
          <p:cNvPr id="14" name="Straight Arrow Connector 13"/>
          <p:cNvCxnSpPr/>
          <p:nvPr/>
        </p:nvCxnSpPr>
        <p:spPr>
          <a:xfrm flipV="1">
            <a:off x="4350286" y="1818286"/>
            <a:ext cx="2072963" cy="1828939"/>
          </a:xfrm>
          <a:prstGeom prst="straightConnector1">
            <a:avLst/>
          </a:prstGeom>
          <a:ln>
            <a:solidFill>
              <a:schemeClr val="accent2">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85902" y="3639036"/>
            <a:ext cx="2708866" cy="1588"/>
          </a:xfrm>
          <a:prstGeom prst="straightConnector1">
            <a:avLst/>
          </a:prstGeom>
          <a:ln>
            <a:solidFill>
              <a:schemeClr val="accent2">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423249" y="1818286"/>
            <a:ext cx="2312003" cy="1077218"/>
          </a:xfrm>
          <a:prstGeom prst="rect">
            <a:avLst/>
          </a:prstGeom>
          <a:noFill/>
        </p:spPr>
        <p:txBody>
          <a:bodyPr wrap="square" rtlCol="0">
            <a:spAutoFit/>
          </a:bodyPr>
          <a:lstStyle/>
          <a:p>
            <a:r>
              <a:rPr lang="en-US" sz="3200" dirty="0" err="1" smtClean="0">
                <a:solidFill>
                  <a:schemeClr val="accent2">
                    <a:lumMod val="75000"/>
                  </a:schemeClr>
                </a:solidFill>
              </a:rPr>
              <a:t>epicyclic</a:t>
            </a:r>
            <a:r>
              <a:rPr lang="en-US" sz="3200" dirty="0" smtClean="0">
                <a:solidFill>
                  <a:schemeClr val="accent2">
                    <a:lumMod val="75000"/>
                  </a:schemeClr>
                </a:solidFill>
              </a:rPr>
              <a:t> angle </a:t>
            </a:r>
            <a:r>
              <a:rPr lang="en-US" sz="3200" dirty="0" err="1" smtClean="0">
                <a:solidFill>
                  <a:schemeClr val="accent2">
                    <a:lumMod val="75000"/>
                  </a:schemeClr>
                </a:solidFill>
              </a:rPr>
              <a:t>θ</a:t>
            </a:r>
            <a:endParaRPr lang="en-US" sz="3200" dirty="0">
              <a:solidFill>
                <a:schemeClr val="accent2">
                  <a:lumMod val="75000"/>
                </a:schemeClr>
              </a:solidFill>
            </a:endParaRPr>
          </a:p>
        </p:txBody>
      </p:sp>
      <p:sp>
        <p:nvSpPr>
          <p:cNvPr id="22" name="Arc 21"/>
          <p:cNvSpPr/>
          <p:nvPr/>
        </p:nvSpPr>
        <p:spPr>
          <a:xfrm rot="630108">
            <a:off x="5157316" y="2490340"/>
            <a:ext cx="1517474" cy="1492256"/>
          </a:xfrm>
          <a:prstGeom prst="arc">
            <a:avLst/>
          </a:prstGeom>
          <a:ln>
            <a:solidFill>
              <a:schemeClr val="accent2"/>
            </a:solidFill>
            <a:headEnd type="stealth"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a:off x="4350289" y="3647227"/>
            <a:ext cx="1270054" cy="966138"/>
          </a:xfrm>
          <a:prstGeom prst="straightConnector1">
            <a:avLst/>
          </a:prstGeom>
          <a:ln w="38100">
            <a:solidFill>
              <a:schemeClr val="accent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938766" y="4438171"/>
            <a:ext cx="2312003" cy="1077218"/>
          </a:xfrm>
          <a:prstGeom prst="rect">
            <a:avLst/>
          </a:prstGeom>
          <a:noFill/>
        </p:spPr>
        <p:txBody>
          <a:bodyPr wrap="square" rtlCol="0">
            <a:spAutoFit/>
          </a:bodyPr>
          <a:lstStyle/>
          <a:p>
            <a:r>
              <a:rPr lang="en-US" sz="3200" dirty="0" err="1" smtClean="0">
                <a:solidFill>
                  <a:schemeClr val="accent1"/>
                </a:solidFill>
              </a:rPr>
              <a:t>epicyclic</a:t>
            </a:r>
            <a:r>
              <a:rPr lang="en-US" sz="3200" dirty="0" smtClean="0">
                <a:solidFill>
                  <a:schemeClr val="accent1"/>
                </a:solidFill>
              </a:rPr>
              <a:t> amplitude</a:t>
            </a:r>
            <a:endParaRPr lang="en-US" sz="3200" dirty="0">
              <a:solidFill>
                <a:schemeClr val="accent1"/>
              </a:solidFill>
            </a:endParaRPr>
          </a:p>
        </p:txBody>
      </p:sp>
      <p:sp>
        <p:nvSpPr>
          <p:cNvPr id="30" name="Arc 29"/>
          <p:cNvSpPr>
            <a:spLocks noChangeAspect="1"/>
          </p:cNvSpPr>
          <p:nvPr/>
        </p:nvSpPr>
        <p:spPr>
          <a:xfrm rot="18900000">
            <a:off x="-1263961" y="2614103"/>
            <a:ext cx="11299727" cy="11305103"/>
          </a:xfrm>
          <a:prstGeom prst="arc">
            <a:avLst>
              <a:gd name="adj1" fmla="val 17520598"/>
              <a:gd name="adj2" fmla="val 20361958"/>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a:spLocks noChangeAspect="1"/>
          </p:cNvSpPr>
          <p:nvPr/>
        </p:nvSpPr>
        <p:spPr>
          <a:xfrm rot="18900000">
            <a:off x="-1213747" y="1919761"/>
            <a:ext cx="11299727" cy="11305103"/>
          </a:xfrm>
          <a:prstGeom prst="arc">
            <a:avLst>
              <a:gd name="adj1" fmla="val 17520598"/>
              <a:gd name="adj2" fmla="val 20361958"/>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p:cNvSpPr>
            <a:spLocks noChangeAspect="1"/>
          </p:cNvSpPr>
          <p:nvPr/>
        </p:nvSpPr>
        <p:spPr>
          <a:xfrm rot="18900000">
            <a:off x="-1221925" y="3327675"/>
            <a:ext cx="11299727" cy="11305103"/>
          </a:xfrm>
          <a:prstGeom prst="arc">
            <a:avLst>
              <a:gd name="adj1" fmla="val 17520598"/>
              <a:gd name="adj2" fmla="val 20361958"/>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a:spLocks noChangeAspect="1"/>
          </p:cNvSpPr>
          <p:nvPr/>
        </p:nvSpPr>
        <p:spPr>
          <a:xfrm rot="18900000">
            <a:off x="-1244701" y="4020238"/>
            <a:ext cx="11299727" cy="11305103"/>
          </a:xfrm>
          <a:prstGeom prst="arc">
            <a:avLst>
              <a:gd name="adj1" fmla="val 17520598"/>
              <a:gd name="adj2" fmla="val 20361958"/>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rot="5400000" flipH="1" flipV="1">
            <a:off x="947901" y="2884892"/>
            <a:ext cx="2934508" cy="1"/>
          </a:xfrm>
          <a:prstGeom prst="straightConnector1">
            <a:avLst/>
          </a:prstGeom>
          <a:ln w="34925">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415156" y="1116009"/>
            <a:ext cx="5988013" cy="584776"/>
          </a:xfrm>
          <a:prstGeom prst="rect">
            <a:avLst/>
          </a:prstGeom>
          <a:noFill/>
        </p:spPr>
        <p:txBody>
          <a:bodyPr wrap="square" rtlCol="0">
            <a:spAutoFit/>
          </a:bodyPr>
          <a:lstStyle/>
          <a:p>
            <a:r>
              <a:rPr lang="en-US" sz="3200" dirty="0" smtClean="0">
                <a:solidFill>
                  <a:srgbClr val="008000"/>
                </a:solidFill>
              </a:rPr>
              <a:t>mean radius </a:t>
            </a:r>
            <a:r>
              <a:rPr lang="en-US" sz="3200" dirty="0" err="1" smtClean="0">
                <a:solidFill>
                  <a:srgbClr val="008000"/>
                </a:solidFill>
              </a:rPr>
              <a:t>r</a:t>
            </a:r>
            <a:r>
              <a:rPr lang="en-US" sz="3200" baseline="-25000" dirty="0" err="1" smtClean="0">
                <a:solidFill>
                  <a:srgbClr val="008000"/>
                </a:solidFill>
              </a:rPr>
              <a:t>g</a:t>
            </a:r>
            <a:endParaRPr lang="en-US" sz="3200" baseline="-25000"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BBB59"/>
                </a:solidFill>
              </a:rPr>
              <a:t>Morphology of the Milky Way</a:t>
            </a:r>
            <a:endParaRPr lang="en-US" dirty="0">
              <a:solidFill>
                <a:srgbClr val="9BBB59"/>
              </a:solidFill>
            </a:endParaRPr>
          </a:p>
        </p:txBody>
      </p:sp>
      <p:sp>
        <p:nvSpPr>
          <p:cNvPr id="3" name="Content Placeholder 2"/>
          <p:cNvSpPr>
            <a:spLocks noGrp="1"/>
          </p:cNvSpPr>
          <p:nvPr>
            <p:ph idx="1"/>
          </p:nvPr>
        </p:nvSpPr>
        <p:spPr>
          <a:xfrm>
            <a:off x="457201" y="1600201"/>
            <a:ext cx="4304612" cy="1954246"/>
          </a:xfrm>
        </p:spPr>
        <p:txBody>
          <a:bodyPr>
            <a:normAutofit/>
          </a:bodyPr>
          <a:lstStyle/>
          <a:p>
            <a:pPr marL="0" indent="0">
              <a:buNone/>
            </a:pPr>
            <a:r>
              <a:rPr lang="en-US" dirty="0" smtClean="0">
                <a:solidFill>
                  <a:srgbClr val="FF6600"/>
                </a:solidFill>
              </a:rPr>
              <a:t>Distances uncertain.  Projection is difficult. </a:t>
            </a:r>
            <a:endParaRPr lang="en-US" dirty="0">
              <a:solidFill>
                <a:srgbClr val="FF6600"/>
              </a:solidFill>
            </a:endParaRPr>
          </a:p>
        </p:txBody>
      </p:sp>
      <p:pic>
        <p:nvPicPr>
          <p:cNvPr id="4" name="Picture 3"/>
          <p:cNvPicPr>
            <a:picLocks noChangeAspect="1"/>
          </p:cNvPicPr>
          <p:nvPr/>
        </p:nvPicPr>
        <p:blipFill>
          <a:blip r:embed="rId2"/>
          <a:srcRect l="15000" b="16000"/>
          <a:stretch>
            <a:fillRect/>
          </a:stretch>
        </p:blipFill>
        <p:spPr>
          <a:xfrm>
            <a:off x="4761812" y="4075336"/>
            <a:ext cx="3388883" cy="2392134"/>
          </a:xfrm>
          <a:prstGeom prst="rect">
            <a:avLst/>
          </a:prstGeom>
        </p:spPr>
      </p:pic>
      <p:pic>
        <p:nvPicPr>
          <p:cNvPr id="5" name="Picture 4" descr="3200045708_71442528d2_o.jpg"/>
          <p:cNvPicPr>
            <a:picLocks noChangeAspect="1"/>
          </p:cNvPicPr>
          <p:nvPr/>
        </p:nvPicPr>
        <p:blipFill>
          <a:blip r:embed="rId3"/>
          <a:stretch>
            <a:fillRect/>
          </a:stretch>
        </p:blipFill>
        <p:spPr>
          <a:xfrm>
            <a:off x="4792889" y="1794959"/>
            <a:ext cx="3176912" cy="2280377"/>
          </a:xfrm>
          <a:prstGeom prst="rect">
            <a:avLst/>
          </a:prstGeom>
        </p:spPr>
      </p:pic>
      <p:pic>
        <p:nvPicPr>
          <p:cNvPr id="6" name="Picture 5" descr="Screen shot 2011-01-04 at 9.18.49 AM.png"/>
          <p:cNvPicPr>
            <a:picLocks noChangeAspect="1"/>
          </p:cNvPicPr>
          <p:nvPr/>
        </p:nvPicPr>
        <p:blipFill>
          <a:blip r:embed="rId4"/>
          <a:srcRect l="15456" t="14145" r="15456" b="14145"/>
          <a:stretch>
            <a:fillRect/>
          </a:stretch>
        </p:blipFill>
        <p:spPr>
          <a:xfrm>
            <a:off x="725532" y="2788464"/>
            <a:ext cx="3083467" cy="2914327"/>
          </a:xfrm>
          <a:prstGeom prst="rect">
            <a:avLst/>
          </a:prstGeom>
        </p:spPr>
      </p:pic>
      <p:sp>
        <p:nvSpPr>
          <p:cNvPr id="10" name="Right Arrow 9"/>
          <p:cNvSpPr/>
          <p:nvPr/>
        </p:nvSpPr>
        <p:spPr>
          <a:xfrm>
            <a:off x="3683255" y="4175364"/>
            <a:ext cx="462640" cy="2189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5531" y="5702791"/>
            <a:ext cx="4067357" cy="923330"/>
          </a:xfrm>
          <a:prstGeom prst="rect">
            <a:avLst/>
          </a:prstGeom>
          <a:noFill/>
        </p:spPr>
        <p:txBody>
          <a:bodyPr wrap="square" rtlCol="0">
            <a:spAutoFit/>
          </a:bodyPr>
          <a:lstStyle/>
          <a:p>
            <a:r>
              <a:rPr lang="en-US" dirty="0" smtClean="0">
                <a:solidFill>
                  <a:srgbClr val="FFFF00"/>
                </a:solidFill>
              </a:rPr>
              <a:t>Cartoons favor 2 or 4 armed symmetrical structures because they are assumed. Dominant constrains are the tangents</a:t>
            </a:r>
            <a:endParaRPr lang="en-US" dirty="0">
              <a:solidFill>
                <a:srgbClr val="FFFF00"/>
              </a:solidFill>
            </a:endParaRPr>
          </a:p>
        </p:txBody>
      </p:sp>
      <p:sp>
        <p:nvSpPr>
          <p:cNvPr id="8" name="Bent Arrow 7"/>
          <p:cNvSpPr/>
          <p:nvPr/>
        </p:nvSpPr>
        <p:spPr>
          <a:xfrm flipV="1">
            <a:off x="4006350" y="4292181"/>
            <a:ext cx="761882" cy="74818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a:off x="3999930" y="3369668"/>
            <a:ext cx="761882" cy="92251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Grp="1" noChangeAspect="1" noChangeArrowheads="1"/>
          </p:cNvPicPr>
          <p:nvPr>
            <p:ph sz="quarter" idx="2"/>
          </p:nvPr>
        </p:nvPicPr>
        <p:blipFill>
          <a:blip r:embed="rId2"/>
          <a:srcRect r="61182"/>
          <a:stretch>
            <a:fillRect/>
          </a:stretch>
        </p:blipFill>
        <p:spPr>
          <a:xfrm>
            <a:off x="4721225" y="1386601"/>
            <a:ext cx="3868738" cy="4824412"/>
          </a:xfrm>
          <a:noFill/>
        </p:spPr>
      </p:pic>
      <p:pic>
        <p:nvPicPr>
          <p:cNvPr id="23555" name="Picture 4"/>
          <p:cNvPicPr>
            <a:picLocks noGrp="1" noChangeAspect="1" noChangeArrowheads="1"/>
          </p:cNvPicPr>
          <p:nvPr>
            <p:ph sz="half" idx="1"/>
          </p:nvPr>
        </p:nvPicPr>
        <p:blipFill>
          <a:blip r:embed="rId3"/>
          <a:srcRect/>
          <a:stretch>
            <a:fillRect/>
          </a:stretch>
        </p:blipFill>
        <p:spPr>
          <a:xfrm>
            <a:off x="952500" y="1659651"/>
            <a:ext cx="4048125" cy="3954462"/>
          </a:xfrm>
          <a:noFill/>
        </p:spPr>
      </p:pic>
      <p:sp>
        <p:nvSpPr>
          <p:cNvPr id="23556" name="Line 5"/>
          <p:cNvSpPr>
            <a:spLocks noChangeShapeType="1"/>
          </p:cNvSpPr>
          <p:nvPr/>
        </p:nvSpPr>
        <p:spPr bwMode="auto">
          <a:xfrm>
            <a:off x="3929063" y="2774076"/>
            <a:ext cx="2627312" cy="893762"/>
          </a:xfrm>
          <a:prstGeom prst="line">
            <a:avLst/>
          </a:prstGeom>
          <a:noFill/>
          <a:ln w="15875">
            <a:solidFill>
              <a:srgbClr val="FF0000"/>
            </a:solidFill>
            <a:round/>
            <a:headEnd type="diamond" w="med" len="med"/>
            <a:tailEnd type="triangle" w="lg" len="lg"/>
          </a:ln>
        </p:spPr>
        <p:txBody>
          <a:bodyPr>
            <a:prstTxWarp prst="textNoShape">
              <a:avLst/>
            </a:prstTxWarp>
          </a:bodyPr>
          <a:lstStyle/>
          <a:p>
            <a:endParaRPr lang="en-US"/>
          </a:p>
        </p:txBody>
      </p:sp>
      <p:sp>
        <p:nvSpPr>
          <p:cNvPr id="23557" name="Line 6"/>
          <p:cNvSpPr>
            <a:spLocks noChangeShapeType="1"/>
          </p:cNvSpPr>
          <p:nvPr/>
        </p:nvSpPr>
        <p:spPr bwMode="auto">
          <a:xfrm>
            <a:off x="3962400" y="2570876"/>
            <a:ext cx="3003550" cy="785812"/>
          </a:xfrm>
          <a:prstGeom prst="line">
            <a:avLst/>
          </a:prstGeom>
          <a:noFill/>
          <a:ln w="15875">
            <a:solidFill>
              <a:srgbClr val="0000FF"/>
            </a:solidFill>
            <a:round/>
            <a:headEnd type="diamond" w="med" len="med"/>
            <a:tailEnd type="triangle" w="lg" len="lg"/>
          </a:ln>
        </p:spPr>
        <p:txBody>
          <a:bodyPr>
            <a:prstTxWarp prst="textNoShape">
              <a:avLst/>
            </a:prstTxWarp>
          </a:bodyPr>
          <a:lstStyle/>
          <a:p>
            <a:endParaRPr lang="en-US"/>
          </a:p>
        </p:txBody>
      </p:sp>
      <p:sp>
        <p:nvSpPr>
          <p:cNvPr id="23558" name="Text Box 7"/>
          <p:cNvSpPr txBox="1">
            <a:spLocks noChangeArrowheads="1"/>
          </p:cNvSpPr>
          <p:nvPr/>
        </p:nvSpPr>
        <p:spPr bwMode="auto">
          <a:xfrm>
            <a:off x="1381125" y="5614113"/>
            <a:ext cx="7591425" cy="1121846"/>
          </a:xfrm>
          <a:prstGeom prst="rect">
            <a:avLst/>
          </a:prstGeom>
          <a:noFill/>
          <a:ln w="9525">
            <a:noFill/>
            <a:miter lim="800000"/>
            <a:headEnd/>
            <a:tailEnd/>
          </a:ln>
        </p:spPr>
        <p:txBody>
          <a:bodyPr wrap="square">
            <a:prstTxWarp prst="textNoShape">
              <a:avLst/>
            </a:prstTxWarp>
            <a:spAutoFit/>
          </a:bodyPr>
          <a:lstStyle/>
          <a:p>
            <a:pPr>
              <a:lnSpc>
                <a:spcPct val="90000"/>
              </a:lnSpc>
              <a:spcBef>
                <a:spcPct val="10000"/>
              </a:spcBef>
            </a:pPr>
            <a:r>
              <a:rPr lang="en-US" b="0" dirty="0">
                <a:latin typeface="Arial" pitchFamily="-109" charset="0"/>
                <a:ea typeface="Arial" pitchFamily="-109" charset="0"/>
                <a:cs typeface="Arial" pitchFamily="-109" charset="0"/>
              </a:rPr>
              <a:t>Near the 4:1 </a:t>
            </a:r>
            <a:r>
              <a:rPr lang="en-US" b="0" dirty="0" err="1">
                <a:latin typeface="Arial" pitchFamily="-109" charset="0"/>
                <a:ea typeface="Arial" pitchFamily="-109" charset="0"/>
                <a:cs typeface="Arial" pitchFamily="-109" charset="0"/>
              </a:rPr>
              <a:t>Lindblad</a:t>
            </a:r>
            <a:r>
              <a:rPr lang="en-US" b="0" dirty="0">
                <a:latin typeface="Arial" pitchFamily="-109" charset="0"/>
                <a:ea typeface="Arial" pitchFamily="-109" charset="0"/>
                <a:cs typeface="Arial" pitchFamily="-109" charset="0"/>
              </a:rPr>
              <a:t> resonance</a:t>
            </a:r>
            <a:r>
              <a:rPr lang="en-US" b="0" dirty="0" smtClean="0">
                <a:latin typeface="Arial" pitchFamily="-109" charset="0"/>
                <a:ea typeface="Arial" pitchFamily="-109" charset="0"/>
                <a:cs typeface="Arial" pitchFamily="-109" charset="0"/>
              </a:rPr>
              <a:t>.</a:t>
            </a:r>
            <a:r>
              <a:rPr lang="en-US" dirty="0" smtClean="0">
                <a:latin typeface="Arial"/>
                <a:ea typeface="ＭＳ Ｐゴシック" pitchFamily="-109" charset="-128"/>
                <a:cs typeface="Arial"/>
              </a:rPr>
              <a:t> Each region on the </a:t>
            </a:r>
            <a:r>
              <a:rPr lang="en-US" i="1" dirty="0" err="1" smtClean="0">
                <a:latin typeface="Arial"/>
                <a:ea typeface="ＭＳ Ｐゴシック" pitchFamily="-109" charset="-128"/>
                <a:cs typeface="Arial"/>
              </a:rPr>
              <a:t>u,v</a:t>
            </a:r>
            <a:r>
              <a:rPr lang="en-US" dirty="0" smtClean="0">
                <a:latin typeface="Arial"/>
                <a:ea typeface="ＭＳ Ｐゴシック" pitchFamily="-109" charset="-128"/>
                <a:cs typeface="Arial"/>
              </a:rPr>
              <a:t> plane corresponds to a different family of closed/periodic orbits</a:t>
            </a:r>
            <a:r>
              <a:rPr lang="en-US" b="0" dirty="0" smtClean="0">
                <a:latin typeface="Arial" pitchFamily="-109" charset="0"/>
                <a:ea typeface="Arial" pitchFamily="-109" charset="0"/>
                <a:cs typeface="Arial" pitchFamily="-109" charset="0"/>
              </a:rPr>
              <a:t> </a:t>
            </a:r>
          </a:p>
          <a:p>
            <a:pPr>
              <a:lnSpc>
                <a:spcPct val="90000"/>
              </a:lnSpc>
              <a:spcBef>
                <a:spcPct val="10000"/>
              </a:spcBef>
            </a:pPr>
            <a:r>
              <a:rPr lang="en-US" dirty="0" smtClean="0">
                <a:latin typeface="Arial" pitchFamily="-109" charset="0"/>
                <a:ea typeface="Arial" pitchFamily="-109" charset="0"/>
                <a:cs typeface="Arial" pitchFamily="-109" charset="0"/>
              </a:rPr>
              <a:t>No nearly circular orbits exist near resonance so there is a gap in velocity distribution</a:t>
            </a:r>
            <a:endParaRPr lang="en-US" b="0" dirty="0">
              <a:latin typeface="Arial" pitchFamily="-109" charset="0"/>
              <a:ea typeface="Arial" pitchFamily="-109" charset="0"/>
              <a:cs typeface="Arial" pitchFamily="-109" charset="0"/>
            </a:endParaRPr>
          </a:p>
        </p:txBody>
      </p:sp>
      <p:sp>
        <p:nvSpPr>
          <p:cNvPr id="23559" name="TextBox 7"/>
          <p:cNvSpPr txBox="1">
            <a:spLocks noChangeArrowheads="1"/>
          </p:cNvSpPr>
          <p:nvPr/>
        </p:nvSpPr>
        <p:spPr bwMode="auto">
          <a:xfrm>
            <a:off x="6556375" y="5214063"/>
            <a:ext cx="881063" cy="400050"/>
          </a:xfrm>
          <a:prstGeom prst="rect">
            <a:avLst/>
          </a:prstGeom>
          <a:solidFill>
            <a:schemeClr val="bg1"/>
          </a:solidFill>
          <a:ln w="9525">
            <a:noFill/>
            <a:miter lim="800000"/>
            <a:headEnd/>
            <a:tailEnd/>
          </a:ln>
        </p:spPr>
        <p:txBody>
          <a:bodyPr>
            <a:prstTxWarp prst="textNoShape">
              <a:avLst/>
            </a:prstTxWarp>
            <a:spAutoFit/>
          </a:bodyPr>
          <a:lstStyle/>
          <a:p>
            <a:r>
              <a:rPr lang="en-US" dirty="0" err="1" smtClean="0">
                <a:ea typeface="Arial" pitchFamily="-109" charset="0"/>
                <a:cs typeface="Arial" pitchFamily="-109" charset="0"/>
                <a:sym typeface="Wingdings" pitchFamily="-109" charset="2"/>
              </a:rPr>
              <a:t>u</a:t>
            </a:r>
            <a:r>
              <a:rPr lang="en-US" dirty="0" smtClean="0">
                <a:ea typeface="Arial" pitchFamily="-109" charset="0"/>
                <a:cs typeface="Arial" pitchFamily="-109" charset="0"/>
                <a:sym typeface="Wingdings" pitchFamily="-109" charset="2"/>
              </a:rPr>
              <a:t> </a:t>
            </a:r>
            <a:r>
              <a:rPr lang="en-US" dirty="0" err="1" smtClean="0">
                <a:latin typeface="Arial" pitchFamily="-109" charset="0"/>
                <a:ea typeface="Arial" pitchFamily="-109" charset="0"/>
                <a:cs typeface="Arial" pitchFamily="-109" charset="0"/>
                <a:sym typeface="Wingdings" pitchFamily="-109" charset="2"/>
              </a:rPr>
              <a:t></a:t>
            </a:r>
            <a:endParaRPr lang="en-US" dirty="0">
              <a:latin typeface="Arial" pitchFamily="-109" charset="0"/>
              <a:ea typeface="Arial" pitchFamily="-109" charset="0"/>
              <a:cs typeface="Arial" pitchFamily="-109" charset="0"/>
            </a:endParaRPr>
          </a:p>
        </p:txBody>
      </p:sp>
      <p:sp>
        <p:nvSpPr>
          <p:cNvPr id="23560" name="TextBox 8"/>
          <p:cNvSpPr txBox="1">
            <a:spLocks noChangeArrowheads="1"/>
          </p:cNvSpPr>
          <p:nvPr/>
        </p:nvSpPr>
        <p:spPr bwMode="auto">
          <a:xfrm rot="-5400000">
            <a:off x="4802982" y="3442272"/>
            <a:ext cx="641350" cy="401637"/>
          </a:xfrm>
          <a:prstGeom prst="rect">
            <a:avLst/>
          </a:prstGeom>
          <a:solidFill>
            <a:schemeClr val="bg1"/>
          </a:solidFill>
          <a:ln w="9525">
            <a:noFill/>
            <a:miter lim="800000"/>
            <a:headEnd/>
            <a:tailEnd/>
          </a:ln>
        </p:spPr>
        <p:txBody>
          <a:bodyPr>
            <a:prstTxWarp prst="textNoShape">
              <a:avLst/>
            </a:prstTxWarp>
            <a:spAutoFit/>
          </a:bodyPr>
          <a:lstStyle/>
          <a:p>
            <a:r>
              <a:rPr lang="en-US" dirty="0" err="1" smtClean="0">
                <a:latin typeface="Arial" pitchFamily="-109" charset="0"/>
                <a:ea typeface="Arial" pitchFamily="-109" charset="0"/>
                <a:cs typeface="Arial" pitchFamily="-109" charset="0"/>
                <a:sym typeface="Wingdings" pitchFamily="-109" charset="2"/>
              </a:rPr>
              <a:t>v</a:t>
            </a:r>
            <a:r>
              <a:rPr lang="en-US" dirty="0" smtClean="0">
                <a:latin typeface="Arial" pitchFamily="-109" charset="0"/>
                <a:ea typeface="Arial" pitchFamily="-109" charset="0"/>
                <a:cs typeface="Arial" pitchFamily="-109" charset="0"/>
                <a:sym typeface="Wingdings" pitchFamily="-109" charset="2"/>
              </a:rPr>
              <a:t> </a:t>
            </a:r>
            <a:r>
              <a:rPr lang="en-US" dirty="0" err="1" smtClean="0">
                <a:latin typeface="Arial" pitchFamily="-109" charset="0"/>
                <a:ea typeface="Arial" pitchFamily="-109" charset="0"/>
                <a:cs typeface="Arial" pitchFamily="-109" charset="0"/>
                <a:sym typeface="Wingdings" pitchFamily="-109" charset="2"/>
              </a:rPr>
              <a:t></a:t>
            </a:r>
            <a:endParaRPr lang="en-US" dirty="0">
              <a:latin typeface="Arial" pitchFamily="-109" charset="0"/>
              <a:ea typeface="Arial" pitchFamily="-109" charset="0"/>
              <a:cs typeface="Arial" pitchFamily="-109" charset="0"/>
            </a:endParaRPr>
          </a:p>
        </p:txBody>
      </p:sp>
      <p:sp>
        <p:nvSpPr>
          <p:cNvPr id="23561" name="Rectangle 2"/>
          <p:cNvSpPr>
            <a:spLocks noGrp="1" noChangeArrowheads="1"/>
          </p:cNvSpPr>
          <p:nvPr>
            <p:ph type="title"/>
          </p:nvPr>
        </p:nvSpPr>
        <p:spPr/>
        <p:txBody>
          <a:bodyPr>
            <a:normAutofit fontScale="90000"/>
          </a:bodyPr>
          <a:lstStyle/>
          <a:p>
            <a:pPr eaLnBrk="1" hangingPunct="1"/>
            <a:r>
              <a:rPr lang="en-US" sz="3111" dirty="0" smtClean="0">
                <a:latin typeface="Arial"/>
                <a:ea typeface="ＭＳ Ｐゴシック" pitchFamily="-109" charset="-128"/>
                <a:cs typeface="Arial"/>
              </a:rPr>
              <a:t>We </a:t>
            </a:r>
            <a:r>
              <a:rPr lang="en-US" sz="3111" i="1" dirty="0" smtClean="0">
                <a:solidFill>
                  <a:schemeClr val="tx2">
                    <a:lumMod val="75000"/>
                  </a:schemeClr>
                </a:solidFill>
                <a:latin typeface="Arial"/>
                <a:ea typeface="ＭＳ Ｐゴシック" pitchFamily="-109" charset="-128"/>
                <a:cs typeface="Arial"/>
              </a:rPr>
              <a:t>had expected </a:t>
            </a:r>
            <a:r>
              <a:rPr lang="en-US" sz="3111" dirty="0" smtClean="0">
                <a:latin typeface="Arial"/>
                <a:ea typeface="ＭＳ Ｐゴシック" pitchFamily="-109" charset="-128"/>
                <a:cs typeface="Arial"/>
              </a:rPr>
              <a:t>resonances to account for gaps in velocity distribution</a:t>
            </a:r>
            <a:r>
              <a:rPr lang="en-US" sz="2800" dirty="0" smtClean="0">
                <a:latin typeface="Arial"/>
                <a:ea typeface="ＭＳ Ｐゴシック" pitchFamily="-109" charset="-128"/>
                <a:cs typeface="Arial"/>
              </a:rPr>
              <a:t/>
            </a:r>
            <a:br>
              <a:rPr lang="en-US" sz="2800" dirty="0" smtClean="0">
                <a:latin typeface="Arial"/>
                <a:ea typeface="ＭＳ Ｐゴシック" pitchFamily="-109" charset="-128"/>
                <a:cs typeface="Arial"/>
              </a:rPr>
            </a:br>
            <a:endParaRPr lang="en-US" sz="2800" dirty="0">
              <a:latin typeface="Arial"/>
              <a:ea typeface="ＭＳ Ｐゴシック" pitchFamily="-109" charset="-128"/>
              <a:cs typeface="Arial"/>
            </a:endParaRPr>
          </a:p>
        </p:txBody>
      </p:sp>
      <p:sp>
        <p:nvSpPr>
          <p:cNvPr id="10" name="Donut 9"/>
          <p:cNvSpPr/>
          <p:nvPr/>
        </p:nvSpPr>
        <p:spPr bwMode="auto">
          <a:xfrm>
            <a:off x="2862263" y="2078751"/>
            <a:ext cx="457200" cy="474662"/>
          </a:xfrm>
          <a:prstGeom prst="donut">
            <a:avLst>
              <a:gd name="adj" fmla="val 12500"/>
            </a:avLst>
          </a:prstGeom>
          <a:noFill/>
          <a:ln w="9525" cap="flat" cmpd="sng" algn="ctr">
            <a:solidFill>
              <a:srgbClr val="008000"/>
            </a:solidFill>
            <a:prstDash val="solid"/>
            <a:round/>
            <a:headEnd type="none" w="med" len="med"/>
            <a:tailEnd type="none" w="med" len="med"/>
          </a:ln>
          <a:effectLst/>
        </p:spPr>
        <p:txBody>
          <a:bodyPr>
            <a:prstTxWarp prst="textNoShape">
              <a:avLst/>
            </a:prstTxWarp>
          </a:bodyPr>
          <a:lstStyle/>
          <a:p>
            <a:pPr>
              <a:defRPr/>
            </a:pPr>
            <a:endParaRPr lang="en-US">
              <a:latin typeface="Stencil"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Discontinuities in spiral structure</a:t>
            </a:r>
            <a:endParaRPr lang="en-US" dirty="0"/>
          </a:p>
        </p:txBody>
      </p:sp>
      <p:pic>
        <p:nvPicPr>
          <p:cNvPr id="4" name="Content Placeholder 3" descr="Screen shot 2010-11-09 at 6.25.19 PM.png"/>
          <p:cNvPicPr>
            <a:picLocks noGrp="1" noChangeAspect="1"/>
          </p:cNvPicPr>
          <p:nvPr>
            <p:ph idx="1"/>
          </p:nvPr>
        </p:nvPicPr>
        <p:blipFill>
          <a:blip r:embed="rId2"/>
          <a:srcRect l="-40915" r="-40915"/>
          <a:stretch>
            <a:fillRect/>
          </a:stretch>
        </p:blipFill>
        <p:spPr>
          <a:xfrm>
            <a:off x="457200" y="1819189"/>
            <a:ext cx="8229600" cy="4525963"/>
          </a:xfrm>
        </p:spPr>
      </p:pic>
      <p:pic>
        <p:nvPicPr>
          <p:cNvPr id="6" name="Picture 5" descr="Screen shot 2010-11-10 at 9.54.15 AM.png"/>
          <p:cNvPicPr>
            <a:picLocks noChangeAspect="1"/>
          </p:cNvPicPr>
          <p:nvPr/>
        </p:nvPicPr>
        <p:blipFill>
          <a:blip r:embed="rId3"/>
          <a:stretch>
            <a:fillRect/>
          </a:stretch>
        </p:blipFill>
        <p:spPr>
          <a:xfrm>
            <a:off x="7527925" y="3533775"/>
            <a:ext cx="736600" cy="787400"/>
          </a:xfrm>
          <a:prstGeom prst="rect">
            <a:avLst/>
          </a:prstGeom>
        </p:spPr>
      </p:pic>
      <p:pic>
        <p:nvPicPr>
          <p:cNvPr id="7" name="Picture 6" descr="Screen shot 2010-11-10 at 11.47.39 AM.png"/>
          <p:cNvPicPr>
            <a:picLocks noChangeAspect="1"/>
          </p:cNvPicPr>
          <p:nvPr/>
        </p:nvPicPr>
        <p:blipFill>
          <a:blip r:embed="rId4"/>
          <a:stretch>
            <a:fillRect/>
          </a:stretch>
        </p:blipFill>
        <p:spPr>
          <a:xfrm>
            <a:off x="1067683" y="2603500"/>
            <a:ext cx="774700" cy="774700"/>
          </a:xfrm>
          <a:prstGeom prst="rect">
            <a:avLst/>
          </a:prstGeom>
        </p:spPr>
      </p:pic>
      <p:pic>
        <p:nvPicPr>
          <p:cNvPr id="8" name="Picture 7" descr="Screen shot 2010-11-10 at 11.43.40 AM.png"/>
          <p:cNvPicPr>
            <a:picLocks noChangeAspect="1"/>
          </p:cNvPicPr>
          <p:nvPr/>
        </p:nvPicPr>
        <p:blipFill>
          <a:blip r:embed="rId5"/>
          <a:stretch>
            <a:fillRect/>
          </a:stretch>
        </p:blipFill>
        <p:spPr>
          <a:xfrm>
            <a:off x="7146925" y="1819189"/>
            <a:ext cx="762000" cy="762000"/>
          </a:xfrm>
          <a:prstGeom prst="rect">
            <a:avLst/>
          </a:prstGeom>
        </p:spPr>
      </p:pic>
      <p:cxnSp>
        <p:nvCxnSpPr>
          <p:cNvPr id="10" name="Straight Arrow Connector 9"/>
          <p:cNvCxnSpPr/>
          <p:nvPr/>
        </p:nvCxnSpPr>
        <p:spPr>
          <a:xfrm rot="10800000" flipV="1">
            <a:off x="4905025" y="2160687"/>
            <a:ext cx="2029160" cy="4205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5791202" y="3200401"/>
            <a:ext cx="1493342" cy="62460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029161" y="2895600"/>
            <a:ext cx="1430632" cy="4826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200" y="5489320"/>
            <a:ext cx="2418662" cy="923330"/>
          </a:xfrm>
          <a:prstGeom prst="rect">
            <a:avLst/>
          </a:prstGeom>
          <a:solidFill>
            <a:schemeClr val="bg1"/>
          </a:solidFill>
          <a:ln>
            <a:solidFill>
              <a:schemeClr val="tx2">
                <a:lumMod val="40000"/>
                <a:lumOff val="60000"/>
              </a:schemeClr>
            </a:solidFill>
          </a:ln>
        </p:spPr>
        <p:txBody>
          <a:bodyPr wrap="square" rtlCol="0">
            <a:spAutoFit/>
          </a:bodyPr>
          <a:lstStyle/>
          <a:p>
            <a:r>
              <a:rPr lang="en-US" dirty="0" smtClean="0"/>
              <a:t>relation between orientation and velocity distribution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Discontinuities  in spiral structure when multiple waves are present </a:t>
            </a:r>
            <a:endParaRPr lang="en-US" dirty="0"/>
          </a:p>
        </p:txBody>
      </p:sp>
      <p:pic>
        <p:nvPicPr>
          <p:cNvPr id="4" name="Picture 3" descr="Screen shot 2010-11-10 at 12.46.41 PM.png"/>
          <p:cNvPicPr>
            <a:picLocks noChangeAspect="1"/>
          </p:cNvPicPr>
          <p:nvPr/>
        </p:nvPicPr>
        <p:blipFill>
          <a:blip r:embed="rId2"/>
          <a:stretch>
            <a:fillRect/>
          </a:stretch>
        </p:blipFill>
        <p:spPr>
          <a:xfrm>
            <a:off x="891897" y="1417638"/>
            <a:ext cx="4902200" cy="4927600"/>
          </a:xfrm>
          <a:prstGeom prst="rect">
            <a:avLst/>
          </a:prstGeom>
        </p:spPr>
      </p:pic>
      <p:sp>
        <p:nvSpPr>
          <p:cNvPr id="5" name="TextBox 4"/>
          <p:cNvSpPr txBox="1"/>
          <p:nvPr/>
        </p:nvSpPr>
        <p:spPr>
          <a:xfrm>
            <a:off x="6218869" y="1795708"/>
            <a:ext cx="2277332" cy="3046988"/>
          </a:xfrm>
          <a:prstGeom prst="rect">
            <a:avLst/>
          </a:prstGeom>
          <a:noFill/>
        </p:spPr>
        <p:txBody>
          <a:bodyPr wrap="square" rtlCol="0">
            <a:spAutoFit/>
          </a:bodyPr>
          <a:lstStyle/>
          <a:p>
            <a:r>
              <a:rPr lang="en-US" sz="2400" dirty="0" smtClean="0"/>
              <a:t>Armlets</a:t>
            </a:r>
          </a:p>
          <a:p>
            <a:r>
              <a:rPr lang="en-US" sz="2400" dirty="0" smtClean="0"/>
              <a:t>Kinks or bends in spiral arms</a:t>
            </a:r>
          </a:p>
          <a:p>
            <a:endParaRPr lang="en-US" sz="2400" dirty="0" smtClean="0"/>
          </a:p>
          <a:p>
            <a:r>
              <a:rPr lang="en-US" sz="2400" dirty="0" smtClean="0"/>
              <a:t>Manifest in velocity distributions as gaps</a:t>
            </a:r>
            <a:endParaRPr lang="en-US" sz="2400" dirty="0"/>
          </a:p>
        </p:txBody>
      </p:sp>
      <p:pic>
        <p:nvPicPr>
          <p:cNvPr id="6" name="Picture 5" descr="Screen shot 2011-01-05 at 8.02.56 AM.png"/>
          <p:cNvPicPr>
            <a:picLocks noChangeAspect="1"/>
          </p:cNvPicPr>
          <p:nvPr/>
        </p:nvPicPr>
        <p:blipFill>
          <a:blip r:embed="rId3"/>
          <a:srcRect t="15231"/>
          <a:stretch>
            <a:fillRect/>
          </a:stretch>
        </p:blipFill>
        <p:spPr>
          <a:xfrm>
            <a:off x="501650" y="1760099"/>
            <a:ext cx="1031170" cy="865785"/>
          </a:xfrm>
          <a:prstGeom prst="rect">
            <a:avLst/>
          </a:prstGeom>
        </p:spPr>
      </p:pic>
      <p:cxnSp>
        <p:nvCxnSpPr>
          <p:cNvPr id="7" name="Straight Arrow Connector 6"/>
          <p:cNvCxnSpPr/>
          <p:nvPr/>
        </p:nvCxnSpPr>
        <p:spPr>
          <a:xfrm rot="16200000" flipH="1">
            <a:off x="985340" y="2985582"/>
            <a:ext cx="1328532" cy="1021880"/>
          </a:xfrm>
          <a:prstGeom prst="straightConnector1">
            <a:avLst/>
          </a:prstGeom>
          <a:ln>
            <a:solidFill>
              <a:srgbClr val="0030F5"/>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Screen shot 2010-11-10 at 9.54.15 AM.png"/>
          <p:cNvPicPr>
            <a:picLocks noChangeAspect="1"/>
          </p:cNvPicPr>
          <p:nvPr/>
        </p:nvPicPr>
        <p:blipFill>
          <a:blip r:embed="rId4"/>
          <a:stretch>
            <a:fillRect/>
          </a:stretch>
        </p:blipFill>
        <p:spPr>
          <a:xfrm>
            <a:off x="5057497" y="1417638"/>
            <a:ext cx="736600" cy="787400"/>
          </a:xfrm>
          <a:prstGeom prst="rect">
            <a:avLst/>
          </a:prstGeom>
        </p:spPr>
      </p:pic>
      <p:cxnSp>
        <p:nvCxnSpPr>
          <p:cNvPr id="11" name="Straight Arrow Connector 10"/>
          <p:cNvCxnSpPr/>
          <p:nvPr/>
        </p:nvCxnSpPr>
        <p:spPr>
          <a:xfrm rot="10800000" flipV="1">
            <a:off x="4627657" y="2205040"/>
            <a:ext cx="890496" cy="42084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117838" y="2465864"/>
            <a:ext cx="320040" cy="320040"/>
          </a:xfrm>
          <a:prstGeom prst="ellipse">
            <a:avLst/>
          </a:prstGeom>
          <a:noFill/>
          <a:ln w="158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057497" y="5898099"/>
            <a:ext cx="2519012" cy="646331"/>
          </a:xfrm>
          <a:prstGeom prst="rect">
            <a:avLst/>
          </a:prstGeom>
          <a:solidFill>
            <a:schemeClr val="bg1"/>
          </a:solidFill>
          <a:ln>
            <a:solidFill>
              <a:schemeClr val="tx2">
                <a:lumMod val="60000"/>
                <a:lumOff val="40000"/>
              </a:schemeClr>
            </a:solidFill>
          </a:ln>
        </p:spPr>
        <p:txBody>
          <a:bodyPr wrap="square" rtlCol="0">
            <a:spAutoFit/>
          </a:bodyPr>
          <a:lstStyle/>
          <a:p>
            <a:r>
              <a:rPr lang="en-US" dirty="0" smtClean="0"/>
              <a:t>2 armed  inner + 3 armed outer pattern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98440"/>
            <a:ext cx="8229600" cy="827723"/>
          </a:xfrm>
        </p:spPr>
        <p:txBody>
          <a:bodyPr>
            <a:normAutofit fontScale="62500" lnSpcReduction="20000"/>
          </a:bodyPr>
          <a:lstStyle/>
          <a:p>
            <a:pPr indent="-7938">
              <a:buNone/>
            </a:pPr>
            <a:r>
              <a:rPr lang="en-US" dirty="0" smtClean="0">
                <a:solidFill>
                  <a:srgbClr val="FF6600"/>
                </a:solidFill>
              </a:rPr>
              <a:t>Deviations from symmetry in two armed structure can be predicted with addition of an additional 3 armed structure, that at different times gives armlets</a:t>
            </a:r>
            <a:endParaRPr lang="en-US" dirty="0">
              <a:solidFill>
                <a:srgbClr val="FF6600"/>
              </a:solidFill>
            </a:endParaRPr>
          </a:p>
        </p:txBody>
      </p:sp>
      <p:pic>
        <p:nvPicPr>
          <p:cNvPr id="4" name="Picture 3"/>
          <p:cNvPicPr>
            <a:picLocks noChangeAspect="1"/>
          </p:cNvPicPr>
          <p:nvPr/>
        </p:nvPicPr>
        <p:blipFill>
          <a:blip r:embed="rId2"/>
          <a:srcRect b="16000"/>
          <a:stretch>
            <a:fillRect/>
          </a:stretch>
        </p:blipFill>
        <p:spPr>
          <a:xfrm>
            <a:off x="1380" y="360018"/>
            <a:ext cx="8230744" cy="493842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11235" cy="2924272"/>
          </a:xfrm>
        </p:spPr>
        <p:txBody>
          <a:bodyPr>
            <a:noAutofit/>
          </a:bodyPr>
          <a:lstStyle/>
          <a:p>
            <a:r>
              <a:rPr lang="en-US" sz="3200" dirty="0" smtClean="0">
                <a:solidFill>
                  <a:srgbClr val="FFFF00"/>
                </a:solidFill>
              </a:rPr>
              <a:t>Hercules stream-</a:t>
            </a:r>
            <a:br>
              <a:rPr lang="en-US" sz="3200" dirty="0" smtClean="0">
                <a:solidFill>
                  <a:srgbClr val="FFFF00"/>
                </a:solidFill>
              </a:rPr>
            </a:br>
            <a:r>
              <a:rPr lang="en-US" sz="3200" dirty="0" smtClean="0">
                <a:solidFill>
                  <a:srgbClr val="FFFF00"/>
                </a:solidFill>
              </a:rPr>
              <a:t>like structure </a:t>
            </a:r>
            <a:br>
              <a:rPr lang="en-US" sz="3200" dirty="0" smtClean="0">
                <a:solidFill>
                  <a:srgbClr val="FFFF00"/>
                </a:solidFill>
              </a:rPr>
            </a:br>
            <a:r>
              <a:rPr lang="en-US" sz="3200" dirty="0" smtClean="0">
                <a:solidFill>
                  <a:srgbClr val="FFFF00"/>
                </a:solidFill>
              </a:rPr>
              <a:t>near bar’s Outer </a:t>
            </a:r>
            <a:r>
              <a:rPr lang="en-US" sz="3200" dirty="0" err="1" smtClean="0">
                <a:solidFill>
                  <a:srgbClr val="FFFF00"/>
                </a:solidFill>
              </a:rPr>
              <a:t>Lindblad</a:t>
            </a:r>
            <a:r>
              <a:rPr lang="en-US" sz="3200" dirty="0" smtClean="0">
                <a:solidFill>
                  <a:srgbClr val="FFFF00"/>
                </a:solidFill>
              </a:rPr>
              <a:t> Resonance</a:t>
            </a:r>
            <a:endParaRPr lang="en-US" sz="3200" dirty="0">
              <a:solidFill>
                <a:srgbClr val="FFFF00"/>
              </a:solidFill>
            </a:endParaRPr>
          </a:p>
        </p:txBody>
      </p:sp>
      <p:cxnSp>
        <p:nvCxnSpPr>
          <p:cNvPr id="6" name="Straight Arrow Connector 5"/>
          <p:cNvCxnSpPr/>
          <p:nvPr/>
        </p:nvCxnSpPr>
        <p:spPr>
          <a:xfrm rot="16200000" flipH="1">
            <a:off x="1261153" y="3399114"/>
            <a:ext cx="494552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6200000">
            <a:off x="3301280" y="3450598"/>
            <a:ext cx="830587" cy="369332"/>
          </a:xfrm>
          <a:prstGeom prst="rect">
            <a:avLst/>
          </a:prstGeom>
          <a:solidFill>
            <a:schemeClr val="tx1"/>
          </a:solidFill>
        </p:spPr>
        <p:txBody>
          <a:bodyPr wrap="square" rtlCol="0">
            <a:spAutoFit/>
          </a:bodyPr>
          <a:lstStyle/>
          <a:p>
            <a:r>
              <a:rPr lang="en-US" dirty="0" smtClean="0">
                <a:solidFill>
                  <a:srgbClr val="FFFFFF"/>
                </a:solidFill>
              </a:rPr>
              <a:t>  time</a:t>
            </a:r>
            <a:endParaRPr lang="en-US" dirty="0">
              <a:solidFill>
                <a:srgbClr val="FFFFFF"/>
              </a:solidFill>
            </a:endParaRPr>
          </a:p>
        </p:txBody>
      </p:sp>
      <p:cxnSp>
        <p:nvCxnSpPr>
          <p:cNvPr id="9" name="Straight Arrow Connector 8"/>
          <p:cNvCxnSpPr/>
          <p:nvPr/>
        </p:nvCxnSpPr>
        <p:spPr>
          <a:xfrm>
            <a:off x="4004235" y="6627625"/>
            <a:ext cx="460187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77719" y="6341612"/>
            <a:ext cx="1682004" cy="369332"/>
          </a:xfrm>
          <a:prstGeom prst="rect">
            <a:avLst/>
          </a:prstGeom>
          <a:solidFill>
            <a:schemeClr val="tx1"/>
          </a:solidFill>
        </p:spPr>
        <p:txBody>
          <a:bodyPr wrap="square" rtlCol="0">
            <a:spAutoFit/>
          </a:bodyPr>
          <a:lstStyle/>
          <a:p>
            <a:r>
              <a:rPr lang="en-US" dirty="0" smtClean="0">
                <a:solidFill>
                  <a:srgbClr val="FFFFFF"/>
                </a:solidFill>
              </a:rPr>
              <a:t>angle </a:t>
            </a:r>
            <a:r>
              <a:rPr lang="en-US" dirty="0" err="1" smtClean="0">
                <a:solidFill>
                  <a:srgbClr val="FFFFFF"/>
                </a:solidFill>
              </a:rPr>
              <a:t>w.r.t</a:t>
            </a:r>
            <a:r>
              <a:rPr lang="en-US" dirty="0" smtClean="0">
                <a:solidFill>
                  <a:srgbClr val="FFFFFF"/>
                </a:solidFill>
              </a:rPr>
              <a:t>. bar</a:t>
            </a:r>
            <a:endParaRPr lang="en-US" dirty="0">
              <a:solidFill>
                <a:srgbClr val="FFFFFF"/>
              </a:solidFill>
            </a:endParaRPr>
          </a:p>
        </p:txBody>
      </p:sp>
      <p:pic>
        <p:nvPicPr>
          <p:cNvPr id="13" name="Picture 12" descr="pages10.jpg"/>
          <p:cNvPicPr>
            <a:picLocks noChangeAspect="1"/>
          </p:cNvPicPr>
          <p:nvPr/>
        </p:nvPicPr>
        <p:blipFill>
          <a:blip r:embed="rId2"/>
          <a:srcRect l="3396"/>
          <a:stretch>
            <a:fillRect/>
          </a:stretch>
        </p:blipFill>
        <p:spPr>
          <a:xfrm>
            <a:off x="3840852" y="104593"/>
            <a:ext cx="4954156" cy="6290235"/>
          </a:xfrm>
          <a:prstGeom prst="rect">
            <a:avLst/>
          </a:prstGeom>
        </p:spPr>
      </p:pic>
      <p:pic>
        <p:nvPicPr>
          <p:cNvPr id="14" name="Picture 3" descr="dehnen"/>
          <p:cNvPicPr>
            <a:picLocks noChangeAspect="1" noChangeArrowheads="1"/>
          </p:cNvPicPr>
          <p:nvPr/>
        </p:nvPicPr>
        <p:blipFill>
          <a:blip r:embed="rId3">
            <a:lum contrast="26000"/>
          </a:blip>
          <a:srcRect l="48967" t="50162" r="1933"/>
          <a:stretch>
            <a:fillRect/>
          </a:stretch>
        </p:blipFill>
        <p:spPr bwMode="auto">
          <a:xfrm>
            <a:off x="605397" y="3478734"/>
            <a:ext cx="2953820" cy="2234123"/>
          </a:xfrm>
          <a:prstGeom prst="rect">
            <a:avLst/>
          </a:prstGeom>
          <a:noFill/>
          <a:ln w="9525">
            <a:noFill/>
            <a:miter lim="800000"/>
            <a:headEnd/>
            <a:tailEnd/>
          </a:ln>
          <a:effectLst/>
        </p:spPr>
      </p:pic>
      <p:sp>
        <p:nvSpPr>
          <p:cNvPr id="15" name="Line 4"/>
          <p:cNvSpPr>
            <a:spLocks noChangeShapeType="1"/>
          </p:cNvSpPr>
          <p:nvPr/>
        </p:nvSpPr>
        <p:spPr bwMode="auto">
          <a:xfrm flipH="1" flipV="1">
            <a:off x="1905000" y="4800598"/>
            <a:ext cx="459922" cy="1071277"/>
          </a:xfrm>
          <a:prstGeom prst="line">
            <a:avLst/>
          </a:prstGeom>
          <a:noFill/>
          <a:ln w="22225">
            <a:solidFill>
              <a:schemeClr val="accent1"/>
            </a:solidFill>
            <a:prstDash val="sysDot"/>
            <a:round/>
            <a:headEnd/>
            <a:tailEnd type="triangle" w="lg" len="lg"/>
          </a:ln>
        </p:spPr>
        <p:txBody>
          <a:bodyPr>
            <a:prstTxWarp prst="textNoShape">
              <a:avLst/>
            </a:prstTxWarp>
          </a:bodyPr>
          <a:lstStyle/>
          <a:p>
            <a:endParaRPr lang="en-US"/>
          </a:p>
        </p:txBody>
      </p:sp>
      <p:sp>
        <p:nvSpPr>
          <p:cNvPr id="16" name="Text Box 8"/>
          <p:cNvSpPr txBox="1">
            <a:spLocks noChangeArrowheads="1"/>
          </p:cNvSpPr>
          <p:nvPr/>
        </p:nvSpPr>
        <p:spPr bwMode="auto">
          <a:xfrm>
            <a:off x="1523479" y="5871879"/>
            <a:ext cx="184785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b="0" dirty="0">
                <a:solidFill>
                  <a:srgbClr val="3366FF"/>
                </a:solidFill>
                <a:latin typeface="Arial"/>
                <a:ea typeface="Arial" pitchFamily="-109" charset="0"/>
                <a:cs typeface="Arial"/>
              </a:rPr>
              <a:t>Hercules stream</a:t>
            </a:r>
          </a:p>
        </p:txBody>
      </p:sp>
      <p:sp>
        <p:nvSpPr>
          <p:cNvPr id="17" name="Text Box 15"/>
          <p:cNvSpPr txBox="1">
            <a:spLocks noChangeArrowheads="1"/>
          </p:cNvSpPr>
          <p:nvPr/>
        </p:nvSpPr>
        <p:spPr bwMode="auto">
          <a:xfrm>
            <a:off x="1120510" y="3219971"/>
            <a:ext cx="2447925" cy="517065"/>
          </a:xfrm>
          <a:prstGeom prst="rect">
            <a:avLst/>
          </a:prstGeom>
          <a:solidFill>
            <a:schemeClr val="bg1"/>
          </a:solidFill>
          <a:ln w="9525">
            <a:noFill/>
            <a:miter lim="800000"/>
            <a:headEnd/>
            <a:tailEnd/>
          </a:ln>
        </p:spPr>
        <p:txBody>
          <a:bodyPr>
            <a:prstTxWarp prst="textNoShape">
              <a:avLst/>
            </a:prstTxWarp>
            <a:spAutoFit/>
          </a:bodyPr>
          <a:lstStyle/>
          <a:p>
            <a:pPr algn="l">
              <a:lnSpc>
                <a:spcPct val="85000"/>
              </a:lnSpc>
              <a:spcBef>
                <a:spcPct val="50000"/>
              </a:spcBef>
            </a:pPr>
            <a:r>
              <a:rPr lang="en-US" sz="1600" b="0" i="0" dirty="0" err="1" smtClean="0">
                <a:latin typeface="Arial" pitchFamily="-109" charset="0"/>
                <a:ea typeface="Arial" pitchFamily="-109" charset="0"/>
                <a:cs typeface="Arial" pitchFamily="-109" charset="0"/>
              </a:rPr>
              <a:t>Hipparcos</a:t>
            </a:r>
            <a:r>
              <a:rPr lang="en-US" sz="1600" b="0" i="0" dirty="0" smtClean="0">
                <a:latin typeface="Arial" pitchFamily="-109" charset="0"/>
                <a:ea typeface="Arial" pitchFamily="-109" charset="0"/>
                <a:cs typeface="Arial" pitchFamily="-109" charset="0"/>
              </a:rPr>
              <a:t> </a:t>
            </a:r>
            <a:r>
              <a:rPr lang="en-US" sz="1600" b="0" i="0" dirty="0">
                <a:latin typeface="Arial" pitchFamily="-109" charset="0"/>
                <a:ea typeface="Arial" pitchFamily="-109" charset="0"/>
                <a:cs typeface="Arial" pitchFamily="-109" charset="0"/>
              </a:rPr>
              <a:t>velocity distribution </a:t>
            </a:r>
            <a:r>
              <a:rPr lang="en-US" sz="1600" b="0" i="0" dirty="0" err="1">
                <a:latin typeface="Arial" pitchFamily="-109" charset="0"/>
                <a:ea typeface="Arial" pitchFamily="-109" charset="0"/>
                <a:cs typeface="Arial" pitchFamily="-109" charset="0"/>
              </a:rPr>
              <a:t>Dehnen</a:t>
            </a:r>
            <a:r>
              <a:rPr lang="en-US" sz="1600" b="0" i="0" dirty="0">
                <a:latin typeface="Arial" pitchFamily="-109" charset="0"/>
                <a:ea typeface="Arial" pitchFamily="-109" charset="0"/>
                <a:cs typeface="Arial" pitchFamily="-109" charset="0"/>
              </a:rPr>
              <a:t> 98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658" y="1951776"/>
            <a:ext cx="3909141" cy="1409988"/>
          </a:xfrm>
        </p:spPr>
        <p:txBody>
          <a:bodyPr>
            <a:normAutofit fontScale="90000"/>
          </a:bodyPr>
          <a:lstStyle/>
          <a:p>
            <a:r>
              <a:rPr lang="en-US" dirty="0" smtClean="0">
                <a:solidFill>
                  <a:srgbClr val="FF0000"/>
                </a:solidFill>
              </a:rPr>
              <a:t>Like the solar neighborhood</a:t>
            </a:r>
            <a:endParaRPr lang="en-US" dirty="0">
              <a:solidFill>
                <a:srgbClr val="FF0000"/>
              </a:solidFill>
            </a:endParaRPr>
          </a:p>
        </p:txBody>
      </p:sp>
      <p:pic>
        <p:nvPicPr>
          <p:cNvPr id="4" name="Content Placeholder 3" descr="Screen shot 2011-01-04 at 9.10.47 AM.png"/>
          <p:cNvPicPr>
            <a:picLocks noGrp="1" noChangeAspect="1"/>
          </p:cNvPicPr>
          <p:nvPr>
            <p:ph idx="1"/>
          </p:nvPr>
        </p:nvPicPr>
        <p:blipFill>
          <a:blip r:embed="rId2"/>
          <a:srcRect l="20757" t="6429" r="7784" b="21857"/>
          <a:stretch>
            <a:fillRect/>
          </a:stretch>
        </p:blipFill>
        <p:spPr>
          <a:xfrm rot="8549242">
            <a:off x="3720033" y="4113289"/>
            <a:ext cx="2172677" cy="2200097"/>
          </a:xfrm>
          <a:scene3d>
            <a:camera prst="orthographicFront">
              <a:rot lat="0" lon="10800000" rev="0"/>
            </a:camera>
            <a:lightRig rig="threePt" dir="t"/>
          </a:scene3d>
        </p:spPr>
      </p:pic>
      <p:pic>
        <p:nvPicPr>
          <p:cNvPr id="11" name="Picture 10" descr="Screen shot 2011-01-04 at 1.09.00 PM.png"/>
          <p:cNvPicPr>
            <a:picLocks noChangeAspect="1"/>
          </p:cNvPicPr>
          <p:nvPr/>
        </p:nvPicPr>
        <p:blipFill>
          <a:blip r:embed="rId3"/>
          <a:srcRect l="5023" t="3412" r="3349" b="3412"/>
          <a:stretch>
            <a:fillRect/>
          </a:stretch>
        </p:blipFill>
        <p:spPr>
          <a:xfrm rot="11434813">
            <a:off x="489686" y="4137548"/>
            <a:ext cx="2311051" cy="2306365"/>
          </a:xfrm>
          <a:prstGeom prst="rect">
            <a:avLst/>
          </a:prstGeom>
          <a:scene3d>
            <a:camera prst="orthographicFront">
              <a:rot lat="0" lon="10800000" rev="0"/>
            </a:camera>
            <a:lightRig rig="threePt" dir="t"/>
          </a:scene3d>
        </p:spPr>
      </p:pic>
      <p:pic>
        <p:nvPicPr>
          <p:cNvPr id="12" name="Picture 11" descr="Screen shot 2011-01-04 at 1.13.46 PM.png"/>
          <p:cNvPicPr>
            <a:picLocks noChangeAspect="1"/>
          </p:cNvPicPr>
          <p:nvPr/>
        </p:nvPicPr>
        <p:blipFill>
          <a:blip r:embed="rId4"/>
          <a:srcRect l="8182" b="8372"/>
          <a:stretch>
            <a:fillRect/>
          </a:stretch>
        </p:blipFill>
        <p:spPr>
          <a:xfrm>
            <a:off x="2580640" y="811212"/>
            <a:ext cx="1026160" cy="1000760"/>
          </a:xfrm>
          <a:prstGeom prst="rect">
            <a:avLst/>
          </a:prstGeom>
        </p:spPr>
      </p:pic>
      <p:pic>
        <p:nvPicPr>
          <p:cNvPr id="13" name="Picture 12" descr="Screen shot 2011-01-04 at 1.13.35 PM.png"/>
          <p:cNvPicPr>
            <a:picLocks noChangeAspect="1"/>
          </p:cNvPicPr>
          <p:nvPr/>
        </p:nvPicPr>
        <p:blipFill>
          <a:blip r:embed="rId5"/>
          <a:srcRect b="8276"/>
          <a:stretch>
            <a:fillRect/>
          </a:stretch>
        </p:blipFill>
        <p:spPr>
          <a:xfrm>
            <a:off x="4495800" y="838200"/>
            <a:ext cx="1092200" cy="1013460"/>
          </a:xfrm>
          <a:prstGeom prst="rect">
            <a:avLst/>
          </a:prstGeom>
        </p:spPr>
      </p:pic>
      <p:pic>
        <p:nvPicPr>
          <p:cNvPr id="14" name="Picture 13" descr="Screen shot 2011-01-04 at 1.12.36 PM.png"/>
          <p:cNvPicPr>
            <a:picLocks noChangeAspect="1"/>
          </p:cNvPicPr>
          <p:nvPr/>
        </p:nvPicPr>
        <p:blipFill>
          <a:blip r:embed="rId6"/>
          <a:srcRect b="8182"/>
          <a:stretch>
            <a:fillRect/>
          </a:stretch>
        </p:blipFill>
        <p:spPr>
          <a:xfrm>
            <a:off x="609600" y="774700"/>
            <a:ext cx="1079500" cy="1026160"/>
          </a:xfrm>
          <a:prstGeom prst="rect">
            <a:avLst/>
          </a:prstGeom>
        </p:spPr>
      </p:pic>
      <p:pic>
        <p:nvPicPr>
          <p:cNvPr id="15" name="Picture 14" descr="Screen shot 2011-01-04 at 1.15.21 PM.png"/>
          <p:cNvPicPr>
            <a:picLocks noChangeAspect="1"/>
          </p:cNvPicPr>
          <p:nvPr/>
        </p:nvPicPr>
        <p:blipFill>
          <a:blip r:embed="rId7"/>
          <a:srcRect l="5082" t="3372" r="3388" b="5059"/>
          <a:stretch>
            <a:fillRect/>
          </a:stretch>
        </p:blipFill>
        <p:spPr>
          <a:xfrm rot="2091533">
            <a:off x="1989848" y="2368699"/>
            <a:ext cx="2231923" cy="2243390"/>
          </a:xfrm>
          <a:prstGeom prst="rect">
            <a:avLst/>
          </a:prstGeom>
          <a:scene3d>
            <a:camera prst="orthographicFront">
              <a:rot lat="0" lon="10800000" rev="0"/>
            </a:camera>
            <a:lightRig rig="threePt" dir="t"/>
          </a:scene3d>
        </p:spPr>
      </p:pic>
      <p:pic>
        <p:nvPicPr>
          <p:cNvPr id="7" name="Picture 6" descr="Screen shot 2011-01-04 at 9.18.49 AM.png"/>
          <p:cNvPicPr>
            <a:picLocks noChangeAspect="1"/>
          </p:cNvPicPr>
          <p:nvPr/>
        </p:nvPicPr>
        <p:blipFill>
          <a:blip r:embed="rId8"/>
          <a:srcRect l="15456" t="14145" r="15456" b="14145"/>
          <a:stretch>
            <a:fillRect/>
          </a:stretch>
        </p:blipFill>
        <p:spPr>
          <a:xfrm>
            <a:off x="5816664" y="3554447"/>
            <a:ext cx="2870135" cy="2712697"/>
          </a:xfrm>
          <a:prstGeom prst="rect">
            <a:avLst/>
          </a:prstGeom>
        </p:spPr>
      </p:pic>
      <p:sp>
        <p:nvSpPr>
          <p:cNvPr id="16" name="Sun 15"/>
          <p:cNvSpPr/>
          <p:nvPr/>
        </p:nvSpPr>
        <p:spPr>
          <a:xfrm>
            <a:off x="2971800" y="2438400"/>
            <a:ext cx="219456" cy="216730"/>
          </a:xfrm>
          <a:prstGeom prst="sun">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n 16"/>
          <p:cNvSpPr/>
          <p:nvPr/>
        </p:nvSpPr>
        <p:spPr>
          <a:xfrm>
            <a:off x="4724400" y="4267200"/>
            <a:ext cx="219456" cy="216730"/>
          </a:xfrm>
          <a:prstGeom prst="sun">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un 17"/>
          <p:cNvSpPr/>
          <p:nvPr/>
        </p:nvSpPr>
        <p:spPr>
          <a:xfrm>
            <a:off x="7347108" y="3890831"/>
            <a:ext cx="219456" cy="216730"/>
          </a:xfrm>
          <a:prstGeom prst="sun">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un 18"/>
          <p:cNvSpPr/>
          <p:nvPr/>
        </p:nvSpPr>
        <p:spPr>
          <a:xfrm>
            <a:off x="1524000" y="4343400"/>
            <a:ext cx="219456" cy="216730"/>
          </a:xfrm>
          <a:prstGeom prst="sun">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3" descr="dehnen"/>
          <p:cNvPicPr>
            <a:picLocks noChangeAspect="1" noChangeArrowheads="1"/>
          </p:cNvPicPr>
          <p:nvPr/>
        </p:nvPicPr>
        <p:blipFill>
          <a:blip r:embed="rId9">
            <a:lum contrast="26000"/>
          </a:blip>
          <a:srcRect l="48967" t="50162" r="1933"/>
          <a:stretch>
            <a:fillRect/>
          </a:stretch>
        </p:blipFill>
        <p:spPr bwMode="auto">
          <a:xfrm>
            <a:off x="6551903" y="883501"/>
            <a:ext cx="1412405" cy="1068274"/>
          </a:xfrm>
          <a:prstGeom prst="rect">
            <a:avLst/>
          </a:prstGeom>
          <a:noFill/>
          <a:ln w="34925">
            <a:solidFill>
              <a:schemeClr val="tx1"/>
            </a:solidFill>
            <a:miter lim="800000"/>
            <a:headEnd/>
            <a:tailEnd/>
          </a:ln>
          <a:effectLst/>
        </p:spPr>
      </p:pic>
      <p:cxnSp>
        <p:nvCxnSpPr>
          <p:cNvPr id="23" name="Straight Connector 22"/>
          <p:cNvCxnSpPr/>
          <p:nvPr/>
        </p:nvCxnSpPr>
        <p:spPr>
          <a:xfrm rot="16200000" flipH="1">
            <a:off x="56836" y="2800034"/>
            <a:ext cx="2315424" cy="618909"/>
          </a:xfrm>
          <a:prstGeom prst="line">
            <a:avLst/>
          </a:prstGeom>
          <a:ln>
            <a:solidFill>
              <a:srgbClr val="008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16" idx="3"/>
          </p:cNvCxnSpPr>
          <p:nvPr/>
        </p:nvCxnSpPr>
        <p:spPr>
          <a:xfrm rot="5400000">
            <a:off x="3097196" y="2037160"/>
            <a:ext cx="603665" cy="415544"/>
          </a:xfrm>
          <a:prstGeom prst="line">
            <a:avLst/>
          </a:prstGeom>
          <a:ln>
            <a:solidFill>
              <a:srgbClr val="008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17" idx="0"/>
          </p:cNvCxnSpPr>
          <p:nvPr/>
        </p:nvCxnSpPr>
        <p:spPr>
          <a:xfrm rot="5400000">
            <a:off x="3829324" y="2956580"/>
            <a:ext cx="2315424" cy="305816"/>
          </a:xfrm>
          <a:prstGeom prst="line">
            <a:avLst/>
          </a:prstGeom>
          <a:ln>
            <a:solidFill>
              <a:srgbClr val="008000"/>
            </a:solidFill>
            <a:tailEnd type="stealth" w="lg"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182461" y="452577"/>
            <a:ext cx="4405539" cy="369332"/>
          </a:xfrm>
          <a:prstGeom prst="rect">
            <a:avLst/>
          </a:prstGeom>
          <a:noFill/>
        </p:spPr>
        <p:txBody>
          <a:bodyPr wrap="square" rtlCol="0">
            <a:spAutoFit/>
          </a:bodyPr>
          <a:lstStyle/>
          <a:p>
            <a:r>
              <a:rPr lang="en-US" dirty="0" smtClean="0">
                <a:solidFill>
                  <a:schemeClr val="accent3"/>
                </a:solidFill>
              </a:rPr>
              <a:t>velocity distributions at different times</a:t>
            </a:r>
            <a:endParaRPr lang="en-US" dirty="0">
              <a:solidFill>
                <a:schemeClr val="accent3"/>
              </a:solidFill>
            </a:endParaRPr>
          </a:p>
        </p:txBody>
      </p:sp>
      <p:sp>
        <p:nvSpPr>
          <p:cNvPr id="31" name="Text Box 15"/>
          <p:cNvSpPr txBox="1">
            <a:spLocks noChangeArrowheads="1"/>
          </p:cNvSpPr>
          <p:nvPr/>
        </p:nvSpPr>
        <p:spPr bwMode="auto">
          <a:xfrm>
            <a:off x="6123145" y="419078"/>
            <a:ext cx="2447925" cy="517065"/>
          </a:xfrm>
          <a:prstGeom prst="rect">
            <a:avLst/>
          </a:prstGeom>
          <a:noFill/>
          <a:ln w="9525">
            <a:noFill/>
            <a:miter lim="800000"/>
            <a:headEnd/>
            <a:tailEnd/>
          </a:ln>
        </p:spPr>
        <p:txBody>
          <a:bodyPr>
            <a:prstTxWarp prst="textNoShape">
              <a:avLst/>
            </a:prstTxWarp>
            <a:spAutoFit/>
          </a:bodyPr>
          <a:lstStyle/>
          <a:p>
            <a:pPr algn="l">
              <a:lnSpc>
                <a:spcPct val="85000"/>
              </a:lnSpc>
              <a:spcBef>
                <a:spcPct val="50000"/>
              </a:spcBef>
            </a:pPr>
            <a:r>
              <a:rPr lang="en-US" sz="1600" b="0" i="0" dirty="0" err="1" smtClean="0">
                <a:solidFill>
                  <a:srgbClr val="9BBB59"/>
                </a:solidFill>
                <a:latin typeface="Arial" pitchFamily="-109" charset="0"/>
                <a:ea typeface="Arial" pitchFamily="-109" charset="0"/>
                <a:cs typeface="Arial" pitchFamily="-109" charset="0"/>
              </a:rPr>
              <a:t>Hipparcos</a:t>
            </a:r>
            <a:r>
              <a:rPr lang="en-US" sz="1600" b="0" i="0" dirty="0" smtClean="0">
                <a:solidFill>
                  <a:srgbClr val="9BBB59"/>
                </a:solidFill>
                <a:latin typeface="Arial" pitchFamily="-109" charset="0"/>
                <a:ea typeface="Arial" pitchFamily="-109" charset="0"/>
                <a:cs typeface="Arial" pitchFamily="-109" charset="0"/>
              </a:rPr>
              <a:t> </a:t>
            </a:r>
            <a:r>
              <a:rPr lang="en-US" sz="1600" b="0" i="0" dirty="0">
                <a:solidFill>
                  <a:srgbClr val="9BBB59"/>
                </a:solidFill>
                <a:latin typeface="Arial" pitchFamily="-109" charset="0"/>
                <a:ea typeface="Arial" pitchFamily="-109" charset="0"/>
                <a:cs typeface="Arial" pitchFamily="-109" charset="0"/>
              </a:rPr>
              <a:t>velocity distribution</a:t>
            </a:r>
            <a:r>
              <a:rPr lang="en-US" sz="1600" b="0" i="0" dirty="0" smtClean="0">
                <a:solidFill>
                  <a:srgbClr val="9BBB59"/>
                </a:solidFill>
                <a:latin typeface="Arial" pitchFamily="-109" charset="0"/>
                <a:ea typeface="Arial" pitchFamily="-109" charset="0"/>
                <a:cs typeface="Arial" pitchFamily="-109" charset="0"/>
              </a:rPr>
              <a:t> </a:t>
            </a:r>
            <a:endParaRPr lang="en-US" sz="1600" b="0" i="0" dirty="0">
              <a:solidFill>
                <a:srgbClr val="9BBB59"/>
              </a:solidFill>
              <a:latin typeface="Arial" pitchFamily="-109" charset="0"/>
              <a:ea typeface="Arial" pitchFamily="-109" charset="0"/>
              <a:cs typeface="Arial" pitchFamily="-109" charset="0"/>
            </a:endParaRPr>
          </a:p>
        </p:txBody>
      </p:sp>
      <p:sp>
        <p:nvSpPr>
          <p:cNvPr id="32" name="TextBox 31"/>
          <p:cNvSpPr txBox="1"/>
          <p:nvPr/>
        </p:nvSpPr>
        <p:spPr>
          <a:xfrm>
            <a:off x="6337936" y="6267144"/>
            <a:ext cx="2323854" cy="369332"/>
          </a:xfrm>
          <a:prstGeom prst="rect">
            <a:avLst/>
          </a:prstGeom>
          <a:noFill/>
        </p:spPr>
        <p:txBody>
          <a:bodyPr wrap="square" rtlCol="0">
            <a:spAutoFit/>
          </a:bodyPr>
          <a:lstStyle/>
          <a:p>
            <a:r>
              <a:rPr lang="en-US" dirty="0" smtClean="0">
                <a:solidFill>
                  <a:srgbClr val="9BBB59"/>
                </a:solidFill>
              </a:rPr>
              <a:t>Bob Hurt’s cartoon</a:t>
            </a:r>
            <a:endParaRPr lang="en-US" dirty="0">
              <a:solidFill>
                <a:srgbClr val="9BBB5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our Galaxy</a:t>
            </a:r>
            <a:endParaRPr lang="en-US" dirty="0"/>
          </a:p>
        </p:txBody>
      </p:sp>
      <p:sp>
        <p:nvSpPr>
          <p:cNvPr id="3" name="Content Placeholder 2"/>
          <p:cNvSpPr>
            <a:spLocks noGrp="1"/>
          </p:cNvSpPr>
          <p:nvPr>
            <p:ph idx="1"/>
          </p:nvPr>
        </p:nvSpPr>
        <p:spPr>
          <a:xfrm>
            <a:off x="457200" y="1600200"/>
            <a:ext cx="8229600" cy="4954865"/>
          </a:xfrm>
        </p:spPr>
        <p:txBody>
          <a:bodyPr>
            <a:normAutofit fontScale="70000" lnSpcReduction="20000"/>
          </a:bodyPr>
          <a:lstStyle/>
          <a:p>
            <a:r>
              <a:rPr lang="en-US" dirty="0" smtClean="0"/>
              <a:t>Biased view of the disk velocity distribution due to our inter-arm location in Galaxy (on arm peaks the velocity dispersion higher and there are gaps)</a:t>
            </a:r>
          </a:p>
          <a:p>
            <a:r>
              <a:rPr lang="en-US" dirty="0" smtClean="0"/>
              <a:t>Lack of consensus of local spiral pattern:  Models with more than one pattern are needed to understand the morphology</a:t>
            </a:r>
          </a:p>
          <a:p>
            <a:r>
              <a:rPr lang="en-US" dirty="0" smtClean="0"/>
              <a:t>Lopsided motion in the Galaxy is present based on HI lopsidedness, -- the bar and lopsided motion to couple to a three-armed pattern – We should consider other than 2 or 4 armed cartoon models (and fitting parameters).  Likely a 3 armed wave is present in the solar neighborhood.</a:t>
            </a:r>
          </a:p>
          <a:p>
            <a:r>
              <a:rPr lang="en-US" dirty="0" smtClean="0"/>
              <a:t>Models with velocity distributions similar to our Galaxy have bar in correct orientation, tend to have a large spiral arm just interior to solar circle, consistent with tangent seen in GLIMPSE stellar (not dust) tangents, the Crux/</a:t>
            </a:r>
            <a:r>
              <a:rPr lang="en-US" dirty="0" err="1" smtClean="0"/>
              <a:t>Scutum/Centaurus</a:t>
            </a:r>
            <a:r>
              <a:rPr lang="en-US" dirty="0" smtClean="0"/>
              <a:t> arm. Little constraint on the location of other arms from solar neighborhood velocity distribution alone.  Only 2 tangent arms would be consistent with GLIMPSE survey (as our simulations lack gas)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b.mov">
            <a:hlinkClick r:id="" action="ppaction://media"/>
          </p:cNvPr>
          <p:cNvPicPr>
            <a:picLocks noGrp="1"/>
          </p:cNvPicPr>
          <p:nvPr>
            <p:ph idx="1"/>
            <a:videoFile r:link="rId1"/>
          </p:nvPr>
        </p:nvPicPr>
        <p:blipFill>
          <a:blip r:embed="rId3"/>
          <a:stretch>
            <a:fillRect/>
          </a:stretch>
        </p:blipFill>
        <p:spPr>
          <a:xfrm>
            <a:off x="1291921" y="1051146"/>
            <a:ext cx="6766689" cy="5075017"/>
          </a:xfrm>
        </p:spPr>
      </p:pic>
      <p:sp>
        <p:nvSpPr>
          <p:cNvPr id="2" name="Title 1"/>
          <p:cNvSpPr>
            <a:spLocks noGrp="1"/>
          </p:cNvSpPr>
          <p:nvPr>
            <p:ph type="title"/>
          </p:nvPr>
        </p:nvSpPr>
        <p:spPr/>
        <p:txBody>
          <a:bodyPr/>
          <a:lstStyle/>
          <a:p>
            <a:r>
              <a:rPr lang="en-US" dirty="0" smtClean="0"/>
              <a:t>Our view in the galaxy</a:t>
            </a:r>
            <a:endParaRPr lang="en-US" dirty="0"/>
          </a:p>
        </p:txBody>
      </p:sp>
      <p:sp>
        <p:nvSpPr>
          <p:cNvPr id="5" name="TextBox 4"/>
          <p:cNvSpPr txBox="1"/>
          <p:nvPr/>
        </p:nvSpPr>
        <p:spPr>
          <a:xfrm>
            <a:off x="4554665" y="6126163"/>
            <a:ext cx="3211622" cy="369332"/>
          </a:xfrm>
          <a:prstGeom prst="rect">
            <a:avLst/>
          </a:prstGeom>
          <a:noFill/>
        </p:spPr>
        <p:txBody>
          <a:bodyPr wrap="square" rtlCol="0">
            <a:spAutoFit/>
          </a:bodyPr>
          <a:lstStyle/>
          <a:p>
            <a:r>
              <a:rPr lang="en-US" dirty="0" smtClean="0"/>
              <a:t>warping as well as sloshing</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m_rot.mov">
            <a:hlinkClick r:id="" action="ppaction://media"/>
          </p:cNvPr>
          <p:cNvPicPr>
            <a:picLocks noGrp="1"/>
          </p:cNvPicPr>
          <p:nvPr>
            <p:ph idx="1"/>
            <a:videoFile r:link="rId1"/>
          </p:nvPr>
        </p:nvPicPr>
        <p:blipFill>
          <a:blip r:embed="rId3"/>
          <a:stretch>
            <a:fillRect/>
          </a:stretch>
        </p:blipFill>
        <p:spPr>
          <a:xfrm>
            <a:off x="252828" y="1180837"/>
            <a:ext cx="6593771" cy="4945329"/>
          </a:xfrm>
        </p:spPr>
      </p:pic>
      <p:sp>
        <p:nvSpPr>
          <p:cNvPr id="2" name="Title 1"/>
          <p:cNvSpPr>
            <a:spLocks noGrp="1"/>
          </p:cNvSpPr>
          <p:nvPr>
            <p:ph type="title"/>
          </p:nvPr>
        </p:nvSpPr>
        <p:spPr/>
        <p:txBody>
          <a:bodyPr>
            <a:normAutofit fontScale="90000"/>
          </a:bodyPr>
          <a:lstStyle/>
          <a:p>
            <a:r>
              <a:rPr lang="en-US" dirty="0" smtClean="0"/>
              <a:t>Star formation with multiple patterns</a:t>
            </a:r>
            <a:endParaRPr lang="en-US" dirty="0"/>
          </a:p>
        </p:txBody>
      </p:sp>
      <p:sp>
        <p:nvSpPr>
          <p:cNvPr id="5" name="TextBox 4"/>
          <p:cNvSpPr txBox="1"/>
          <p:nvPr/>
        </p:nvSpPr>
        <p:spPr>
          <a:xfrm>
            <a:off x="5415964" y="1941701"/>
            <a:ext cx="3270836" cy="4524316"/>
          </a:xfrm>
          <a:prstGeom prst="rect">
            <a:avLst/>
          </a:prstGeom>
          <a:noFill/>
        </p:spPr>
        <p:txBody>
          <a:bodyPr wrap="square" rtlCol="0">
            <a:spAutoFit/>
          </a:bodyPr>
          <a:lstStyle/>
          <a:p>
            <a:r>
              <a:rPr lang="en-US" dirty="0" smtClean="0"/>
              <a:t>Star formation is not continuous</a:t>
            </a:r>
          </a:p>
          <a:p>
            <a:endParaRPr lang="en-US" dirty="0" smtClean="0"/>
          </a:p>
          <a:p>
            <a:r>
              <a:rPr lang="en-US" dirty="0" smtClean="0"/>
              <a:t>Armlets appear and disappear causing localized bursts of star formation</a:t>
            </a:r>
          </a:p>
          <a:p>
            <a:endParaRPr lang="en-US" dirty="0" smtClean="0"/>
          </a:p>
          <a:p>
            <a:r>
              <a:rPr lang="en-US" dirty="0" smtClean="0"/>
              <a:t>Most bursts move from inner to outer radius, opposite to what may is seen in the solar neighborhood cluster distribution within 200 pc of the Sun (</a:t>
            </a:r>
            <a:r>
              <a:rPr lang="en-US" dirty="0" err="1" smtClean="0"/>
              <a:t>Mamajec</a:t>
            </a:r>
            <a:r>
              <a:rPr lang="en-US" dirty="0" smtClean="0"/>
              <a:t>)</a:t>
            </a:r>
          </a:p>
          <a:p>
            <a:endParaRPr lang="en-US" dirty="0" smtClean="0"/>
          </a:p>
          <a:p>
            <a:r>
              <a:rPr lang="en-US" dirty="0" smtClean="0"/>
              <a:t>Despite localized density peaks the galaxy still looks like a spiral galaxy</a:t>
            </a:r>
            <a:endParaRPr lang="en-US" dirty="0"/>
          </a:p>
        </p:txBody>
      </p:sp>
      <p:sp>
        <p:nvSpPr>
          <p:cNvPr id="6" name="TextBox 5"/>
          <p:cNvSpPr txBox="1"/>
          <p:nvPr/>
        </p:nvSpPr>
        <p:spPr>
          <a:xfrm>
            <a:off x="788307" y="1746193"/>
            <a:ext cx="3080238" cy="646331"/>
          </a:xfrm>
          <a:prstGeom prst="rect">
            <a:avLst/>
          </a:prstGeom>
          <a:noFill/>
        </p:spPr>
        <p:txBody>
          <a:bodyPr wrap="square" rtlCol="0">
            <a:spAutoFit/>
          </a:bodyPr>
          <a:lstStyle/>
          <a:p>
            <a:r>
              <a:rPr lang="en-US" dirty="0" smtClean="0"/>
              <a:t>In a frame </a:t>
            </a:r>
            <a:r>
              <a:rPr lang="en-US" dirty="0" err="1" smtClean="0"/>
              <a:t>corotating</a:t>
            </a:r>
            <a:r>
              <a:rPr lang="en-US" dirty="0" smtClean="0"/>
              <a:t> with a position outside the bar</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22735" y="734512"/>
          <a:ext cx="7864065" cy="5883393"/>
        </p:xfrm>
        <a:graphic>
          <a:graphicData uri="http://schemas.openxmlformats.org/drawingml/2006/table">
            <a:tbl>
              <a:tblPr firstRow="1" bandRow="1">
                <a:tableStyleId>{5C22544A-7EE6-4342-B048-85BDC9FD1C3A}</a:tableStyleId>
              </a:tblPr>
              <a:tblGrid>
                <a:gridCol w="1518015"/>
                <a:gridCol w="3724695"/>
                <a:gridCol w="2621355"/>
              </a:tblGrid>
              <a:tr h="907437">
                <a:tc>
                  <a:txBody>
                    <a:bodyPr/>
                    <a:lstStyle/>
                    <a:p>
                      <a:endParaRPr lang="en-US" dirty="0"/>
                    </a:p>
                  </a:txBody>
                  <a:tcPr/>
                </a:tc>
                <a:tc>
                  <a:txBody>
                    <a:bodyPr/>
                    <a:lstStyle/>
                    <a:p>
                      <a:r>
                        <a:rPr lang="en-US" sz="2800" dirty="0" smtClean="0"/>
                        <a:t>Coupled and multiple</a:t>
                      </a:r>
                      <a:r>
                        <a:rPr lang="en-US" sz="2800" baseline="0" dirty="0" smtClean="0"/>
                        <a:t> density waves</a:t>
                      </a:r>
                      <a:endParaRPr lang="en-US" sz="2800" dirty="0"/>
                    </a:p>
                  </a:txBody>
                  <a:tcPr/>
                </a:tc>
                <a:tc>
                  <a:txBody>
                    <a:bodyPr/>
                    <a:lstStyle/>
                    <a:p>
                      <a:r>
                        <a:rPr lang="en-US" sz="2800" dirty="0" smtClean="0"/>
                        <a:t>Transient spirals</a:t>
                      </a:r>
                      <a:endParaRPr lang="en-US" sz="2800" dirty="0"/>
                    </a:p>
                  </a:txBody>
                  <a:tcPr/>
                </a:tc>
              </a:tr>
              <a:tr h="2458862">
                <a:tc>
                  <a:txBody>
                    <a:bodyPr/>
                    <a:lstStyle/>
                    <a:p>
                      <a:r>
                        <a:rPr lang="en-US" sz="2000" dirty="0" smtClean="0"/>
                        <a:t>Heating and radial migration</a:t>
                      </a:r>
                      <a:endParaRPr lang="en-US" sz="2000" dirty="0"/>
                    </a:p>
                  </a:txBody>
                  <a:tcPr/>
                </a:tc>
                <a:tc>
                  <a:txBody>
                    <a:bodyPr/>
                    <a:lstStyle/>
                    <a:p>
                      <a:r>
                        <a:rPr lang="en-US" dirty="0" smtClean="0"/>
                        <a:t>Chaotic diffusion.</a:t>
                      </a:r>
                    </a:p>
                    <a:p>
                      <a:r>
                        <a:rPr lang="en-US" dirty="0" smtClean="0"/>
                        <a:t>Wave coupling implies resonance overlap (e.g.,</a:t>
                      </a:r>
                      <a:r>
                        <a:rPr lang="en-US" baseline="0" dirty="0" smtClean="0"/>
                        <a:t> Shevchenko, </a:t>
                      </a:r>
                      <a:r>
                        <a:rPr lang="en-US" baseline="0" dirty="0" err="1" smtClean="0"/>
                        <a:t>Minchev</a:t>
                      </a:r>
                      <a:r>
                        <a:rPr lang="en-US" baseline="0" dirty="0" smtClean="0"/>
                        <a:t>). Heating/Migration rate strongly is dependent on position in galaxy and likely to be maximum when and where both bar and spirals are present. As a bar slows down, resonances can be swept through the disk.  </a:t>
                      </a:r>
                      <a:endParaRPr lang="en-US" dirty="0"/>
                    </a:p>
                  </a:txBody>
                  <a:tcPr/>
                </a:tc>
                <a:tc>
                  <a:txBody>
                    <a:bodyPr/>
                    <a:lstStyle/>
                    <a:p>
                      <a:r>
                        <a:rPr lang="en-US" dirty="0" smtClean="0"/>
                        <a:t>Heating via appearance and disappearance of spiral arms.  Migration</a:t>
                      </a:r>
                      <a:r>
                        <a:rPr lang="en-US" baseline="0" dirty="0" smtClean="0"/>
                        <a:t> associated with </a:t>
                      </a:r>
                      <a:r>
                        <a:rPr lang="en-US" baseline="0" dirty="0" err="1" smtClean="0"/>
                        <a:t>corotation</a:t>
                      </a:r>
                      <a:r>
                        <a:rPr lang="en-US" baseline="0" dirty="0" smtClean="0"/>
                        <a:t> resonance.  No prescription for prediction differences in migration/heating rates with position or time.</a:t>
                      </a:r>
                      <a:endParaRPr lang="en-US" dirty="0"/>
                    </a:p>
                  </a:txBody>
                  <a:tcPr/>
                </a:tc>
              </a:tr>
              <a:tr h="1051937">
                <a:tc>
                  <a:txBody>
                    <a:bodyPr/>
                    <a:lstStyle/>
                    <a:p>
                      <a:r>
                        <a:rPr lang="en-US" sz="2000" dirty="0" smtClean="0"/>
                        <a:t>Star</a:t>
                      </a:r>
                      <a:r>
                        <a:rPr lang="en-US" sz="2000" baseline="0" dirty="0" smtClean="0"/>
                        <a:t> formation</a:t>
                      </a:r>
                      <a:endParaRPr lang="en-US" sz="2000" dirty="0"/>
                    </a:p>
                  </a:txBody>
                  <a:tcPr/>
                </a:tc>
                <a:tc>
                  <a:txBody>
                    <a:bodyPr/>
                    <a:lstStyle/>
                    <a:p>
                      <a:r>
                        <a:rPr lang="en-US" dirty="0" smtClean="0"/>
                        <a:t>Short local bursts can occur where there</a:t>
                      </a:r>
                      <a:r>
                        <a:rPr lang="en-US" baseline="0" dirty="0" smtClean="0"/>
                        <a:t> is constructive interference between waves</a:t>
                      </a:r>
                      <a:endParaRPr lang="en-US" dirty="0"/>
                    </a:p>
                  </a:txBody>
                  <a:tcPr/>
                </a:tc>
                <a:tc>
                  <a:txBody>
                    <a:bodyPr/>
                    <a:lstStyle/>
                    <a:p>
                      <a:r>
                        <a:rPr lang="en-US" dirty="0" smtClean="0"/>
                        <a:t>Continuous</a:t>
                      </a:r>
                      <a:r>
                        <a:rPr lang="en-US" baseline="0" dirty="0" smtClean="0"/>
                        <a:t> star formation predicted as single waves pass through the disk.</a:t>
                      </a:r>
                      <a:endParaRPr lang="en-US" dirty="0"/>
                    </a:p>
                  </a:txBody>
                  <a:tcPr/>
                </a:tc>
              </a:tr>
              <a:tr h="1051937">
                <a:tc gridSpan="3">
                  <a:txBody>
                    <a:bodyPr/>
                    <a:lstStyle/>
                    <a:p>
                      <a:r>
                        <a:rPr lang="en-US" sz="2000" dirty="0" smtClean="0"/>
                        <a:t>Implication:   It should be possible</a:t>
                      </a:r>
                      <a:r>
                        <a:rPr lang="en-US" sz="2000" baseline="0" dirty="0" smtClean="0"/>
                        <a:t> to differentiate between these  scenarios</a:t>
                      </a:r>
                      <a:endParaRPr lang="en-US" sz="2000"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3200045708_71442528d2_o.jpg"/>
          <p:cNvPicPr>
            <a:picLocks noChangeAspect="1"/>
          </p:cNvPicPr>
          <p:nvPr/>
        </p:nvPicPr>
        <p:blipFill>
          <a:blip r:embed="rId2"/>
          <a:stretch>
            <a:fillRect/>
          </a:stretch>
        </p:blipFill>
        <p:spPr>
          <a:xfrm>
            <a:off x="4792889" y="1794959"/>
            <a:ext cx="3176912" cy="2280377"/>
          </a:xfrm>
          <a:prstGeom prst="rect">
            <a:avLst/>
          </a:prstGeom>
        </p:spPr>
      </p:pic>
      <p:sp>
        <p:nvSpPr>
          <p:cNvPr id="2" name="Title 1"/>
          <p:cNvSpPr>
            <a:spLocks noGrp="1"/>
          </p:cNvSpPr>
          <p:nvPr>
            <p:ph type="title"/>
          </p:nvPr>
        </p:nvSpPr>
        <p:spPr>
          <a:xfrm>
            <a:off x="457200" y="274637"/>
            <a:ext cx="8229600" cy="1520321"/>
          </a:xfrm>
        </p:spPr>
        <p:txBody>
          <a:bodyPr>
            <a:normAutofit fontScale="90000"/>
          </a:bodyPr>
          <a:lstStyle/>
          <a:p>
            <a:pPr algn="l"/>
            <a:r>
              <a:rPr lang="en-US" dirty="0" err="1" smtClean="0">
                <a:solidFill>
                  <a:srgbClr val="9BBB59"/>
                </a:solidFill>
              </a:rPr>
              <a:t>Burkhard</a:t>
            </a:r>
            <a:r>
              <a:rPr lang="en-US" dirty="0" smtClean="0">
                <a:solidFill>
                  <a:srgbClr val="9BBB59"/>
                </a:solidFill>
              </a:rPr>
              <a:t> Fuchs</a:t>
            </a:r>
            <a:br>
              <a:rPr lang="en-US" dirty="0" smtClean="0">
                <a:solidFill>
                  <a:srgbClr val="9BBB59"/>
                </a:solidFill>
              </a:rPr>
            </a:br>
            <a:r>
              <a:rPr lang="en-US" sz="3556" dirty="0" smtClean="0">
                <a:solidFill>
                  <a:srgbClr val="9BBB59"/>
                </a:solidFill>
              </a:rPr>
              <a:t>test particle simulations have primarily explored steady state spiral models.   What is the signature of a transient or varying spiral wave?</a:t>
            </a:r>
            <a:endParaRPr lang="en-US" sz="3556" dirty="0">
              <a:solidFill>
                <a:srgbClr val="9BBB59"/>
              </a:solidFill>
            </a:endParaRPr>
          </a:p>
        </p:txBody>
      </p:sp>
      <p:pic>
        <p:nvPicPr>
          <p:cNvPr id="4" name="Picture 3"/>
          <p:cNvPicPr>
            <a:picLocks noChangeAspect="1"/>
          </p:cNvPicPr>
          <p:nvPr/>
        </p:nvPicPr>
        <p:blipFill>
          <a:blip r:embed="rId3"/>
          <a:srcRect l="15000" b="16000"/>
          <a:stretch>
            <a:fillRect/>
          </a:stretch>
        </p:blipFill>
        <p:spPr>
          <a:xfrm>
            <a:off x="4761812" y="4075336"/>
            <a:ext cx="3388883" cy="2392134"/>
          </a:xfrm>
          <a:prstGeom prst="rect">
            <a:avLst/>
          </a:prstGeom>
        </p:spPr>
      </p:pic>
      <p:pic>
        <p:nvPicPr>
          <p:cNvPr id="6" name="Picture 5" descr="Screen shot 2011-01-04 at 9.18.49 AM.png"/>
          <p:cNvPicPr>
            <a:picLocks noChangeAspect="1"/>
          </p:cNvPicPr>
          <p:nvPr/>
        </p:nvPicPr>
        <p:blipFill>
          <a:blip r:embed="rId4"/>
          <a:srcRect l="15456" t="14145" r="15456" b="14145"/>
          <a:stretch>
            <a:fillRect/>
          </a:stretch>
        </p:blipFill>
        <p:spPr>
          <a:xfrm>
            <a:off x="725532" y="2788464"/>
            <a:ext cx="3083467" cy="2914327"/>
          </a:xfrm>
          <a:prstGeom prst="rect">
            <a:avLst/>
          </a:prstGeom>
        </p:spPr>
      </p:pic>
      <p:sp>
        <p:nvSpPr>
          <p:cNvPr id="10" name="Right Arrow 9"/>
          <p:cNvSpPr/>
          <p:nvPr/>
        </p:nvSpPr>
        <p:spPr>
          <a:xfrm>
            <a:off x="3683255" y="4175364"/>
            <a:ext cx="462640" cy="2189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Bent Arrow 7"/>
          <p:cNvSpPr/>
          <p:nvPr/>
        </p:nvSpPr>
        <p:spPr>
          <a:xfrm flipV="1">
            <a:off x="4006350" y="4292181"/>
            <a:ext cx="761882" cy="74818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a:off x="3999930" y="3369668"/>
            <a:ext cx="761882" cy="92251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 simulation – based on GALACTICS initial conditions for Milky Way model, but lacking gas</a:t>
            </a:r>
          </a:p>
          <a:p>
            <a:r>
              <a:rPr lang="en-US" dirty="0" err="1" smtClean="0"/>
              <a:t>Undersampled</a:t>
            </a:r>
            <a:r>
              <a:rPr lang="en-US" dirty="0" smtClean="0"/>
              <a:t> halo, heating of disk by halo but at level expected from molecular clouds</a:t>
            </a:r>
          </a:p>
          <a:p>
            <a:r>
              <a:rPr lang="en-US" dirty="0" smtClean="0"/>
              <a:t>Poor force resolution, this is a noisy but rich simulation</a:t>
            </a:r>
          </a:p>
          <a:p>
            <a:r>
              <a:rPr lang="en-US" dirty="0" smtClean="0"/>
              <a:t>Growth of lopsided mode could be due to poor energy conservation</a:t>
            </a:r>
          </a:p>
          <a:p>
            <a:r>
              <a:rPr lang="en-US" dirty="0" smtClean="0"/>
              <a:t>Increasing numbers of particles and using smaller </a:t>
            </a:r>
            <a:r>
              <a:rPr lang="en-US" dirty="0" err="1" smtClean="0"/>
              <a:t>timesteps</a:t>
            </a:r>
            <a:r>
              <a:rPr lang="en-US" dirty="0" smtClean="0"/>
              <a:t> may give an unrealistic galaxy --- if a quieter and more accurate simulation fails to grow a lopsided mode and our galaxy has one (it is lopsided) then outside perturbations are needed to seed it.  Particularly important if three armed waves are due to bar/lopsided coupling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 on galactic disk</a:t>
            </a:r>
            <a:endParaRPr lang="en-US" dirty="0"/>
          </a:p>
        </p:txBody>
      </p:sp>
      <p:sp>
        <p:nvSpPr>
          <p:cNvPr id="3" name="Content Placeholder 2"/>
          <p:cNvSpPr>
            <a:spLocks noGrp="1"/>
          </p:cNvSpPr>
          <p:nvPr>
            <p:ph idx="1"/>
          </p:nvPr>
        </p:nvSpPr>
        <p:spPr>
          <a:xfrm>
            <a:off x="457200" y="1417638"/>
            <a:ext cx="8229600" cy="5254221"/>
          </a:xfrm>
        </p:spPr>
        <p:txBody>
          <a:bodyPr>
            <a:normAutofit fontScale="70000" lnSpcReduction="20000"/>
          </a:bodyPr>
          <a:lstStyle/>
          <a:p>
            <a:r>
              <a:rPr lang="en-US" dirty="0" smtClean="0"/>
              <a:t>Structure in velocity distribution expected all over the galaxy</a:t>
            </a:r>
          </a:p>
          <a:p>
            <a:r>
              <a:rPr lang="en-US" dirty="0" smtClean="0"/>
              <a:t>Gaps in velocity distribution related to</a:t>
            </a:r>
          </a:p>
          <a:p>
            <a:pPr lvl="1"/>
            <a:r>
              <a:rPr lang="en-US" dirty="0" smtClean="0"/>
              <a:t>changes in dominant wave</a:t>
            </a:r>
          </a:p>
          <a:p>
            <a:pPr lvl="1"/>
            <a:r>
              <a:rPr lang="en-US" dirty="0" err="1" smtClean="0"/>
              <a:t>Lindblad</a:t>
            </a:r>
            <a:r>
              <a:rPr lang="en-US" dirty="0" smtClean="0"/>
              <a:t> resonances as spiral waves beginning and end at them and are coupled</a:t>
            </a:r>
          </a:p>
          <a:p>
            <a:pPr lvl="1"/>
            <a:r>
              <a:rPr lang="en-US" dirty="0" smtClean="0"/>
              <a:t>discontinuities in arms </a:t>
            </a:r>
          </a:p>
          <a:p>
            <a:pPr lvl="1"/>
            <a:endParaRPr lang="en-US" dirty="0" smtClean="0"/>
          </a:p>
          <a:p>
            <a:r>
              <a:rPr lang="en-US" dirty="0" smtClean="0"/>
              <a:t>More work needed to </a:t>
            </a:r>
          </a:p>
          <a:p>
            <a:pPr lvl="1"/>
            <a:r>
              <a:rPr lang="en-US" dirty="0" smtClean="0"/>
              <a:t>figure out patterns speeds, strengths and offsets from velocity distributions</a:t>
            </a:r>
          </a:p>
          <a:p>
            <a:pPr lvl="1"/>
            <a:r>
              <a:rPr lang="en-US" dirty="0" smtClean="0"/>
              <a:t>Match up structure in galaxy to models (including armlets) – possibly waves at all radii are coupled</a:t>
            </a:r>
          </a:p>
          <a:p>
            <a:pPr lvl="1"/>
            <a:r>
              <a:rPr lang="en-US" dirty="0" smtClean="0"/>
              <a:t>Relate radial migration and heating to waves present in simulation</a:t>
            </a:r>
          </a:p>
          <a:p>
            <a:pPr lvl="1"/>
            <a:r>
              <a:rPr lang="en-US" dirty="0" smtClean="0"/>
              <a:t>look at better and more simulations (shorter bar, more particles yet want spiral structure)</a:t>
            </a:r>
          </a:p>
          <a:p>
            <a:pPr lvl="1"/>
            <a:r>
              <a:rPr lang="en-US" dirty="0" smtClean="0"/>
              <a:t>understand the non-linear mode coupling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sp>
        <p:nvSpPr>
          <p:cNvPr id="3" name="Content Placeholder 2"/>
          <p:cNvSpPr>
            <a:spLocks noGrp="1"/>
          </p:cNvSpPr>
          <p:nvPr>
            <p:ph idx="1"/>
          </p:nvPr>
        </p:nvSpPr>
        <p:spPr/>
        <p:txBody>
          <a:bodyPr/>
          <a:lstStyle/>
          <a:p>
            <a:r>
              <a:rPr lang="en-US" dirty="0" smtClean="0"/>
              <a:t>Structure of tidal tails</a:t>
            </a:r>
            <a:endParaRPr lang="en-US" dirty="0"/>
          </a:p>
        </p:txBody>
      </p:sp>
      <p:pic>
        <p:nvPicPr>
          <p:cNvPr id="4" name="Picture 3" descr="Picture 1.png"/>
          <p:cNvPicPr>
            <a:picLocks noChangeAspect="1"/>
          </p:cNvPicPr>
          <p:nvPr/>
        </p:nvPicPr>
        <p:blipFill>
          <a:blip r:embed="rId2"/>
          <a:srcRect l="20225" t="5724" r="21239" b="8014"/>
          <a:stretch>
            <a:fillRect/>
          </a:stretch>
        </p:blipFill>
        <p:spPr>
          <a:xfrm>
            <a:off x="137807" y="638680"/>
            <a:ext cx="4317588" cy="5620932"/>
          </a:xfrm>
          <a:prstGeom prst="rect">
            <a:avLst/>
          </a:prstGeom>
        </p:spPr>
      </p:pic>
      <p:pic>
        <p:nvPicPr>
          <p:cNvPr id="5" name="Picture 4" descr="Picture 2.png"/>
          <p:cNvPicPr>
            <a:picLocks noChangeAspect="1"/>
          </p:cNvPicPr>
          <p:nvPr/>
        </p:nvPicPr>
        <p:blipFill>
          <a:blip r:embed="rId3"/>
          <a:srcRect l="21239" t="7913" r="15169" b="6783"/>
          <a:stretch>
            <a:fillRect/>
          </a:stretch>
        </p:blipFill>
        <p:spPr>
          <a:xfrm>
            <a:off x="4345959" y="448400"/>
            <a:ext cx="4711533" cy="5655119"/>
          </a:xfrm>
          <a:prstGeom prst="rect">
            <a:avLst/>
          </a:prstGeom>
        </p:spPr>
      </p:pic>
      <p:sp>
        <p:nvSpPr>
          <p:cNvPr id="6" name="TextBox 5"/>
          <p:cNvSpPr txBox="1"/>
          <p:nvPr/>
        </p:nvSpPr>
        <p:spPr>
          <a:xfrm>
            <a:off x="762000" y="457200"/>
            <a:ext cx="7696200" cy="1354217"/>
          </a:xfrm>
          <a:prstGeom prst="rect">
            <a:avLst/>
          </a:prstGeom>
          <a:noFill/>
        </p:spPr>
        <p:txBody>
          <a:bodyPr wrap="square" rtlCol="0">
            <a:spAutoFit/>
          </a:bodyPr>
          <a:lstStyle/>
          <a:p>
            <a:pPr algn="l"/>
            <a:r>
              <a:rPr lang="en-US" sz="2800" dirty="0" smtClean="0">
                <a:solidFill>
                  <a:srgbClr val="FFFF00"/>
                </a:solidFill>
              </a:rPr>
              <a:t>Structure of Self-Gravitating Stellar Tidal tails</a:t>
            </a:r>
          </a:p>
          <a:p>
            <a:pPr algn="l"/>
            <a:r>
              <a:rPr lang="en-US" dirty="0" smtClean="0">
                <a:solidFill>
                  <a:srgbClr val="FF0000"/>
                </a:solidFill>
              </a:rPr>
              <a:t>Substructure in tails is resolved with a few million particles in disrupting dwarf</a:t>
            </a:r>
          </a:p>
          <a:p>
            <a:pPr algn="l"/>
            <a:r>
              <a:rPr lang="en-US" dirty="0" smtClean="0">
                <a:solidFill>
                  <a:srgbClr val="FF0000"/>
                </a:solidFill>
              </a:rPr>
              <a:t>Substructure depends on number of dark matter halo particles?</a:t>
            </a:r>
          </a:p>
          <a:p>
            <a:pPr algn="l"/>
            <a:r>
              <a:rPr lang="en-US" dirty="0" smtClean="0">
                <a:solidFill>
                  <a:srgbClr val="FF0000"/>
                </a:solidFill>
              </a:rPr>
              <a:t>10</a:t>
            </a:r>
            <a:r>
              <a:rPr lang="en-US" baseline="30000" dirty="0" smtClean="0">
                <a:solidFill>
                  <a:srgbClr val="FF0000"/>
                </a:solidFill>
              </a:rPr>
              <a:t>4</a:t>
            </a:r>
            <a:r>
              <a:rPr lang="en-US" dirty="0" smtClean="0">
                <a:solidFill>
                  <a:srgbClr val="FF0000"/>
                </a:solidFill>
              </a:rPr>
              <a:t> halo particles						10</a:t>
            </a:r>
            <a:r>
              <a:rPr lang="en-US" baseline="30000" dirty="0" smtClean="0">
                <a:solidFill>
                  <a:srgbClr val="FF0000"/>
                </a:solidFill>
              </a:rPr>
              <a:t>5</a:t>
            </a:r>
            <a:r>
              <a:rPr lang="en-US" dirty="0" smtClean="0">
                <a:solidFill>
                  <a:srgbClr val="FF0000"/>
                </a:solidFill>
              </a:rPr>
              <a:t> halo particles</a:t>
            </a:r>
          </a:p>
        </p:txBody>
      </p:sp>
      <p:sp>
        <p:nvSpPr>
          <p:cNvPr id="8" name="TextBox 7"/>
          <p:cNvSpPr txBox="1"/>
          <p:nvPr/>
        </p:nvSpPr>
        <p:spPr>
          <a:xfrm>
            <a:off x="3647031" y="6074946"/>
            <a:ext cx="3617057" cy="369332"/>
          </a:xfrm>
          <a:prstGeom prst="rect">
            <a:avLst/>
          </a:prstGeom>
          <a:noFill/>
        </p:spPr>
        <p:txBody>
          <a:bodyPr wrap="square" rtlCol="0">
            <a:spAutoFit/>
          </a:bodyPr>
          <a:lstStyle/>
          <a:p>
            <a:r>
              <a:rPr lang="en-US" dirty="0" err="1" smtClean="0">
                <a:solidFill>
                  <a:schemeClr val="accent6">
                    <a:lumMod val="40000"/>
                    <a:lumOff val="60000"/>
                  </a:schemeClr>
                </a:solidFill>
              </a:rPr>
              <a:t>Comparetta</a:t>
            </a:r>
            <a:r>
              <a:rPr lang="en-US" dirty="0" smtClean="0">
                <a:solidFill>
                  <a:schemeClr val="accent6">
                    <a:lumMod val="40000"/>
                    <a:lumOff val="60000"/>
                  </a:schemeClr>
                </a:solidFill>
              </a:rPr>
              <a:t> &amp; Quillen  (2010)</a:t>
            </a:r>
            <a:endParaRPr lang="en-US"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Content Placeholder 3" descr="Picture 1.png"/>
          <p:cNvPicPr>
            <a:picLocks noChangeAspect="1"/>
          </p:cNvPicPr>
          <p:nvPr/>
        </p:nvPicPr>
        <p:blipFill>
          <a:blip r:embed="rId2"/>
          <a:srcRect l="287" t="9511" r="-670"/>
          <a:stretch>
            <a:fillRect/>
          </a:stretch>
        </p:blipFill>
        <p:spPr>
          <a:xfrm rot="19458662">
            <a:off x="3031602" y="4509146"/>
            <a:ext cx="4340490" cy="2757626"/>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Picture 6.png"/>
          <p:cNvPicPr>
            <a:picLocks noGrp="1" noChangeAspect="1"/>
          </p:cNvPicPr>
          <p:nvPr>
            <p:ph idx="1"/>
          </p:nvPr>
        </p:nvPicPr>
        <p:blipFill>
          <a:blip r:embed="rId3"/>
          <a:srcRect t="-216" r="50595" b="4096"/>
          <a:stretch>
            <a:fillRect/>
          </a:stretch>
        </p:blipFill>
        <p:spPr>
          <a:xfrm>
            <a:off x="457200" y="333398"/>
            <a:ext cx="3884272" cy="3410681"/>
          </a:xfrm>
          <a:ln w="47625">
            <a:solidFill>
              <a:schemeClr val="accent2"/>
            </a:solidFill>
          </a:ln>
        </p:spPr>
      </p:pic>
      <p:sp>
        <p:nvSpPr>
          <p:cNvPr id="8" name="TextBox 7"/>
          <p:cNvSpPr txBox="1"/>
          <p:nvPr/>
        </p:nvSpPr>
        <p:spPr>
          <a:xfrm>
            <a:off x="1883179" y="2934073"/>
            <a:ext cx="2458293" cy="369332"/>
          </a:xfrm>
          <a:prstGeom prst="rect">
            <a:avLst/>
          </a:prstGeom>
          <a:noFill/>
        </p:spPr>
        <p:txBody>
          <a:bodyPr wrap="square" rtlCol="0">
            <a:spAutoFit/>
          </a:bodyPr>
          <a:lstStyle/>
          <a:p>
            <a:r>
              <a:rPr lang="en-US" dirty="0" smtClean="0">
                <a:solidFill>
                  <a:schemeClr val="accent2">
                    <a:lumMod val="60000"/>
                    <a:lumOff val="40000"/>
                  </a:schemeClr>
                </a:solidFill>
              </a:rPr>
              <a:t>Smith et al. 2010</a:t>
            </a:r>
            <a:endParaRPr lang="en-US" dirty="0">
              <a:solidFill>
                <a:schemeClr val="accent2">
                  <a:lumMod val="60000"/>
                  <a:lumOff val="40000"/>
                </a:schemeClr>
              </a:solidFill>
            </a:endParaRPr>
          </a:p>
        </p:txBody>
      </p:sp>
      <p:sp>
        <p:nvSpPr>
          <p:cNvPr id="11" name="TextBox 10"/>
          <p:cNvSpPr txBox="1"/>
          <p:nvPr/>
        </p:nvSpPr>
        <p:spPr>
          <a:xfrm>
            <a:off x="4648630" y="259792"/>
            <a:ext cx="1649606" cy="369332"/>
          </a:xfrm>
          <a:prstGeom prst="rect">
            <a:avLst/>
          </a:prstGeom>
          <a:solidFill>
            <a:schemeClr val="tx1"/>
          </a:solidFill>
        </p:spPr>
        <p:txBody>
          <a:bodyPr wrap="square" rtlCol="0">
            <a:spAutoFit/>
          </a:bodyPr>
          <a:lstStyle/>
          <a:p>
            <a:r>
              <a:rPr lang="en-US" dirty="0" smtClean="0">
                <a:solidFill>
                  <a:schemeClr val="bg1"/>
                </a:solidFill>
              </a:rPr>
              <a:t>ARP 242 GALEX</a:t>
            </a:r>
            <a:endParaRPr lang="en-US" dirty="0">
              <a:solidFill>
                <a:schemeClr val="bg1"/>
              </a:solidFill>
            </a:endParaRPr>
          </a:p>
        </p:txBody>
      </p:sp>
      <p:sp>
        <p:nvSpPr>
          <p:cNvPr id="17" name="TextBox 16"/>
          <p:cNvSpPr txBox="1"/>
          <p:nvPr/>
        </p:nvSpPr>
        <p:spPr>
          <a:xfrm>
            <a:off x="3582864" y="6162719"/>
            <a:ext cx="2462665" cy="646331"/>
          </a:xfrm>
          <a:prstGeom prst="rect">
            <a:avLst/>
          </a:prstGeom>
          <a:solidFill>
            <a:schemeClr val="bg1"/>
          </a:solidFill>
        </p:spPr>
        <p:txBody>
          <a:bodyPr wrap="square" rtlCol="0">
            <a:spAutoFit/>
          </a:bodyPr>
          <a:lstStyle/>
          <a:p>
            <a:r>
              <a:rPr lang="en-US" dirty="0" smtClean="0"/>
              <a:t>SDSS counts Palomar 5 </a:t>
            </a:r>
            <a:r>
              <a:rPr lang="en-US" dirty="0" err="1" smtClean="0"/>
              <a:t>Odenkirchen</a:t>
            </a:r>
            <a:r>
              <a:rPr lang="en-US" dirty="0" smtClean="0"/>
              <a:t> et al. 02</a:t>
            </a:r>
            <a:endParaRPr lang="en-US" dirty="0"/>
          </a:p>
        </p:txBody>
      </p:sp>
      <p:pic>
        <p:nvPicPr>
          <p:cNvPr id="18" name="Content Placeholder 3" descr="Picture 2.png"/>
          <p:cNvPicPr>
            <a:picLocks noChangeAspect="1"/>
          </p:cNvPicPr>
          <p:nvPr/>
        </p:nvPicPr>
        <p:blipFill>
          <a:blip r:embed="rId4"/>
          <a:srcRect r="1671" b="2118"/>
          <a:stretch>
            <a:fillRect/>
          </a:stretch>
        </p:blipFill>
        <p:spPr>
          <a:xfrm>
            <a:off x="379553" y="4403517"/>
            <a:ext cx="3125664" cy="2454483"/>
          </a:xfrm>
          <a:prstGeom prst="rect">
            <a:avLst/>
          </a:prstGeom>
        </p:spPr>
      </p:pic>
      <p:pic>
        <p:nvPicPr>
          <p:cNvPr id="12" name="Picture 11"/>
          <p:cNvPicPr>
            <a:picLocks noChangeAspect="1"/>
          </p:cNvPicPr>
          <p:nvPr/>
        </p:nvPicPr>
        <p:blipFill>
          <a:blip r:embed="rId5"/>
          <a:srcRect b="64615"/>
          <a:stretch>
            <a:fillRect/>
          </a:stretch>
        </p:blipFill>
        <p:spPr>
          <a:xfrm>
            <a:off x="379553" y="3508785"/>
            <a:ext cx="6569228" cy="1416503"/>
          </a:xfrm>
          <a:prstGeom prst="rect">
            <a:avLst/>
          </a:prstGeom>
          <a:ln w="53975">
            <a:solidFill>
              <a:srgbClr val="F5AD40"/>
            </a:solidFill>
          </a:ln>
        </p:spPr>
      </p:pic>
      <p:pic>
        <p:nvPicPr>
          <p:cNvPr id="6" name="Content Placeholder 3" descr="Picture 4.png"/>
          <p:cNvPicPr>
            <a:picLocks noChangeAspect="1"/>
          </p:cNvPicPr>
          <p:nvPr/>
        </p:nvPicPr>
        <p:blipFill>
          <a:blip r:embed="rId6"/>
          <a:srcRect l="8746" t="8216" r="57335" b="6055"/>
          <a:stretch>
            <a:fillRect/>
          </a:stretch>
        </p:blipFill>
        <p:spPr>
          <a:xfrm rot="10800000">
            <a:off x="4268483" y="85215"/>
            <a:ext cx="3108114" cy="3530325"/>
          </a:xfrm>
          <a:prstGeom prst="rect">
            <a:avLst/>
          </a:prstGeom>
          <a:ln w="15875">
            <a:solidFill>
              <a:schemeClr val="tx2">
                <a:lumMod val="60000"/>
                <a:lumOff val="40000"/>
              </a:schemeClr>
            </a:solidFill>
          </a:ln>
        </p:spPr>
      </p:pic>
      <p:pic>
        <p:nvPicPr>
          <p:cNvPr id="9" name="Picture 8" descr="Picture 1.png"/>
          <p:cNvPicPr>
            <a:picLocks noChangeAspect="1"/>
          </p:cNvPicPr>
          <p:nvPr/>
        </p:nvPicPr>
        <p:blipFill>
          <a:blip r:embed="rId7"/>
          <a:srcRect l="18950" r="18950"/>
          <a:stretch>
            <a:fillRect/>
          </a:stretch>
        </p:blipFill>
        <p:spPr>
          <a:xfrm>
            <a:off x="7074920" y="123185"/>
            <a:ext cx="1498509" cy="6362700"/>
          </a:xfrm>
          <a:prstGeom prst="rect">
            <a:avLst/>
          </a:prstGeom>
        </p:spPr>
      </p:pic>
      <p:sp>
        <p:nvSpPr>
          <p:cNvPr id="13" name="TextBox 12"/>
          <p:cNvSpPr txBox="1"/>
          <p:nvPr/>
        </p:nvSpPr>
        <p:spPr>
          <a:xfrm>
            <a:off x="941132" y="3583160"/>
            <a:ext cx="3257439" cy="369332"/>
          </a:xfrm>
          <a:prstGeom prst="rect">
            <a:avLst/>
          </a:prstGeom>
          <a:noFill/>
        </p:spPr>
        <p:txBody>
          <a:bodyPr wrap="square" rtlCol="0">
            <a:spAutoFit/>
          </a:bodyPr>
          <a:lstStyle/>
          <a:p>
            <a:r>
              <a:rPr lang="en-US" dirty="0" smtClean="0">
                <a:solidFill>
                  <a:srgbClr val="FFFF00"/>
                </a:solidFill>
              </a:rPr>
              <a:t>Comet Shoemaker-Levy 9</a:t>
            </a:r>
            <a:endParaRPr lang="en-US" dirty="0">
              <a:solidFill>
                <a:srgbClr val="FFFF00"/>
              </a:solidFill>
            </a:endParaRPr>
          </a:p>
        </p:txBody>
      </p:sp>
      <p:pic>
        <p:nvPicPr>
          <p:cNvPr id="19" name="Picture 18" descr="Screen shot 2010-11-11 at 10.02.05 AM.png"/>
          <p:cNvPicPr>
            <a:picLocks noChangeAspect="1"/>
          </p:cNvPicPr>
          <p:nvPr/>
        </p:nvPicPr>
        <p:blipFill>
          <a:blip r:embed="rId8"/>
          <a:stretch>
            <a:fillRect/>
          </a:stretch>
        </p:blipFill>
        <p:spPr>
          <a:xfrm>
            <a:off x="2965009" y="1702173"/>
            <a:ext cx="1917700" cy="12319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Jeans Instability</a:t>
            </a:r>
            <a:endParaRPr lang="en-US" dirty="0"/>
          </a:p>
        </p:txBody>
      </p:sp>
      <p:sp>
        <p:nvSpPr>
          <p:cNvPr id="3" name="Content Placeholder 2"/>
          <p:cNvSpPr>
            <a:spLocks noGrp="1"/>
          </p:cNvSpPr>
          <p:nvPr>
            <p:ph idx="1"/>
          </p:nvPr>
        </p:nvSpPr>
        <p:spPr>
          <a:xfrm>
            <a:off x="2493652" y="1600200"/>
            <a:ext cx="6193148" cy="4525963"/>
          </a:xfrm>
        </p:spPr>
        <p:txBody>
          <a:bodyPr>
            <a:normAutofit fontScale="85000" lnSpcReduction="20000"/>
          </a:bodyPr>
          <a:lstStyle/>
          <a:p>
            <a:r>
              <a:rPr lang="en-US" dirty="0" smtClean="0"/>
              <a:t>For gas:</a:t>
            </a:r>
          </a:p>
          <a:p>
            <a:pPr lvl="1"/>
            <a:r>
              <a:rPr lang="en-US" dirty="0" smtClean="0"/>
              <a:t>Gravity pulls clumps together</a:t>
            </a:r>
          </a:p>
          <a:p>
            <a:pPr lvl="1"/>
            <a:r>
              <a:rPr lang="en-US" dirty="0" smtClean="0"/>
              <a:t>Pressure prevents collapse</a:t>
            </a:r>
          </a:p>
          <a:p>
            <a:pPr lvl="1"/>
            <a:r>
              <a:rPr lang="en-US" dirty="0" smtClean="0"/>
              <a:t>Magnetic pressure prevents varicose collapse of a gas cylinder (Chandrasekhar &amp; Fermi 1953) Longitudinal collapse still possible (e.g., </a:t>
            </a:r>
            <a:r>
              <a:rPr lang="en-US" dirty="0" err="1" smtClean="0"/>
              <a:t>Ostriker</a:t>
            </a:r>
            <a:r>
              <a:rPr lang="en-US" dirty="0" smtClean="0"/>
              <a:t> ‘64)</a:t>
            </a:r>
          </a:p>
          <a:p>
            <a:r>
              <a:rPr lang="en-US" dirty="0" smtClean="0"/>
              <a:t>For stars:</a:t>
            </a:r>
          </a:p>
          <a:p>
            <a:pPr lvl="1"/>
            <a:r>
              <a:rPr lang="en-US" dirty="0" smtClean="0"/>
              <a:t>Gravity pulls together</a:t>
            </a:r>
          </a:p>
          <a:p>
            <a:pPr lvl="1"/>
            <a:r>
              <a:rPr lang="en-US" dirty="0" smtClean="0"/>
              <a:t>Random motions prevent collapse at small wavelengths -- Landau damping in a plasma (</a:t>
            </a:r>
            <a:r>
              <a:rPr lang="en-US" dirty="0" err="1" smtClean="0"/>
              <a:t>Fridman</a:t>
            </a:r>
            <a:r>
              <a:rPr lang="en-US" dirty="0" smtClean="0"/>
              <a:t> &amp; </a:t>
            </a:r>
            <a:r>
              <a:rPr lang="en-US" dirty="0" err="1" smtClean="0"/>
              <a:t>Polyachenko</a:t>
            </a:r>
            <a:r>
              <a:rPr lang="en-US" dirty="0" smtClean="0"/>
              <a:t>) </a:t>
            </a:r>
            <a:endParaRPr lang="en-US" dirty="0"/>
          </a:p>
        </p:txBody>
      </p:sp>
      <p:sp>
        <p:nvSpPr>
          <p:cNvPr id="6" name="Oval 5"/>
          <p:cNvSpPr>
            <a:spLocks noChangeAspect="1"/>
          </p:cNvSpPr>
          <p:nvPr/>
        </p:nvSpPr>
        <p:spPr>
          <a:xfrm>
            <a:off x="1208098" y="236989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298546" y="242935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1373506" y="272116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494930" y="253278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1254562" y="261273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440066" y="348186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500034" y="468357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562450" y="359159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515170" y="5517933"/>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373506" y="415592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508546" y="395585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723954" y="4634513"/>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592962" y="515826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460306" y="4295031"/>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1318642" y="213374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1398818" y="533365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1353410" y="302466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483234" y="370502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1440066" y="6016435"/>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1549794" y="584711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452722" y="573738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10800000">
            <a:off x="1827642" y="2598545"/>
            <a:ext cx="371723"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93206" y="2535673"/>
            <a:ext cx="382556" cy="1510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1051796" y="2951458"/>
            <a:ext cx="441223" cy="1"/>
          </a:xfrm>
          <a:prstGeom prst="straightConnector1">
            <a:avLst/>
          </a:prstGeom>
          <a:ln>
            <a:solidFill>
              <a:schemeClr val="accent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7" name="Oval 46"/>
          <p:cNvSpPr>
            <a:spLocks noChangeAspect="1"/>
          </p:cNvSpPr>
          <p:nvPr/>
        </p:nvSpPr>
        <p:spPr>
          <a:xfrm>
            <a:off x="1667570" y="5670333"/>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1603138" y="5389013"/>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1366674" y="389139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1378114" y="192987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rot="16200000" flipH="1">
            <a:off x="1192679" y="1599882"/>
            <a:ext cx="397344" cy="1"/>
          </a:xfrm>
          <a:prstGeom prst="straightConnector1">
            <a:avLst/>
          </a:prstGeom>
          <a:ln>
            <a:solidFill>
              <a:schemeClr val="accent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16838" y="3172070"/>
            <a:ext cx="991260" cy="369332"/>
          </a:xfrm>
          <a:prstGeom prst="rect">
            <a:avLst/>
          </a:prstGeom>
          <a:noFill/>
        </p:spPr>
        <p:txBody>
          <a:bodyPr wrap="square" rtlCol="0">
            <a:spAutoFit/>
          </a:bodyPr>
          <a:lstStyle/>
          <a:p>
            <a:r>
              <a:rPr lang="en-US" dirty="0" smtClean="0">
                <a:solidFill>
                  <a:schemeClr val="accent2">
                    <a:lumMod val="75000"/>
                  </a:schemeClr>
                </a:solidFill>
              </a:rPr>
              <a:t>gravity</a:t>
            </a:r>
            <a:endParaRPr lang="en-US" dirty="0">
              <a:solidFill>
                <a:schemeClr val="accent2">
                  <a:lumMod val="75000"/>
                </a:schemeClr>
              </a:solidFill>
            </a:endParaRPr>
          </a:p>
        </p:txBody>
      </p:sp>
      <p:cxnSp>
        <p:nvCxnSpPr>
          <p:cNvPr id="53" name="Straight Arrow Connector 52"/>
          <p:cNvCxnSpPr/>
          <p:nvPr/>
        </p:nvCxnSpPr>
        <p:spPr>
          <a:xfrm rot="10800000">
            <a:off x="818442" y="5771495"/>
            <a:ext cx="371723"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1993062" y="5737389"/>
            <a:ext cx="500590" cy="221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flipH="1" flipV="1">
            <a:off x="1183876" y="5109657"/>
            <a:ext cx="504830" cy="3911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a:off x="1365994" y="6232837"/>
            <a:ext cx="592132"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69238" y="5028370"/>
            <a:ext cx="991260" cy="369332"/>
          </a:xfrm>
          <a:prstGeom prst="rect">
            <a:avLst/>
          </a:prstGeom>
          <a:noFill/>
        </p:spPr>
        <p:txBody>
          <a:bodyPr wrap="square" rtlCol="0">
            <a:spAutoFit/>
          </a:bodyPr>
          <a:lstStyle/>
          <a:p>
            <a:r>
              <a:rPr lang="en-US" dirty="0" smtClean="0">
                <a:solidFill>
                  <a:srgbClr val="008000"/>
                </a:solidFill>
              </a:rPr>
              <a:t>pressure</a:t>
            </a:r>
            <a:r>
              <a:rPr lang="en-US" dirty="0" smtClean="0">
                <a:solidFill>
                  <a:schemeClr val="accent2">
                    <a:lumMod val="75000"/>
                  </a:schemeClr>
                </a:solidFill>
              </a:rPr>
              <a:t> </a:t>
            </a:r>
            <a:endParaRPr lang="en-US" dirty="0">
              <a:solidFill>
                <a:schemeClr val="accent2">
                  <a:lumMod val="75000"/>
                </a:schemeClr>
              </a:solidFill>
            </a:endParaRPr>
          </a:p>
        </p:txBody>
      </p:sp>
      <p:sp>
        <p:nvSpPr>
          <p:cNvPr id="68" name="Oval 67"/>
          <p:cNvSpPr>
            <a:spLocks noChangeAspect="1"/>
          </p:cNvSpPr>
          <p:nvPr/>
        </p:nvSpPr>
        <p:spPr>
          <a:xfrm>
            <a:off x="1445778" y="5541413"/>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1397650" y="3767477"/>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1471042" y="2286149"/>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1504642" y="4105353"/>
            <a:ext cx="109728" cy="10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Jeans Instability of a stellar Cylinder</a:t>
            </a:r>
            <a:endParaRPr lang="en-US" dirty="0"/>
          </a:p>
        </p:txBody>
      </p:sp>
      <p:sp>
        <p:nvSpPr>
          <p:cNvPr id="3" name="Content Placeholder 2"/>
          <p:cNvSpPr>
            <a:spLocks noGrp="1"/>
          </p:cNvSpPr>
          <p:nvPr>
            <p:ph idx="1"/>
          </p:nvPr>
        </p:nvSpPr>
        <p:spPr/>
        <p:txBody>
          <a:bodyPr>
            <a:normAutofit/>
          </a:bodyPr>
          <a:lstStyle/>
          <a:p>
            <a:r>
              <a:rPr lang="en-US" dirty="0" smtClean="0"/>
              <a:t>Growth rate depends on the wavelength,</a:t>
            </a:r>
          </a:p>
          <a:p>
            <a:pPr lvl="1"/>
            <a:r>
              <a:rPr lang="en-US" dirty="0" smtClean="0"/>
              <a:t>for plane waves larger wavelength perturbations grow more quickly</a:t>
            </a:r>
          </a:p>
          <a:p>
            <a:r>
              <a:rPr lang="en-US" dirty="0" smtClean="0"/>
              <a:t>Wavelengths larger than the cylinder diameter don’t feel gravity as strongly </a:t>
            </a:r>
          </a:p>
          <a:p>
            <a:pPr>
              <a:buNone/>
            </a:pPr>
            <a:r>
              <a:rPr lang="en-US" dirty="0" err="1" smtClean="0">
                <a:sym typeface="Wingdings"/>
              </a:rPr>
              <a:t></a:t>
            </a:r>
            <a:r>
              <a:rPr lang="en-US" dirty="0">
                <a:sym typeface="Wingdings"/>
              </a:rPr>
              <a:t> </a:t>
            </a:r>
            <a:r>
              <a:rPr lang="en-US" dirty="0" smtClean="0"/>
              <a:t>There is a fastest growing wavelength – as there was for the Plateau-Rayleigh instability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25000" dirty="0" smtClean="0"/>
              <a:t>Longitudinal Perturbations of a Stellar Cylinder </a:t>
            </a:r>
            <a:endParaRPr lang="en-US" baseline="-25000" dirty="0"/>
          </a:p>
        </p:txBody>
      </p:sp>
      <p:pic>
        <p:nvPicPr>
          <p:cNvPr id="4" name="Content Placeholder 3" descr="latex-im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1448474" y="3405326"/>
            <a:ext cx="4530072" cy="800405"/>
          </a:xfrm>
        </p:spPr>
      </p:pic>
      <p:sp>
        <p:nvSpPr>
          <p:cNvPr id="5" name="TextBox 4"/>
          <p:cNvSpPr txBox="1"/>
          <p:nvPr/>
        </p:nvSpPr>
        <p:spPr>
          <a:xfrm>
            <a:off x="1037726" y="1417638"/>
            <a:ext cx="7171157" cy="1938992"/>
          </a:xfrm>
          <a:prstGeom prst="rect">
            <a:avLst/>
          </a:prstGeom>
          <a:noFill/>
        </p:spPr>
        <p:txBody>
          <a:bodyPr wrap="square" rtlCol="0">
            <a:spAutoFit/>
          </a:bodyPr>
          <a:lstStyle/>
          <a:p>
            <a:r>
              <a:rPr lang="en-US" sz="2000" dirty="0" err="1" smtClean="0"/>
              <a:t>σ</a:t>
            </a:r>
            <a:r>
              <a:rPr lang="en-US" sz="2000" baseline="-25000" dirty="0" smtClean="0"/>
              <a:t>*</a:t>
            </a:r>
            <a:r>
              <a:rPr lang="en-US" sz="2000" dirty="0" smtClean="0"/>
              <a:t> velocity dispersion or sound speed</a:t>
            </a:r>
          </a:p>
          <a:p>
            <a:r>
              <a:rPr lang="en-US" sz="2000" dirty="0" err="1" smtClean="0"/>
              <a:t>μ</a:t>
            </a:r>
            <a:r>
              <a:rPr lang="en-US" sz="2000" dirty="0" smtClean="0"/>
              <a:t>  linear mass density</a:t>
            </a:r>
          </a:p>
          <a:p>
            <a:r>
              <a:rPr lang="en-US" sz="2000" dirty="0" smtClean="0"/>
              <a:t>G gravitational constant</a:t>
            </a:r>
          </a:p>
          <a:p>
            <a:r>
              <a:rPr lang="en-US" sz="2000" dirty="0" smtClean="0"/>
              <a:t>r</a:t>
            </a:r>
            <a:r>
              <a:rPr lang="en-US" sz="2000" baseline="-25000" dirty="0" smtClean="0"/>
              <a:t>0</a:t>
            </a:r>
            <a:r>
              <a:rPr lang="en-US" sz="2000" dirty="0" smtClean="0"/>
              <a:t>  cylinder radius</a:t>
            </a:r>
          </a:p>
          <a:p>
            <a:r>
              <a:rPr lang="en-US" sz="2000" dirty="0" err="1" smtClean="0"/>
              <a:t>f(z,v</a:t>
            </a:r>
            <a:r>
              <a:rPr lang="en-US" sz="2000" dirty="0" smtClean="0"/>
              <a:t>)   = f</a:t>
            </a:r>
            <a:r>
              <a:rPr lang="en-US" sz="2000" baseline="-25000" dirty="0" smtClean="0"/>
              <a:t>0</a:t>
            </a:r>
            <a:r>
              <a:rPr lang="en-US" sz="2000" dirty="0" smtClean="0"/>
              <a:t> + f</a:t>
            </a:r>
            <a:r>
              <a:rPr lang="en-US" sz="2000" baseline="-25000" dirty="0" smtClean="0"/>
              <a:t>1</a:t>
            </a:r>
            <a:r>
              <a:rPr lang="en-US" sz="2000" dirty="0" smtClean="0"/>
              <a:t>  distribution function  (see </a:t>
            </a:r>
            <a:r>
              <a:rPr lang="en-US" sz="2000" dirty="0" err="1" smtClean="0"/>
              <a:t>Fridman</a:t>
            </a:r>
            <a:r>
              <a:rPr lang="en-US" sz="2000" dirty="0" smtClean="0"/>
              <a:t> and </a:t>
            </a:r>
            <a:r>
              <a:rPr lang="en-US" sz="2000" dirty="0" err="1" smtClean="0"/>
              <a:t>Polyachenko</a:t>
            </a:r>
            <a:r>
              <a:rPr lang="en-US" sz="2000" dirty="0" smtClean="0"/>
              <a:t>)</a:t>
            </a:r>
          </a:p>
          <a:p>
            <a:r>
              <a:rPr lang="en-US" sz="2000" dirty="0" err="1" smtClean="0"/>
              <a:t>Linearized</a:t>
            </a:r>
            <a:r>
              <a:rPr lang="en-US" sz="2000" dirty="0" smtClean="0"/>
              <a:t> version of the </a:t>
            </a:r>
            <a:r>
              <a:rPr lang="en-US" sz="2000" dirty="0" err="1" smtClean="0"/>
              <a:t>collisionless</a:t>
            </a:r>
            <a:r>
              <a:rPr lang="en-US" sz="2000" dirty="0" smtClean="0"/>
              <a:t> Boltzmann equation</a:t>
            </a:r>
          </a:p>
        </p:txBody>
      </p:sp>
      <p:pic>
        <p:nvPicPr>
          <p:cNvPr id="6" name="Picture 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240193" y="4884585"/>
            <a:ext cx="5493258" cy="390906"/>
          </a:xfrm>
          <a:prstGeom prst="rect">
            <a:avLst/>
          </a:prstGeom>
        </p:spPr>
      </p:pic>
      <p:sp>
        <p:nvSpPr>
          <p:cNvPr id="7" name="TextBox 6"/>
          <p:cNvSpPr txBox="1"/>
          <p:nvPr/>
        </p:nvSpPr>
        <p:spPr>
          <a:xfrm>
            <a:off x="1099679" y="4205731"/>
            <a:ext cx="6164407" cy="646331"/>
          </a:xfrm>
          <a:prstGeom prst="rect">
            <a:avLst/>
          </a:prstGeom>
          <a:noFill/>
        </p:spPr>
        <p:txBody>
          <a:bodyPr wrap="square" rtlCol="0">
            <a:spAutoFit/>
          </a:bodyPr>
          <a:lstStyle/>
          <a:p>
            <a:r>
              <a:rPr lang="en-US" dirty="0" smtClean="0"/>
              <a:t>Perturbations on a cylinder proportional to </a:t>
            </a:r>
            <a:r>
              <a:rPr lang="en-US" dirty="0" err="1" smtClean="0"/>
              <a:t>cos</a:t>
            </a:r>
            <a:r>
              <a:rPr lang="en-US" dirty="0" smtClean="0"/>
              <a:t> </a:t>
            </a:r>
            <a:r>
              <a:rPr lang="en-US" i="1" dirty="0" err="1" smtClean="0"/>
              <a:t>kz</a:t>
            </a:r>
            <a:r>
              <a:rPr lang="en-US" dirty="0" smtClean="0"/>
              <a:t> produce gravitational perturbations of the form </a:t>
            </a:r>
          </a:p>
        </p:txBody>
      </p:sp>
      <p:sp>
        <p:nvSpPr>
          <p:cNvPr id="9" name="TextBox 8"/>
          <p:cNvSpPr txBox="1"/>
          <p:nvPr/>
        </p:nvSpPr>
        <p:spPr>
          <a:xfrm>
            <a:off x="1053215" y="5415300"/>
            <a:ext cx="5992917" cy="369332"/>
          </a:xfrm>
          <a:prstGeom prst="rect">
            <a:avLst/>
          </a:prstGeom>
          <a:noFill/>
        </p:spPr>
        <p:txBody>
          <a:bodyPr wrap="square" rtlCol="0">
            <a:spAutoFit/>
          </a:bodyPr>
          <a:lstStyle/>
          <a:p>
            <a:r>
              <a:rPr lang="en-US" dirty="0" smtClean="0"/>
              <a:t>and a very approximate dispersion relation</a:t>
            </a:r>
            <a:endParaRPr lang="en-US" dirty="0"/>
          </a:p>
        </p:txBody>
      </p:sp>
      <p:pic>
        <p:nvPicPr>
          <p:cNvPr id="10" name="Picture 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1239071" y="5753652"/>
            <a:ext cx="6632886" cy="58268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1.png"/>
          <p:cNvPicPr>
            <a:picLocks noChangeAspect="1"/>
          </p:cNvPicPr>
          <p:nvPr/>
        </p:nvPicPr>
        <p:blipFill>
          <a:blip r:embed="rId2"/>
          <a:srcRect l="5626" t="12205" r="3750" b="7323"/>
          <a:stretch>
            <a:fillRect/>
          </a:stretch>
        </p:blipFill>
        <p:spPr>
          <a:xfrm>
            <a:off x="4479655" y="1495545"/>
            <a:ext cx="4419512" cy="3014901"/>
          </a:xfrm>
          <a:prstGeom prst="rect">
            <a:avLst/>
          </a:prstGeom>
        </p:spPr>
      </p:pic>
      <p:sp>
        <p:nvSpPr>
          <p:cNvPr id="2" name="Title 1"/>
          <p:cNvSpPr>
            <a:spLocks noGrp="1"/>
          </p:cNvSpPr>
          <p:nvPr>
            <p:ph type="title"/>
          </p:nvPr>
        </p:nvSpPr>
        <p:spPr/>
        <p:txBody>
          <a:bodyPr>
            <a:normAutofit fontScale="90000"/>
          </a:bodyPr>
          <a:lstStyle/>
          <a:p>
            <a:r>
              <a:rPr lang="en-US" dirty="0" smtClean="0"/>
              <a:t>Wavelengths and Growth rates of the fastest growing wavelength</a:t>
            </a:r>
            <a:endParaRPr lang="en-US" dirty="0"/>
          </a:p>
        </p:txBody>
      </p:sp>
      <p:sp>
        <p:nvSpPr>
          <p:cNvPr id="3" name="Content Placeholder 2"/>
          <p:cNvSpPr>
            <a:spLocks noGrp="1"/>
          </p:cNvSpPr>
          <p:nvPr>
            <p:ph idx="1"/>
          </p:nvPr>
        </p:nvSpPr>
        <p:spPr>
          <a:xfrm>
            <a:off x="457200" y="4399033"/>
            <a:ext cx="8229600" cy="2044620"/>
          </a:xfrm>
        </p:spPr>
        <p:txBody>
          <a:bodyPr>
            <a:noAutofit/>
          </a:bodyPr>
          <a:lstStyle/>
          <a:p>
            <a:pPr>
              <a:buNone/>
            </a:pPr>
            <a:endParaRPr lang="en-US" sz="2000" dirty="0" smtClean="0"/>
          </a:p>
          <a:p>
            <a:r>
              <a:rPr lang="en-US" sz="2000" dirty="0" smtClean="0"/>
              <a:t>For q~1   fastest growing wavelength has </a:t>
            </a:r>
            <a:r>
              <a:rPr lang="en-US" sz="2000" dirty="0" err="1" smtClean="0"/>
              <a:t>λ~few</a:t>
            </a:r>
            <a:r>
              <a:rPr lang="en-US" sz="2000" dirty="0" smtClean="0"/>
              <a:t> times r</a:t>
            </a:r>
            <a:r>
              <a:rPr lang="en-US" sz="2000" baseline="-25000" dirty="0" smtClean="0"/>
              <a:t>0 </a:t>
            </a:r>
            <a:r>
              <a:rPr lang="en-US" sz="2000" dirty="0" smtClean="0"/>
              <a:t>and growth rate ~ σ/r</a:t>
            </a:r>
            <a:r>
              <a:rPr lang="en-US" sz="2000" baseline="-25000" dirty="0" smtClean="0"/>
              <a:t>0</a:t>
            </a:r>
            <a:endParaRPr lang="en-US" sz="2000" dirty="0" smtClean="0"/>
          </a:p>
          <a:p>
            <a:r>
              <a:rPr lang="en-US" sz="2000" dirty="0" smtClean="0"/>
              <a:t>Estimate is not accurate as it is difficult to calculate for kr</a:t>
            </a:r>
            <a:r>
              <a:rPr lang="en-US" sz="2000" baseline="-25000" dirty="0" smtClean="0"/>
              <a:t>0</a:t>
            </a:r>
            <a:r>
              <a:rPr lang="en-US" sz="2000" dirty="0" smtClean="0"/>
              <a:t>~1  near the  fastest growing wavelength </a:t>
            </a:r>
          </a:p>
          <a:p>
            <a:r>
              <a:rPr lang="en-US" sz="2000" dirty="0" smtClean="0"/>
              <a:t>To first order, sausage and longitudinal variations have same dispersion relation </a:t>
            </a:r>
            <a:endParaRPr lang="en-US" sz="2000" dirty="0"/>
          </a:p>
        </p:txBody>
      </p:sp>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8443" y="1666678"/>
            <a:ext cx="3176603" cy="922240"/>
          </a:xfrm>
          <a:prstGeom prst="rect">
            <a:avLst/>
          </a:prstGeom>
        </p:spPr>
      </p:pic>
      <p:sp>
        <p:nvSpPr>
          <p:cNvPr id="7" name="TextBox 6"/>
          <p:cNvSpPr txBox="1"/>
          <p:nvPr/>
        </p:nvSpPr>
        <p:spPr>
          <a:xfrm>
            <a:off x="457200" y="2588918"/>
            <a:ext cx="4235803" cy="2523768"/>
          </a:xfrm>
          <a:prstGeom prst="rect">
            <a:avLst/>
          </a:prstGeom>
          <a:noFill/>
        </p:spPr>
        <p:txBody>
          <a:bodyPr wrap="square" rtlCol="0">
            <a:spAutoFit/>
          </a:bodyPr>
          <a:lstStyle/>
          <a:p>
            <a:pPr marL="279400" indent="-217488">
              <a:buFont typeface="Arial"/>
              <a:buChar char="•"/>
            </a:pPr>
            <a:r>
              <a:rPr lang="en-US" sz="2000" dirty="0" smtClean="0"/>
              <a:t>For wavelengths sufficiently long there is instability</a:t>
            </a:r>
          </a:p>
          <a:p>
            <a:pPr marL="279400" indent="-217488">
              <a:buFont typeface="Arial"/>
              <a:buChar char="•"/>
            </a:pPr>
            <a:r>
              <a:rPr lang="en-US" sz="2000" dirty="0" smtClean="0"/>
              <a:t>Instability cuts off at short wavelengths due to Landau damping</a:t>
            </a:r>
          </a:p>
          <a:p>
            <a:pPr marL="279400" indent="-217488">
              <a:buFont typeface="Arial"/>
              <a:buChar char="•"/>
            </a:pPr>
            <a:r>
              <a:rPr lang="en-US" sz="2000" dirty="0" smtClean="0"/>
              <a:t>With motions restricted to along tail, only one parameter determines fastest growing wavelength</a:t>
            </a:r>
          </a:p>
          <a:p>
            <a:endParaRPr lang="en-US" dirty="0"/>
          </a:p>
        </p:txBody>
      </p:sp>
      <p:sp>
        <p:nvSpPr>
          <p:cNvPr id="8" name="TextBox 7"/>
          <p:cNvSpPr txBox="1"/>
          <p:nvPr/>
        </p:nvSpPr>
        <p:spPr>
          <a:xfrm>
            <a:off x="6706497" y="4247573"/>
            <a:ext cx="1409456" cy="810478"/>
          </a:xfrm>
          <a:prstGeom prst="rect">
            <a:avLst/>
          </a:prstGeom>
          <a:noFill/>
        </p:spPr>
        <p:txBody>
          <a:bodyPr wrap="square" rtlCol="0">
            <a:spAutoFit/>
          </a:bodyPr>
          <a:lstStyle/>
          <a:p>
            <a:r>
              <a:rPr lang="en-US" sz="2800" i="1" dirty="0" err="1" smtClean="0">
                <a:solidFill>
                  <a:srgbClr val="FF6600"/>
                </a:solidFill>
              </a:rPr>
              <a:t>k</a:t>
            </a:r>
            <a:r>
              <a:rPr lang="en-US" sz="2800" i="1" dirty="0" smtClean="0">
                <a:solidFill>
                  <a:srgbClr val="FF6600"/>
                </a:solidFill>
              </a:rPr>
              <a:t> </a:t>
            </a:r>
            <a:r>
              <a:rPr lang="en-US" sz="2800" i="1" dirty="0" err="1" smtClean="0">
                <a:solidFill>
                  <a:srgbClr val="FF6600"/>
                </a:solidFill>
              </a:rPr>
              <a:t>r</a:t>
            </a:r>
            <a:r>
              <a:rPr lang="en-US" sz="2800" baseline="-25000" dirty="0" err="1" smtClean="0">
                <a:solidFill>
                  <a:srgbClr val="FF6600"/>
                </a:solidFill>
              </a:rPr>
              <a:t>o</a:t>
            </a:r>
            <a:r>
              <a:rPr lang="en-US" sz="2800" baseline="-25000" dirty="0" smtClean="0">
                <a:solidFill>
                  <a:srgbClr val="FF6600"/>
                </a:solidFill>
              </a:rPr>
              <a:t>    </a:t>
            </a:r>
            <a:r>
              <a:rPr lang="en-US" sz="2800" dirty="0" err="1" smtClean="0">
                <a:solidFill>
                  <a:srgbClr val="FF6600"/>
                </a:solidFill>
                <a:sym typeface="Wingdings"/>
              </a:rPr>
              <a:t></a:t>
            </a:r>
            <a:endParaRPr lang="en-US" sz="2800" dirty="0" smtClean="0">
              <a:solidFill>
                <a:srgbClr val="FF6600"/>
              </a:solidFill>
              <a:sym typeface="Wingdings"/>
            </a:endParaRPr>
          </a:p>
          <a:p>
            <a:endParaRPr lang="en-US" sz="2800" baseline="-25000" dirty="0">
              <a:solidFill>
                <a:srgbClr val="FF6600"/>
              </a:solidFill>
            </a:endParaRPr>
          </a:p>
        </p:txBody>
      </p:sp>
      <p:sp>
        <p:nvSpPr>
          <p:cNvPr id="9" name="TextBox 8"/>
          <p:cNvSpPr txBox="1"/>
          <p:nvPr/>
        </p:nvSpPr>
        <p:spPr>
          <a:xfrm rot="16200000">
            <a:off x="3582143" y="2559985"/>
            <a:ext cx="2309835" cy="523220"/>
          </a:xfrm>
          <a:prstGeom prst="rect">
            <a:avLst/>
          </a:prstGeom>
          <a:noFill/>
        </p:spPr>
        <p:txBody>
          <a:bodyPr wrap="square" rtlCol="0">
            <a:spAutoFit/>
          </a:bodyPr>
          <a:lstStyle/>
          <a:p>
            <a:r>
              <a:rPr lang="en-US" sz="2800" i="1" dirty="0" smtClean="0">
                <a:solidFill>
                  <a:srgbClr val="FF6600"/>
                </a:solidFill>
              </a:rPr>
              <a:t>growth rate </a:t>
            </a:r>
            <a:endParaRPr lang="en-US" sz="2800" baseline="-25000" dirty="0">
              <a:solidFill>
                <a:srgbClr val="FF6600"/>
              </a:solidFill>
            </a:endParaRPr>
          </a:p>
        </p:txBody>
      </p:sp>
      <p:cxnSp>
        <p:nvCxnSpPr>
          <p:cNvPr id="11" name="Straight Connector 10"/>
          <p:cNvCxnSpPr/>
          <p:nvPr/>
        </p:nvCxnSpPr>
        <p:spPr>
          <a:xfrm rot="5400000" flipH="1" flipV="1">
            <a:off x="5905500" y="2019300"/>
            <a:ext cx="2209800" cy="1524000"/>
          </a:xfrm>
          <a:prstGeom prst="line">
            <a:avLst/>
          </a:prstGeom>
          <a:ln>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78831" y="3536690"/>
            <a:ext cx="2040019" cy="646331"/>
          </a:xfrm>
          <a:prstGeom prst="rect">
            <a:avLst/>
          </a:prstGeom>
          <a:noFill/>
        </p:spPr>
        <p:txBody>
          <a:bodyPr wrap="square" rtlCol="0">
            <a:spAutoFit/>
          </a:bodyPr>
          <a:lstStyle/>
          <a:p>
            <a:r>
              <a:rPr lang="en-US" dirty="0" smtClean="0">
                <a:solidFill>
                  <a:srgbClr val="008000"/>
                </a:solidFill>
              </a:rPr>
              <a:t>large </a:t>
            </a:r>
            <a:r>
              <a:rPr lang="en-US" dirty="0" err="1" smtClean="0">
                <a:solidFill>
                  <a:srgbClr val="008000"/>
                </a:solidFill>
              </a:rPr>
              <a:t>λ</a:t>
            </a:r>
            <a:r>
              <a:rPr lang="en-US" dirty="0" smtClean="0">
                <a:solidFill>
                  <a:srgbClr val="008000"/>
                </a:solidFill>
              </a:rPr>
              <a:t> </a:t>
            </a:r>
          </a:p>
          <a:p>
            <a:r>
              <a:rPr lang="en-US" dirty="0" smtClean="0">
                <a:solidFill>
                  <a:srgbClr val="008000"/>
                </a:solidFill>
              </a:rPr>
              <a:t>unstable</a:t>
            </a:r>
            <a:endParaRPr lang="en-US" dirty="0">
              <a:solidFill>
                <a:srgbClr val="008000"/>
              </a:solidFill>
            </a:endParaRPr>
          </a:p>
        </p:txBody>
      </p:sp>
      <p:sp>
        <p:nvSpPr>
          <p:cNvPr id="12" name="TextBox 11"/>
          <p:cNvSpPr txBox="1"/>
          <p:nvPr/>
        </p:nvSpPr>
        <p:spPr>
          <a:xfrm>
            <a:off x="7830527" y="3549680"/>
            <a:ext cx="2040019" cy="646331"/>
          </a:xfrm>
          <a:prstGeom prst="rect">
            <a:avLst/>
          </a:prstGeom>
          <a:noFill/>
        </p:spPr>
        <p:txBody>
          <a:bodyPr wrap="square" rtlCol="0">
            <a:spAutoFit/>
          </a:bodyPr>
          <a:lstStyle/>
          <a:p>
            <a:r>
              <a:rPr lang="en-US" dirty="0" smtClean="0">
                <a:solidFill>
                  <a:schemeClr val="accent4">
                    <a:lumMod val="75000"/>
                  </a:schemeClr>
                </a:solidFill>
              </a:rPr>
              <a:t>small </a:t>
            </a:r>
            <a:r>
              <a:rPr lang="en-US" dirty="0" err="1" smtClean="0">
                <a:solidFill>
                  <a:schemeClr val="accent4">
                    <a:lumMod val="75000"/>
                  </a:schemeClr>
                </a:solidFill>
              </a:rPr>
              <a:t>λ</a:t>
            </a:r>
            <a:r>
              <a:rPr lang="en-US" dirty="0" smtClean="0">
                <a:solidFill>
                  <a:schemeClr val="accent4">
                    <a:lumMod val="75000"/>
                  </a:schemeClr>
                </a:solidFill>
              </a:rPr>
              <a:t> </a:t>
            </a:r>
          </a:p>
          <a:p>
            <a:r>
              <a:rPr lang="en-US" dirty="0" smtClean="0">
                <a:solidFill>
                  <a:schemeClr val="accent4">
                    <a:lumMod val="75000"/>
                  </a:schemeClr>
                </a:solidFill>
              </a:rPr>
              <a:t>damped</a:t>
            </a:r>
            <a:endParaRPr lang="en-US" dirty="0">
              <a:solidFill>
                <a:schemeClr val="accent4">
                  <a:lumMod val="75000"/>
                </a:schemeClr>
              </a:solidFill>
            </a:endParaRPr>
          </a:p>
        </p:txBody>
      </p:sp>
      <p:cxnSp>
        <p:nvCxnSpPr>
          <p:cNvPr id="14" name="Straight Arrow Connector 13"/>
          <p:cNvCxnSpPr/>
          <p:nvPr/>
        </p:nvCxnSpPr>
        <p:spPr>
          <a:xfrm rot="5400000">
            <a:off x="5134676" y="2816577"/>
            <a:ext cx="912518" cy="457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830527" y="3501436"/>
            <a:ext cx="1174081" cy="86661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rcRect t="58500"/>
          <a:stretch>
            <a:fillRect/>
          </a:stretch>
        </p:blipFill>
        <p:spPr>
          <a:xfrm>
            <a:off x="490813" y="3474623"/>
            <a:ext cx="8137661" cy="3377152"/>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rcRect t="8250" b="55500"/>
          <a:stretch>
            <a:fillRect/>
          </a:stretch>
        </p:blipFill>
        <p:spPr>
          <a:xfrm>
            <a:off x="457200" y="305703"/>
            <a:ext cx="8229600" cy="2983253"/>
          </a:xfrm>
          <a:prstGeom prst="rect">
            <a:avLst/>
          </a:prstGeom>
        </p:spPr>
      </p:pic>
      <p:sp>
        <p:nvSpPr>
          <p:cNvPr id="5" name="TextBox 4"/>
          <p:cNvSpPr txBox="1"/>
          <p:nvPr/>
        </p:nvSpPr>
        <p:spPr>
          <a:xfrm>
            <a:off x="1883181" y="627383"/>
            <a:ext cx="1839384" cy="461665"/>
          </a:xfrm>
          <a:prstGeom prst="rect">
            <a:avLst/>
          </a:prstGeom>
          <a:noFill/>
        </p:spPr>
        <p:txBody>
          <a:bodyPr wrap="square" rtlCol="0">
            <a:spAutoFit/>
          </a:bodyPr>
          <a:lstStyle/>
          <a:p>
            <a:r>
              <a:rPr lang="en-US" sz="2400" dirty="0" smtClean="0">
                <a:solidFill>
                  <a:srgbClr val="FFFF00"/>
                </a:solidFill>
              </a:rPr>
              <a:t>Jeans length</a:t>
            </a:r>
            <a:endParaRPr lang="en-US" sz="2400" dirty="0">
              <a:solidFill>
                <a:srgbClr val="FFFF00"/>
              </a:solidFill>
            </a:endParaRPr>
          </a:p>
        </p:txBody>
      </p:sp>
      <p:sp>
        <p:nvSpPr>
          <p:cNvPr id="7" name="TextBox 6"/>
          <p:cNvSpPr txBox="1"/>
          <p:nvPr/>
        </p:nvSpPr>
        <p:spPr>
          <a:xfrm>
            <a:off x="5693324" y="612784"/>
            <a:ext cx="1839384" cy="461665"/>
          </a:xfrm>
          <a:prstGeom prst="rect">
            <a:avLst/>
          </a:prstGeom>
          <a:noFill/>
        </p:spPr>
        <p:txBody>
          <a:bodyPr wrap="square" rtlCol="0">
            <a:spAutoFit/>
          </a:bodyPr>
          <a:lstStyle/>
          <a:p>
            <a:r>
              <a:rPr lang="en-US" sz="2400" dirty="0" smtClean="0">
                <a:solidFill>
                  <a:srgbClr val="FFFF00"/>
                </a:solidFill>
              </a:rPr>
              <a:t>Growth rate</a:t>
            </a:r>
            <a:endParaRPr lang="en-US" sz="2400" dirty="0">
              <a:solidFill>
                <a:srgbClr val="FFFF00"/>
              </a:solidFill>
            </a:endParaRPr>
          </a:p>
        </p:txBody>
      </p:sp>
      <p:sp>
        <p:nvSpPr>
          <p:cNvPr id="8" name="TextBox 7"/>
          <p:cNvSpPr txBox="1"/>
          <p:nvPr/>
        </p:nvSpPr>
        <p:spPr>
          <a:xfrm>
            <a:off x="5226185" y="3474623"/>
            <a:ext cx="2642289" cy="830997"/>
          </a:xfrm>
          <a:prstGeom prst="rect">
            <a:avLst/>
          </a:prstGeom>
          <a:noFill/>
        </p:spPr>
        <p:txBody>
          <a:bodyPr wrap="square" rtlCol="0">
            <a:spAutoFit/>
          </a:bodyPr>
          <a:lstStyle/>
          <a:p>
            <a:r>
              <a:rPr lang="en-US" sz="2400" dirty="0" smtClean="0">
                <a:solidFill>
                  <a:srgbClr val="8700E0"/>
                </a:solidFill>
              </a:rPr>
              <a:t>Number density after </a:t>
            </a:r>
            <a:r>
              <a:rPr lang="en-US" sz="2400" dirty="0" err="1" smtClean="0">
                <a:solidFill>
                  <a:srgbClr val="8700E0"/>
                </a:solidFill>
              </a:rPr>
              <a:t>t</a:t>
            </a:r>
            <a:r>
              <a:rPr lang="en-US" sz="2400" dirty="0" smtClean="0">
                <a:solidFill>
                  <a:srgbClr val="8700E0"/>
                </a:solidFill>
              </a:rPr>
              <a:t>= growth rate</a:t>
            </a:r>
            <a:endParaRPr lang="en-US" sz="2400" dirty="0">
              <a:solidFill>
                <a:srgbClr val="8700E0"/>
              </a:solidFill>
            </a:endParaRPr>
          </a:p>
        </p:txBody>
      </p:sp>
      <p:sp>
        <p:nvSpPr>
          <p:cNvPr id="9" name="TextBox 8"/>
          <p:cNvSpPr txBox="1"/>
          <p:nvPr/>
        </p:nvSpPr>
        <p:spPr>
          <a:xfrm>
            <a:off x="1182461" y="3734653"/>
            <a:ext cx="2449297" cy="461665"/>
          </a:xfrm>
          <a:prstGeom prst="rect">
            <a:avLst/>
          </a:prstGeom>
          <a:noFill/>
        </p:spPr>
        <p:txBody>
          <a:bodyPr wrap="square" rtlCol="0">
            <a:spAutoFit/>
          </a:bodyPr>
          <a:lstStyle/>
          <a:p>
            <a:r>
              <a:rPr lang="en-US" sz="2400" dirty="0" smtClean="0">
                <a:solidFill>
                  <a:srgbClr val="8700E0"/>
                </a:solidFill>
              </a:rPr>
              <a:t>Number density </a:t>
            </a:r>
            <a:endParaRPr lang="en-US" sz="2400" dirty="0">
              <a:solidFill>
                <a:srgbClr val="8700E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8452" b="6387"/>
          <a:stretch>
            <a:fillRect/>
          </a:stretch>
        </p:blipFill>
        <p:spPr>
          <a:xfrm>
            <a:off x="807552" y="758774"/>
            <a:ext cx="6923066" cy="5826942"/>
          </a:xfrm>
          <a:prstGeom prst="rect">
            <a:avLst/>
          </a:prstGeom>
        </p:spPr>
      </p:pic>
      <p:sp>
        <p:nvSpPr>
          <p:cNvPr id="6" name="TextBox 5"/>
          <p:cNvSpPr txBox="1"/>
          <p:nvPr/>
        </p:nvSpPr>
        <p:spPr>
          <a:xfrm>
            <a:off x="1386837" y="274638"/>
            <a:ext cx="1985367" cy="461665"/>
          </a:xfrm>
          <a:prstGeom prst="rect">
            <a:avLst/>
          </a:prstGeom>
          <a:noFill/>
        </p:spPr>
        <p:txBody>
          <a:bodyPr wrap="square" rtlCol="0">
            <a:spAutoFit/>
          </a:bodyPr>
          <a:lstStyle/>
          <a:p>
            <a:r>
              <a:rPr lang="en-US" sz="2400" dirty="0" smtClean="0"/>
              <a:t>Real space</a:t>
            </a:r>
            <a:endParaRPr lang="en-US" sz="2400" dirty="0"/>
          </a:p>
        </p:txBody>
      </p:sp>
      <p:sp>
        <p:nvSpPr>
          <p:cNvPr id="7" name="TextBox 6"/>
          <p:cNvSpPr txBox="1"/>
          <p:nvPr/>
        </p:nvSpPr>
        <p:spPr>
          <a:xfrm>
            <a:off x="1743614" y="3401625"/>
            <a:ext cx="1292830" cy="369332"/>
          </a:xfrm>
          <a:prstGeom prst="rect">
            <a:avLst/>
          </a:prstGeom>
          <a:solidFill>
            <a:schemeClr val="bg1"/>
          </a:solidFill>
        </p:spPr>
        <p:txBody>
          <a:bodyPr wrap="square" tIns="0" bIns="0" rtlCol="0">
            <a:spAutoFit/>
          </a:bodyPr>
          <a:lstStyle/>
          <a:p>
            <a:r>
              <a:rPr lang="en-US" sz="2400" dirty="0" err="1" smtClean="0"/>
              <a:t>x</a:t>
            </a:r>
            <a:r>
              <a:rPr lang="en-US" sz="2400" dirty="0" smtClean="0"/>
              <a:t> (</a:t>
            </a:r>
            <a:r>
              <a:rPr lang="en-US" sz="2400" dirty="0" err="1" smtClean="0"/>
              <a:t>kpc</a:t>
            </a:r>
            <a:r>
              <a:rPr lang="en-US" sz="2400" dirty="0" smtClean="0"/>
              <a:t>)</a:t>
            </a:r>
            <a:endParaRPr lang="en-US" sz="2400" dirty="0"/>
          </a:p>
        </p:txBody>
      </p:sp>
      <p:sp>
        <p:nvSpPr>
          <p:cNvPr id="8" name="TextBox 7"/>
          <p:cNvSpPr txBox="1"/>
          <p:nvPr/>
        </p:nvSpPr>
        <p:spPr>
          <a:xfrm>
            <a:off x="5253619" y="3299432"/>
            <a:ext cx="1482546" cy="369332"/>
          </a:xfrm>
          <a:prstGeom prst="rect">
            <a:avLst/>
          </a:prstGeom>
          <a:solidFill>
            <a:schemeClr val="bg1"/>
          </a:solidFill>
        </p:spPr>
        <p:txBody>
          <a:bodyPr wrap="square" tIns="0" bIns="0" rtlCol="0">
            <a:spAutoFit/>
          </a:bodyPr>
          <a:lstStyle/>
          <a:p>
            <a:r>
              <a:rPr lang="en-US" sz="2400" dirty="0" err="1" smtClean="0"/>
              <a:t>r</a:t>
            </a:r>
            <a:r>
              <a:rPr lang="en-US" sz="2400" dirty="0" smtClean="0"/>
              <a:t> (</a:t>
            </a:r>
            <a:r>
              <a:rPr lang="en-US" sz="2400" dirty="0" err="1" smtClean="0"/>
              <a:t>kpc</a:t>
            </a:r>
            <a:r>
              <a:rPr lang="en-US" sz="2400" dirty="0" smtClean="0"/>
              <a:t>)</a:t>
            </a:r>
            <a:endParaRPr lang="en-US" sz="2400" dirty="0"/>
          </a:p>
        </p:txBody>
      </p:sp>
      <p:sp>
        <p:nvSpPr>
          <p:cNvPr id="9" name="TextBox 8"/>
          <p:cNvSpPr txBox="1"/>
          <p:nvPr/>
        </p:nvSpPr>
        <p:spPr>
          <a:xfrm rot="16200000">
            <a:off x="2559408" y="1729150"/>
            <a:ext cx="3280782" cy="461665"/>
          </a:xfrm>
          <a:prstGeom prst="rect">
            <a:avLst/>
          </a:prstGeom>
          <a:solidFill>
            <a:schemeClr val="bg1"/>
          </a:solidFill>
        </p:spPr>
        <p:txBody>
          <a:bodyPr wrap="square" rtlCol="0">
            <a:spAutoFit/>
          </a:bodyPr>
          <a:lstStyle/>
          <a:p>
            <a:r>
              <a:rPr lang="en-US" sz="2400" dirty="0" smtClean="0"/>
              <a:t>radial velocity  (km/</a:t>
            </a:r>
            <a:r>
              <a:rPr lang="en-US" sz="2400" dirty="0" err="1" smtClean="0"/>
              <a:t>s</a:t>
            </a:r>
            <a:r>
              <a:rPr lang="en-US" sz="2400" dirty="0" smtClean="0"/>
              <a:t>)</a:t>
            </a:r>
            <a:endParaRPr lang="en-US" sz="2400" dirty="0"/>
          </a:p>
        </p:txBody>
      </p:sp>
      <p:sp>
        <p:nvSpPr>
          <p:cNvPr id="10" name="TextBox 9"/>
          <p:cNvSpPr txBox="1"/>
          <p:nvPr/>
        </p:nvSpPr>
        <p:spPr>
          <a:xfrm rot="16200000">
            <a:off x="-235295" y="1597759"/>
            <a:ext cx="1985367" cy="461665"/>
          </a:xfrm>
          <a:prstGeom prst="rect">
            <a:avLst/>
          </a:prstGeom>
          <a:solidFill>
            <a:schemeClr val="bg1"/>
          </a:solidFill>
        </p:spPr>
        <p:txBody>
          <a:bodyPr wrap="square" rtlCol="0">
            <a:spAutoFit/>
          </a:bodyPr>
          <a:lstStyle/>
          <a:p>
            <a:r>
              <a:rPr lang="en-US" sz="2400" dirty="0" err="1" smtClean="0"/>
              <a:t>z</a:t>
            </a:r>
            <a:r>
              <a:rPr lang="en-US" sz="2400" dirty="0" smtClean="0"/>
              <a:t> (</a:t>
            </a:r>
            <a:r>
              <a:rPr lang="en-US" sz="2400" dirty="0" err="1" smtClean="0"/>
              <a:t>kpc</a:t>
            </a:r>
            <a:r>
              <a:rPr lang="en-US" sz="2400" dirty="0" smtClean="0"/>
              <a:t>)</a:t>
            </a:r>
            <a:endParaRPr lang="en-US" sz="2400" dirty="0"/>
          </a:p>
        </p:txBody>
      </p:sp>
      <p:sp>
        <p:nvSpPr>
          <p:cNvPr id="11" name="TextBox 10"/>
          <p:cNvSpPr txBox="1"/>
          <p:nvPr/>
        </p:nvSpPr>
        <p:spPr>
          <a:xfrm>
            <a:off x="4750797" y="251850"/>
            <a:ext cx="1985367" cy="461665"/>
          </a:xfrm>
          <a:prstGeom prst="rect">
            <a:avLst/>
          </a:prstGeom>
          <a:noFill/>
        </p:spPr>
        <p:txBody>
          <a:bodyPr wrap="square" rtlCol="0">
            <a:spAutoFit/>
          </a:bodyPr>
          <a:lstStyle/>
          <a:p>
            <a:r>
              <a:rPr lang="en-US" sz="2400" dirty="0" smtClean="0"/>
              <a:t>Velocity space</a:t>
            </a:r>
            <a:endParaRPr lang="en-US" sz="2400" dirty="0"/>
          </a:p>
        </p:txBody>
      </p:sp>
      <p:sp>
        <p:nvSpPr>
          <p:cNvPr id="12" name="TextBox 11"/>
          <p:cNvSpPr txBox="1"/>
          <p:nvPr/>
        </p:nvSpPr>
        <p:spPr>
          <a:xfrm>
            <a:off x="5567492" y="5621596"/>
            <a:ext cx="1906829" cy="830997"/>
          </a:xfrm>
          <a:prstGeom prst="rect">
            <a:avLst/>
          </a:prstGeom>
          <a:solidFill>
            <a:schemeClr val="tx1"/>
          </a:solidFill>
          <a:ln>
            <a:solidFill>
              <a:srgbClr val="8700E0"/>
            </a:solidFill>
          </a:ln>
        </p:spPr>
        <p:txBody>
          <a:bodyPr wrap="square" rtlCol="0">
            <a:spAutoFit/>
          </a:bodyPr>
          <a:lstStyle/>
          <a:p>
            <a:r>
              <a:rPr lang="en-US" sz="2400" dirty="0" smtClean="0">
                <a:solidFill>
                  <a:srgbClr val="FF0000"/>
                </a:solidFill>
              </a:rPr>
              <a:t>Compressive motions </a:t>
            </a:r>
            <a:endParaRPr lang="en-US" sz="2400" dirty="0">
              <a:solidFill>
                <a:srgbClr val="FF0000"/>
              </a:solidFill>
            </a:endParaRPr>
          </a:p>
        </p:txBody>
      </p:sp>
      <p:sp>
        <p:nvSpPr>
          <p:cNvPr id="13" name="TextBox 12"/>
          <p:cNvSpPr txBox="1"/>
          <p:nvPr/>
        </p:nvSpPr>
        <p:spPr>
          <a:xfrm>
            <a:off x="1793827" y="6386231"/>
            <a:ext cx="1985367" cy="369332"/>
          </a:xfrm>
          <a:prstGeom prst="rect">
            <a:avLst/>
          </a:prstGeom>
          <a:solidFill>
            <a:schemeClr val="bg1"/>
          </a:solidFill>
        </p:spPr>
        <p:txBody>
          <a:bodyPr wrap="square" tIns="0" bIns="0" rtlCol="0">
            <a:spAutoFit/>
          </a:bodyPr>
          <a:lstStyle/>
          <a:p>
            <a:r>
              <a:rPr lang="en-US" sz="2400" dirty="0" err="1" smtClean="0"/>
              <a:t>x</a:t>
            </a:r>
            <a:r>
              <a:rPr lang="en-US" sz="2400" dirty="0" smtClean="0"/>
              <a:t> (</a:t>
            </a:r>
            <a:r>
              <a:rPr lang="en-US" sz="2400" dirty="0" err="1" smtClean="0"/>
              <a:t>kpc</a:t>
            </a:r>
            <a:r>
              <a:rPr lang="en-US" sz="2400" dirty="0" smtClean="0"/>
              <a:t>)</a:t>
            </a:r>
            <a:endParaRPr lang="en-US" sz="2400" dirty="0"/>
          </a:p>
        </p:txBody>
      </p:sp>
      <p:sp>
        <p:nvSpPr>
          <p:cNvPr id="14" name="TextBox 13"/>
          <p:cNvSpPr txBox="1"/>
          <p:nvPr/>
        </p:nvSpPr>
        <p:spPr>
          <a:xfrm rot="16200000">
            <a:off x="-301865" y="4261187"/>
            <a:ext cx="1985367" cy="461665"/>
          </a:xfrm>
          <a:prstGeom prst="rect">
            <a:avLst/>
          </a:prstGeom>
          <a:solidFill>
            <a:schemeClr val="bg1"/>
          </a:solidFill>
        </p:spPr>
        <p:txBody>
          <a:bodyPr wrap="square" rtlCol="0">
            <a:spAutoFit/>
          </a:bodyPr>
          <a:lstStyle/>
          <a:p>
            <a:r>
              <a:rPr lang="en-US" sz="2400" dirty="0" err="1" smtClean="0"/>
              <a:t>z</a:t>
            </a:r>
            <a:r>
              <a:rPr lang="en-US" sz="2400" dirty="0" smtClean="0"/>
              <a:t> (</a:t>
            </a:r>
            <a:r>
              <a:rPr lang="en-US" sz="2400" dirty="0" err="1" smtClean="0"/>
              <a:t>kpc</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Integrating many particles on a GPU</a:t>
            </a:r>
            <a:endParaRPr lang="en-US" dirty="0"/>
          </a:p>
        </p:txBody>
      </p:sp>
      <p:sp>
        <p:nvSpPr>
          <p:cNvPr id="3" name="Content Placeholder 2"/>
          <p:cNvSpPr>
            <a:spLocks noGrp="1"/>
          </p:cNvSpPr>
          <p:nvPr>
            <p:ph idx="1"/>
          </p:nvPr>
        </p:nvSpPr>
        <p:spPr>
          <a:xfrm>
            <a:off x="457200" y="1620517"/>
            <a:ext cx="8229600" cy="4832354"/>
          </a:xfrm>
        </p:spPr>
        <p:txBody>
          <a:bodyPr>
            <a:normAutofit fontScale="92500" lnSpcReduction="10000"/>
          </a:bodyPr>
          <a:lstStyle/>
          <a:p>
            <a:r>
              <a:rPr lang="en-US" dirty="0" smtClean="0"/>
              <a:t>Test particle simulations</a:t>
            </a:r>
          </a:p>
          <a:p>
            <a:r>
              <a:rPr lang="en-US" dirty="0" smtClean="0"/>
              <a:t>Direct N-body simulations with tracers  </a:t>
            </a:r>
            <a:endParaRPr lang="en-US" dirty="0" smtClean="0">
              <a:solidFill>
                <a:srgbClr val="FF6600"/>
              </a:solidFill>
            </a:endParaRPr>
          </a:p>
          <a:p>
            <a:r>
              <a:rPr lang="en-US" dirty="0" smtClean="0"/>
              <a:t>QYMSYM </a:t>
            </a:r>
          </a:p>
          <a:p>
            <a:endParaRPr lang="en-US" dirty="0" smtClean="0"/>
          </a:p>
          <a:p>
            <a:pPr>
              <a:buNone/>
            </a:pPr>
            <a:r>
              <a:rPr lang="en-US" dirty="0" smtClean="0">
                <a:solidFill>
                  <a:schemeClr val="bg2">
                    <a:lumMod val="25000"/>
                  </a:schemeClr>
                </a:solidFill>
              </a:rPr>
              <a:t>Collaborators : </a:t>
            </a:r>
          </a:p>
          <a:p>
            <a:pPr lvl="1">
              <a:buNone/>
            </a:pPr>
            <a:r>
              <a:rPr lang="en-US" dirty="0" smtClean="0">
                <a:solidFill>
                  <a:schemeClr val="bg2">
                    <a:lumMod val="25000"/>
                  </a:schemeClr>
                </a:solidFill>
              </a:rPr>
              <a:t>Justin </a:t>
            </a:r>
            <a:r>
              <a:rPr lang="en-US" dirty="0" err="1" smtClean="0">
                <a:solidFill>
                  <a:schemeClr val="bg2">
                    <a:lumMod val="25000"/>
                  </a:schemeClr>
                </a:solidFill>
              </a:rPr>
              <a:t>Comparetta</a:t>
            </a:r>
            <a:r>
              <a:rPr lang="en-US" dirty="0" smtClean="0">
                <a:solidFill>
                  <a:schemeClr val="bg2">
                    <a:lumMod val="25000"/>
                  </a:schemeClr>
                </a:solidFill>
              </a:rPr>
              <a:t> </a:t>
            </a:r>
          </a:p>
          <a:p>
            <a:pPr lvl="1">
              <a:buNone/>
            </a:pPr>
            <a:r>
              <a:rPr lang="en-US" dirty="0" smtClean="0">
                <a:solidFill>
                  <a:schemeClr val="bg2">
                    <a:lumMod val="25000"/>
                  </a:schemeClr>
                </a:solidFill>
              </a:rPr>
              <a:t>Alex Moore (QYMSYM)</a:t>
            </a:r>
          </a:p>
          <a:p>
            <a:pPr lvl="1">
              <a:buNone/>
            </a:pPr>
            <a:r>
              <a:rPr lang="en-US" dirty="0" smtClean="0">
                <a:solidFill>
                  <a:schemeClr val="bg2">
                    <a:lumMod val="25000"/>
                  </a:schemeClr>
                </a:solidFill>
              </a:rPr>
              <a:t>Ivan </a:t>
            </a:r>
            <a:r>
              <a:rPr lang="en-US" dirty="0" err="1" smtClean="0">
                <a:solidFill>
                  <a:schemeClr val="bg2">
                    <a:lumMod val="25000"/>
                  </a:schemeClr>
                </a:solidFill>
              </a:rPr>
              <a:t>Minchev</a:t>
            </a:r>
            <a:r>
              <a:rPr lang="en-US" dirty="0" smtClean="0">
                <a:solidFill>
                  <a:schemeClr val="bg2">
                    <a:lumMod val="25000"/>
                  </a:schemeClr>
                </a:solidFill>
              </a:rPr>
              <a:t> (migration, resonant heating)</a:t>
            </a:r>
          </a:p>
          <a:p>
            <a:pPr lvl="1">
              <a:buNone/>
            </a:pPr>
            <a:r>
              <a:rPr lang="en-US" dirty="0" smtClean="0">
                <a:solidFill>
                  <a:schemeClr val="bg2">
                    <a:lumMod val="25000"/>
                  </a:schemeClr>
                </a:solidFill>
              </a:rPr>
              <a:t>Michaela Bagley, Jamie Dougherty </a:t>
            </a:r>
          </a:p>
          <a:p>
            <a:pPr lvl="1">
              <a:buNone/>
            </a:pPr>
            <a:r>
              <a:rPr lang="en-US" dirty="0" smtClean="0">
                <a:solidFill>
                  <a:schemeClr val="bg2">
                    <a:lumMod val="25000"/>
                  </a:schemeClr>
                </a:solidFill>
              </a:rPr>
              <a:t>Richard Edgar (</a:t>
            </a:r>
            <a:r>
              <a:rPr lang="en-US" dirty="0" err="1" smtClean="0">
                <a:solidFill>
                  <a:schemeClr val="bg2">
                    <a:lumMod val="25000"/>
                  </a:schemeClr>
                </a:solidFill>
              </a:rPr>
              <a:t>sneth.pas.rochester.edu</a:t>
            </a:r>
            <a:r>
              <a:rPr lang="en-US" dirty="0" smtClean="0">
                <a:solidFill>
                  <a:schemeClr val="bg2">
                    <a:lumMod val="25000"/>
                  </a:schemeClr>
                </a:solidFill>
              </a:rPr>
              <a:t>) </a:t>
            </a:r>
            <a:endParaRPr lang="en-US" dirty="0">
              <a:solidFill>
                <a:schemeClr val="bg2">
                  <a:lumMod val="25000"/>
                </a:schemeClr>
              </a:solidFill>
            </a:endParaRPr>
          </a:p>
        </p:txBody>
      </p:sp>
      <p:sp>
        <p:nvSpPr>
          <p:cNvPr id="4" name="5-Point Star 3"/>
          <p:cNvSpPr/>
          <p:nvPr/>
        </p:nvSpPr>
        <p:spPr>
          <a:xfrm>
            <a:off x="7009354" y="2045639"/>
            <a:ext cx="557463" cy="542874"/>
          </a:xfrm>
          <a:prstGeom prst="star5">
            <a:avLst/>
          </a:prstGeom>
          <a:blipFill rotWithShape="1">
            <a:blip r:embed="rId2"/>
            <a:tile tx="0" ty="0" sx="100000" sy="100000" flip="none" algn="tl"/>
          </a:blipFill>
          <a:ln w="15875" cap="flat">
            <a:solidFill>
              <a:schemeClr val="accent2"/>
            </a:solidFill>
            <a:bevel/>
          </a:ln>
        </p:spPr>
        <p:style>
          <a:lnRef idx="1">
            <a:schemeClr val="accent1"/>
          </a:lnRef>
          <a:fillRef idx="3">
            <a:schemeClr val="accent1"/>
          </a:fillRef>
          <a:effectRef idx="2">
            <a:schemeClr val="accent1"/>
          </a:effectRef>
          <a:fontRef idx="minor">
            <a:schemeClr val="lt1"/>
          </a:fontRef>
        </p:style>
      </p:sp>
      <p:pic>
        <p:nvPicPr>
          <p:cNvPr id="6" name="Picture 5" descr="Screen shot 2010-11-10 at 1.22.46 PM.png"/>
          <p:cNvPicPr>
            <a:picLocks noChangeAspect="1"/>
          </p:cNvPicPr>
          <p:nvPr/>
        </p:nvPicPr>
        <p:blipFill>
          <a:blip r:embed="rId3"/>
          <a:stretch>
            <a:fillRect/>
          </a:stretch>
        </p:blipFill>
        <p:spPr>
          <a:xfrm>
            <a:off x="3775704" y="4017682"/>
            <a:ext cx="693409" cy="567765"/>
          </a:xfrm>
          <a:prstGeom prst="rect">
            <a:avLst/>
          </a:prstGeom>
        </p:spPr>
      </p:pic>
      <p:pic>
        <p:nvPicPr>
          <p:cNvPr id="7" name="Picture 6" descr="Screen shot 2010-11-09 at 6.07.48 PM.png"/>
          <p:cNvPicPr>
            <a:picLocks noChangeAspect="1"/>
          </p:cNvPicPr>
          <p:nvPr/>
        </p:nvPicPr>
        <p:blipFill>
          <a:blip r:embed="rId4"/>
          <a:stretch>
            <a:fillRect/>
          </a:stretch>
        </p:blipFill>
        <p:spPr>
          <a:xfrm>
            <a:off x="5791200" y="5410200"/>
            <a:ext cx="621306" cy="491242"/>
          </a:xfrm>
          <a:prstGeom prst="rect">
            <a:avLst/>
          </a:prstGeom>
          <a:ln>
            <a:solidFill>
              <a:schemeClr val="bg1"/>
            </a:solidFill>
          </a:ln>
        </p:spPr>
      </p:pic>
      <p:pic>
        <p:nvPicPr>
          <p:cNvPr id="8" name="Picture 5" descr="6000noselfheating"/>
          <p:cNvPicPr>
            <a:picLocks noChangeAspect="1" noChangeArrowheads="1"/>
          </p:cNvPicPr>
          <p:nvPr/>
        </p:nvPicPr>
        <p:blipFill>
          <a:blip r:embed="rId5"/>
          <a:srcRect/>
          <a:stretch>
            <a:fillRect/>
          </a:stretch>
        </p:blipFill>
        <p:spPr bwMode="auto">
          <a:xfrm>
            <a:off x="4612584" y="4293184"/>
            <a:ext cx="1012951" cy="75971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Jeans Instability</a:t>
            </a:r>
            <a:endParaRPr lang="en-US" dirty="0"/>
          </a:p>
        </p:txBody>
      </p:sp>
      <p:sp>
        <p:nvSpPr>
          <p:cNvPr id="3" name="Content Placeholder 2"/>
          <p:cNvSpPr>
            <a:spLocks noGrp="1"/>
          </p:cNvSpPr>
          <p:nvPr>
            <p:ph idx="1"/>
          </p:nvPr>
        </p:nvSpPr>
        <p:spPr>
          <a:xfrm>
            <a:off x="457200" y="1417638"/>
            <a:ext cx="8229600" cy="4995037"/>
          </a:xfrm>
        </p:spPr>
        <p:txBody>
          <a:bodyPr>
            <a:normAutofit fontScale="85000" lnSpcReduction="20000"/>
          </a:bodyPr>
          <a:lstStyle/>
          <a:p>
            <a:r>
              <a:rPr lang="en-US" dirty="0" smtClean="0"/>
              <a:t>All tidal tails and filaments are unstable to clumping via Jeans Instability.  However the growth timescale and wavelength could be long enough that  for all practical purposes clumps will not form</a:t>
            </a:r>
          </a:p>
          <a:p>
            <a:r>
              <a:rPr lang="en-US" dirty="0" smtClean="0"/>
              <a:t>There is a fastest growing wavelength. Calculating its properties is non-trivial as it lies in the regime </a:t>
            </a:r>
            <a:r>
              <a:rPr lang="en-US" dirty="0" err="1" smtClean="0"/>
              <a:t>k</a:t>
            </a:r>
            <a:r>
              <a:rPr lang="en-US" dirty="0" smtClean="0"/>
              <a:t> r</a:t>
            </a:r>
            <a:r>
              <a:rPr lang="en-US" baseline="-25000" dirty="0" smtClean="0"/>
              <a:t>0</a:t>
            </a:r>
            <a:r>
              <a:rPr lang="en-US" dirty="0" smtClean="0"/>
              <a:t>~1</a:t>
            </a:r>
          </a:p>
          <a:p>
            <a:r>
              <a:rPr lang="en-US" dirty="0" smtClean="0"/>
              <a:t>Instability itself may have heated the tail.  At first we thought this would allow better estimates of tail density and dispersion but now think that constraints on past properties of the tail are more likely. </a:t>
            </a:r>
          </a:p>
          <a:p>
            <a:r>
              <a:rPr lang="en-US" dirty="0" smtClean="0"/>
              <a:t>Clumping has not been found in some systems (e.g., Sag dwarf tidal tails). Does that mean not there or just not found?</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of CDM</a:t>
            </a:r>
            <a:endParaRPr lang="en-US" dirty="0"/>
          </a:p>
        </p:txBody>
      </p:sp>
      <p:sp>
        <p:nvSpPr>
          <p:cNvPr id="3" name="Content Placeholder 2"/>
          <p:cNvSpPr>
            <a:spLocks noGrp="1"/>
          </p:cNvSpPr>
          <p:nvPr>
            <p:ph idx="1"/>
          </p:nvPr>
        </p:nvSpPr>
        <p:spPr/>
        <p:txBody>
          <a:bodyPr/>
          <a:lstStyle/>
          <a:p>
            <a:r>
              <a:rPr lang="en-US" dirty="0" smtClean="0"/>
              <a:t>CMD predicts many </a:t>
            </a:r>
            <a:r>
              <a:rPr lang="en-US" dirty="0" err="1" smtClean="0"/>
              <a:t>subhalos</a:t>
            </a:r>
            <a:r>
              <a:rPr lang="en-US" dirty="0" smtClean="0"/>
              <a:t>;  over production of Dwarf galaxies problem.</a:t>
            </a:r>
          </a:p>
          <a:p>
            <a:r>
              <a:rPr lang="en-US" dirty="0" smtClean="0"/>
              <a:t>Observational Constraints on </a:t>
            </a:r>
            <a:r>
              <a:rPr lang="en-US" dirty="0" err="1" smtClean="0"/>
              <a:t>subhalos</a:t>
            </a:r>
            <a:r>
              <a:rPr lang="en-US" dirty="0" smtClean="0"/>
              <a:t>:</a:t>
            </a:r>
          </a:p>
          <a:p>
            <a:pPr lvl="1"/>
            <a:r>
              <a:rPr lang="en-US" dirty="0" err="1" smtClean="0"/>
              <a:t>lensing</a:t>
            </a:r>
            <a:r>
              <a:rPr lang="en-US" dirty="0" smtClean="0"/>
              <a:t> of distant objects -- so far no strong constraints; (</a:t>
            </a:r>
            <a:r>
              <a:rPr lang="en-US" dirty="0" err="1" smtClean="0"/>
              <a:t>Zackrisson</a:t>
            </a:r>
            <a:r>
              <a:rPr lang="en-US" dirty="0" smtClean="0"/>
              <a:t> &amp; </a:t>
            </a:r>
            <a:r>
              <a:rPr lang="en-US" dirty="0" err="1" smtClean="0"/>
              <a:t>Riehm</a:t>
            </a:r>
            <a:r>
              <a:rPr lang="en-US" smtClean="0"/>
              <a:t> 2010) </a:t>
            </a:r>
            <a:r>
              <a:rPr lang="en-US" dirty="0" smtClean="0"/>
              <a:t>but perhaps promising future  </a:t>
            </a:r>
          </a:p>
          <a:p>
            <a:pPr lvl="1"/>
            <a:r>
              <a:rPr lang="en-US" dirty="0" smtClean="0"/>
              <a:t>gamma rays from dark matter (enhanced by large phase space density in </a:t>
            </a:r>
            <a:r>
              <a:rPr lang="en-US" dirty="0" err="1" smtClean="0"/>
              <a:t>subhalos</a:t>
            </a:r>
            <a:r>
              <a:rPr lang="en-US" dirty="0" smtClean="0"/>
              <a:t>)</a:t>
            </a:r>
          </a:p>
          <a:p>
            <a:pPr lvl="1"/>
            <a:r>
              <a:rPr lang="en-US" dirty="0" smtClean="0"/>
              <a:t>tidal tails?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Dark matter Sub-halos causing structure in tidal tails</a:t>
            </a:r>
            <a:endParaRPr lang="en-US" dirty="0"/>
          </a:p>
        </p:txBody>
      </p:sp>
      <p:sp>
        <p:nvSpPr>
          <p:cNvPr id="3" name="Content Placeholder 2"/>
          <p:cNvSpPr>
            <a:spLocks noGrp="1"/>
          </p:cNvSpPr>
          <p:nvPr>
            <p:ph idx="1"/>
          </p:nvPr>
        </p:nvSpPr>
        <p:spPr/>
        <p:txBody>
          <a:bodyPr>
            <a:normAutofit lnSpcReduction="10000"/>
          </a:bodyPr>
          <a:lstStyle/>
          <a:p>
            <a:r>
              <a:rPr lang="en-US" dirty="0" smtClean="0"/>
              <a:t>Heating of Palomar 5 tail:  (Johnston, </a:t>
            </a:r>
            <a:r>
              <a:rPr lang="en-US" dirty="0" err="1" smtClean="0"/>
              <a:t>Spergel</a:t>
            </a:r>
            <a:r>
              <a:rPr lang="en-US" dirty="0" smtClean="0"/>
              <a:t>, Haydn 2002, </a:t>
            </a:r>
            <a:r>
              <a:rPr lang="en-US" dirty="0" err="1" smtClean="0"/>
              <a:t>Ibata</a:t>
            </a:r>
            <a:r>
              <a:rPr lang="en-US" dirty="0" smtClean="0"/>
              <a:t> et al. 2002)</a:t>
            </a:r>
          </a:p>
          <a:p>
            <a:r>
              <a:rPr lang="en-US" dirty="0" smtClean="0"/>
              <a:t>Clumping in dwarf tails: (</a:t>
            </a:r>
            <a:r>
              <a:rPr lang="en-US" dirty="0" err="1" smtClean="0"/>
              <a:t>Siegal</a:t>
            </a:r>
            <a:r>
              <a:rPr lang="en-US" dirty="0" smtClean="0"/>
              <a:t>-Gaskins and </a:t>
            </a:r>
            <a:r>
              <a:rPr lang="en-US" dirty="0" err="1" smtClean="0"/>
              <a:t>Valluri</a:t>
            </a:r>
            <a:r>
              <a:rPr lang="en-US" dirty="0" smtClean="0"/>
              <a:t> 2008)</a:t>
            </a:r>
          </a:p>
          <a:p>
            <a:r>
              <a:rPr lang="en-US" dirty="0" smtClean="0"/>
              <a:t>Kinks or folding of Palomar 5 like tail (</a:t>
            </a:r>
            <a:r>
              <a:rPr lang="en-US" dirty="0" err="1" smtClean="0"/>
              <a:t>Carlberg</a:t>
            </a:r>
            <a:r>
              <a:rPr lang="en-US" dirty="0" smtClean="0"/>
              <a:t> 2009)</a:t>
            </a:r>
          </a:p>
          <a:p>
            <a:r>
              <a:rPr lang="en-US" dirty="0" smtClean="0"/>
              <a:t>Seeding of Jeans instability, followed by heating which changes the wavelength of maximum growth rate?  (us)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11-10 at 8.41.04 PM.png"/>
          <p:cNvPicPr>
            <a:picLocks noChangeAspect="1"/>
          </p:cNvPicPr>
          <p:nvPr/>
        </p:nvPicPr>
        <p:blipFill>
          <a:blip r:embed="rId2"/>
          <a:stretch>
            <a:fillRect/>
          </a:stretch>
        </p:blipFill>
        <p:spPr>
          <a:xfrm>
            <a:off x="-162641" y="-315063"/>
            <a:ext cx="9448250" cy="9509888"/>
          </a:xfrm>
          <a:prstGeom prst="rect">
            <a:avLst/>
          </a:prstGeom>
        </p:spPr>
      </p:pic>
      <p:sp>
        <p:nvSpPr>
          <p:cNvPr id="2" name="Title 1"/>
          <p:cNvSpPr>
            <a:spLocks noGrp="1"/>
          </p:cNvSpPr>
          <p:nvPr>
            <p:ph type="title"/>
          </p:nvPr>
        </p:nvSpPr>
        <p:spPr/>
        <p:txBody>
          <a:bodyPr/>
          <a:lstStyle/>
          <a:p>
            <a:r>
              <a:rPr lang="en-US" dirty="0" smtClean="0">
                <a:solidFill>
                  <a:schemeClr val="bg1"/>
                </a:solidFill>
              </a:rPr>
              <a:t>Testing CDM with tidal tails?</a:t>
            </a:r>
            <a:endParaRPr lang="en-US" dirty="0">
              <a:solidFill>
                <a:schemeClr val="bg1"/>
              </a:solidFill>
            </a:endParaRPr>
          </a:p>
        </p:txBody>
      </p:sp>
      <p:sp>
        <p:nvSpPr>
          <p:cNvPr id="3" name="Content Placeholder 2"/>
          <p:cNvSpPr>
            <a:spLocks noGrp="1"/>
          </p:cNvSpPr>
          <p:nvPr>
            <p:ph idx="1"/>
          </p:nvPr>
        </p:nvSpPr>
        <p:spPr>
          <a:xfrm>
            <a:off x="457200" y="1600200"/>
            <a:ext cx="8229600" cy="4958976"/>
          </a:xfrm>
        </p:spPr>
        <p:txBody>
          <a:bodyPr>
            <a:normAutofit fontScale="85000" lnSpcReduction="20000"/>
          </a:bodyPr>
          <a:lstStyle/>
          <a:p>
            <a:r>
              <a:rPr lang="en-US" dirty="0" smtClean="0"/>
              <a:t>~10% of halo is in </a:t>
            </a:r>
            <a:r>
              <a:rPr lang="en-US" dirty="0" err="1" smtClean="0"/>
              <a:t>subhalos</a:t>
            </a:r>
            <a:endParaRPr lang="en-US" dirty="0" smtClean="0"/>
          </a:p>
          <a:p>
            <a:r>
              <a:rPr lang="en-US" dirty="0" smtClean="0"/>
              <a:t>~ 10</a:t>
            </a:r>
            <a:r>
              <a:rPr lang="en-US" baseline="30000" dirty="0" smtClean="0"/>
              <a:t>9</a:t>
            </a:r>
            <a:r>
              <a:rPr lang="en-US" dirty="0" smtClean="0"/>
              <a:t> M</a:t>
            </a:r>
            <a:r>
              <a:rPr lang="en-US" baseline="-25000" dirty="0" smtClean="0">
                <a:latin typeface="Wingdings"/>
                <a:ea typeface="Wingdings"/>
                <a:cs typeface="Wingdings"/>
              </a:rPr>
              <a:t></a:t>
            </a:r>
            <a:r>
              <a:rPr lang="en-US" dirty="0" smtClean="0">
                <a:ea typeface="Wingdings"/>
                <a:cs typeface="Wingdings"/>
              </a:rPr>
              <a:t>/ </a:t>
            </a:r>
            <a:r>
              <a:rPr lang="en-US" dirty="0" err="1" smtClean="0">
                <a:ea typeface="Wingdings"/>
                <a:cs typeface="Wingdings"/>
              </a:rPr>
              <a:t>kpc</a:t>
            </a:r>
            <a:r>
              <a:rPr lang="en-US" dirty="0" smtClean="0">
                <a:ea typeface="Wingdings"/>
                <a:cs typeface="Wingdings"/>
              </a:rPr>
              <a:t> in </a:t>
            </a:r>
            <a:r>
              <a:rPr lang="en-US" dirty="0" err="1" smtClean="0">
                <a:ea typeface="Wingdings"/>
                <a:cs typeface="Wingdings"/>
              </a:rPr>
              <a:t>subhalos</a:t>
            </a:r>
            <a:endParaRPr lang="en-US" dirty="0" smtClean="0"/>
          </a:p>
          <a:p>
            <a:r>
              <a:rPr lang="en-US" dirty="0" err="1" smtClean="0"/>
              <a:t>dN/dM</a:t>
            </a:r>
            <a:r>
              <a:rPr lang="en-US" dirty="0" smtClean="0"/>
              <a:t> ~ M</a:t>
            </a:r>
            <a:r>
              <a:rPr lang="en-US" baseline="30000" dirty="0" smtClean="0"/>
              <a:t>-2 </a:t>
            </a:r>
            <a:r>
              <a:rPr lang="en-US" dirty="0" smtClean="0"/>
              <a:t>for </a:t>
            </a:r>
            <a:r>
              <a:rPr lang="en-US" dirty="0" err="1" smtClean="0"/>
              <a:t>subhalos</a:t>
            </a:r>
            <a:endParaRPr lang="en-US" dirty="0" smtClean="0"/>
          </a:p>
          <a:p>
            <a:r>
              <a:rPr lang="en-US" dirty="0" smtClean="0"/>
              <a:t>a few </a:t>
            </a:r>
            <a:r>
              <a:rPr lang="en-US" dirty="0" err="1" smtClean="0"/>
              <a:t>subhalos</a:t>
            </a:r>
            <a:r>
              <a:rPr lang="en-US" dirty="0" smtClean="0"/>
              <a:t> of 10</a:t>
            </a:r>
            <a:r>
              <a:rPr lang="en-US" baseline="30000" dirty="0" smtClean="0"/>
              <a:t>7</a:t>
            </a:r>
            <a:r>
              <a:rPr lang="en-US" dirty="0" smtClean="0"/>
              <a:t> M</a:t>
            </a:r>
            <a:r>
              <a:rPr lang="en-US" baseline="-25000" dirty="0" smtClean="0">
                <a:latin typeface="Wingdings"/>
                <a:ea typeface="Wingdings"/>
                <a:cs typeface="Wingdings"/>
              </a:rPr>
              <a:t></a:t>
            </a:r>
            <a:r>
              <a:rPr lang="en-US" dirty="0" smtClean="0"/>
              <a:t> with </a:t>
            </a:r>
            <a:r>
              <a:rPr lang="en-US" dirty="0" err="1" smtClean="0"/>
              <a:t>v</a:t>
            </a:r>
            <a:r>
              <a:rPr lang="en-US" baseline="-25000" dirty="0" err="1" smtClean="0"/>
              <a:t>max</a:t>
            </a:r>
            <a:r>
              <a:rPr lang="en-US" dirty="0" smtClean="0"/>
              <a:t> ~3 km/</a:t>
            </a:r>
            <a:r>
              <a:rPr lang="en-US" dirty="0" err="1" smtClean="0"/>
              <a:t>s</a:t>
            </a:r>
            <a:r>
              <a:rPr lang="en-US" dirty="0" smtClean="0"/>
              <a:t> will lie within Sagittarius dwarf stream or with 1 </a:t>
            </a:r>
            <a:r>
              <a:rPr lang="en-US" dirty="0" err="1" smtClean="0"/>
              <a:t>kpc</a:t>
            </a:r>
            <a:r>
              <a:rPr lang="en-US" dirty="0" smtClean="0"/>
              <a:t> of Pal 5’s stream.</a:t>
            </a:r>
          </a:p>
          <a:p>
            <a:r>
              <a:rPr lang="en-US" dirty="0" smtClean="0"/>
              <a:t>a halo of 10</a:t>
            </a:r>
            <a:r>
              <a:rPr lang="en-US" baseline="30000" dirty="0" smtClean="0"/>
              <a:t>8</a:t>
            </a:r>
            <a:r>
              <a:rPr lang="en-US" dirty="0" smtClean="0"/>
              <a:t> </a:t>
            </a:r>
            <a:r>
              <a:rPr lang="en-US" dirty="0" err="1" smtClean="0"/>
              <a:t>M</a:t>
            </a:r>
            <a:r>
              <a:rPr lang="en-US" baseline="-25000" dirty="0" err="1" smtClean="0">
                <a:latin typeface="Wingdings"/>
                <a:ea typeface="Wingdings"/>
                <a:cs typeface="Wingdings"/>
              </a:rPr>
              <a:t></a:t>
            </a:r>
            <a:r>
              <a:rPr lang="en-US" dirty="0" err="1" smtClean="0"/>
              <a:t>will</a:t>
            </a:r>
            <a:r>
              <a:rPr lang="en-US" dirty="0" smtClean="0"/>
              <a:t> pass through a Sag tail or within 1 </a:t>
            </a:r>
            <a:r>
              <a:rPr lang="en-US" dirty="0" err="1" smtClean="0"/>
              <a:t>kpc</a:t>
            </a:r>
            <a:r>
              <a:rPr lang="en-US" dirty="0" smtClean="0"/>
              <a:t> of a Pal 5 tail in one orbital period (order </a:t>
            </a:r>
            <a:r>
              <a:rPr lang="en-US" dirty="0" err="1" smtClean="0"/>
              <a:t>Gyr</a:t>
            </a:r>
            <a:r>
              <a:rPr lang="en-US" dirty="0" smtClean="0"/>
              <a:t>)  with </a:t>
            </a:r>
            <a:r>
              <a:rPr lang="en-US" dirty="0" err="1" smtClean="0"/>
              <a:t>v</a:t>
            </a:r>
            <a:r>
              <a:rPr lang="en-US" baseline="-25000" dirty="0" err="1" smtClean="0"/>
              <a:t>max</a:t>
            </a:r>
            <a:r>
              <a:rPr lang="en-US" dirty="0" smtClean="0"/>
              <a:t> ~10 km/</a:t>
            </a:r>
            <a:r>
              <a:rPr lang="en-US" dirty="0" err="1" smtClean="0"/>
              <a:t>s</a:t>
            </a:r>
            <a:endParaRPr lang="en-US" dirty="0" smtClean="0"/>
          </a:p>
          <a:p>
            <a:r>
              <a:rPr lang="en-US" dirty="0" smtClean="0"/>
              <a:t>our halo particles are too many and too big (a challenge for better simulations)</a:t>
            </a:r>
          </a:p>
          <a:p>
            <a:r>
              <a:rPr lang="en-US" dirty="0" smtClean="0"/>
              <a:t>Perturbations of order a km/</a:t>
            </a:r>
            <a:r>
              <a:rPr lang="en-US" dirty="0" err="1" smtClean="0"/>
              <a:t>s</a:t>
            </a:r>
            <a:r>
              <a:rPr lang="en-US" dirty="0" smtClean="0"/>
              <a:t> expected from sub-halos</a:t>
            </a:r>
          </a:p>
        </p:txBody>
      </p:sp>
      <p:sp>
        <p:nvSpPr>
          <p:cNvPr id="6" name="TextBox 5"/>
          <p:cNvSpPr txBox="1"/>
          <p:nvPr/>
        </p:nvSpPr>
        <p:spPr>
          <a:xfrm>
            <a:off x="4561484" y="1094472"/>
            <a:ext cx="2330824" cy="646331"/>
          </a:xfrm>
          <a:prstGeom prst="rect">
            <a:avLst/>
          </a:prstGeom>
          <a:noFill/>
          <a:ln w="38100">
            <a:solidFill>
              <a:schemeClr val="accent2">
                <a:lumMod val="40000"/>
                <a:lumOff val="60000"/>
              </a:schemeClr>
            </a:solidFill>
          </a:ln>
        </p:spPr>
        <p:txBody>
          <a:bodyPr wrap="square" rtlCol="0">
            <a:spAutoFit/>
          </a:bodyPr>
          <a:lstStyle/>
          <a:p>
            <a:r>
              <a:rPr lang="en-US" dirty="0" smtClean="0">
                <a:solidFill>
                  <a:srgbClr val="FFFFFF"/>
                </a:solidFill>
              </a:rPr>
              <a:t>via </a:t>
            </a:r>
            <a:r>
              <a:rPr lang="en-US" dirty="0" err="1" smtClean="0">
                <a:solidFill>
                  <a:srgbClr val="FFFFFF"/>
                </a:solidFill>
              </a:rPr>
              <a:t>Lactae</a:t>
            </a:r>
            <a:r>
              <a:rPr lang="en-US" dirty="0" smtClean="0">
                <a:solidFill>
                  <a:srgbClr val="FFFFFF"/>
                </a:solidFill>
              </a:rPr>
              <a:t> II, </a:t>
            </a:r>
            <a:r>
              <a:rPr lang="en-US" dirty="0" err="1" smtClean="0">
                <a:solidFill>
                  <a:srgbClr val="FFFFFF"/>
                </a:solidFill>
              </a:rPr>
              <a:t>Diemond</a:t>
            </a:r>
            <a:r>
              <a:rPr lang="en-US" dirty="0" smtClean="0">
                <a:solidFill>
                  <a:srgbClr val="FFFFFF"/>
                </a:solidFill>
              </a:rPr>
              <a:t> et al 2008</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Approach: simulated as many particles as we could in tidal tails and galactic disk.  Tracer particles used to show structure without sacrificing self-consistency </a:t>
            </a:r>
          </a:p>
          <a:p>
            <a:r>
              <a:rPr lang="en-US" dirty="0" smtClean="0"/>
              <a:t>Interesting sub-structure predicted: could be revealed by future surveys of ~ a billion stars.</a:t>
            </a:r>
          </a:p>
          <a:p>
            <a:r>
              <a:rPr lang="en-US" dirty="0" smtClean="0"/>
              <a:t>Potential CDM test possible with tidal tails?</a:t>
            </a:r>
          </a:p>
          <a:p>
            <a:r>
              <a:rPr lang="en-US" dirty="0" smtClean="0"/>
              <a:t>Coupled wave view of spiral structure may have interesting consequences for mapping the Milky Way and understanding migration and heating of disk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a:t>
            </a:r>
            <a:endParaRPr lang="en-US" dirty="0"/>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pPr>
              <a:buNone/>
            </a:pPr>
            <a:r>
              <a:rPr lang="en-US" dirty="0" smtClean="0"/>
              <a:t>Uncertainty in mechanisms</a:t>
            </a:r>
          </a:p>
          <a:p>
            <a:r>
              <a:rPr lang="en-US" dirty="0" smtClean="0"/>
              <a:t>Spiral structures: modal or transient or coupled? </a:t>
            </a:r>
          </a:p>
          <a:p>
            <a:r>
              <a:rPr lang="en-US" dirty="0" smtClean="0"/>
              <a:t>Migration, mixing and heating, dependence on time and position, how much due to mergers </a:t>
            </a:r>
            <a:r>
              <a:rPr lang="en-US" dirty="0" err="1" smtClean="0"/>
              <a:t>vs</a:t>
            </a:r>
            <a:r>
              <a:rPr lang="en-US" dirty="0" smtClean="0"/>
              <a:t> spiral/bar</a:t>
            </a:r>
          </a:p>
          <a:p>
            <a:r>
              <a:rPr lang="en-US" dirty="0" smtClean="0"/>
              <a:t>Star formation: wave driven </a:t>
            </a:r>
            <a:r>
              <a:rPr lang="en-US" dirty="0" err="1" smtClean="0"/>
              <a:t>vs</a:t>
            </a:r>
            <a:r>
              <a:rPr lang="en-US" dirty="0" smtClean="0"/>
              <a:t> localized bursts</a:t>
            </a:r>
          </a:p>
          <a:p>
            <a:r>
              <a:rPr lang="en-US" dirty="0" smtClean="0"/>
              <a:t>Lopsided and warped outer Galaxy (common but possibly important), role of mergers in triggering spiral structure and affective heating and mixing</a:t>
            </a:r>
          </a:p>
          <a:p>
            <a:pPr>
              <a:buNone/>
            </a:pPr>
            <a:endParaRPr lang="en-US" dirty="0" smtClean="0"/>
          </a:p>
          <a:p>
            <a:pPr>
              <a:buNone/>
            </a:pPr>
            <a:r>
              <a:rPr lang="en-US" dirty="0" smtClean="0"/>
              <a:t>To explain and understand</a:t>
            </a:r>
          </a:p>
          <a:p>
            <a:r>
              <a:rPr lang="en-US" dirty="0" smtClean="0"/>
              <a:t>Lack of strong correlation between </a:t>
            </a:r>
            <a:r>
              <a:rPr lang="en-US" dirty="0" err="1" smtClean="0"/>
              <a:t>metallicity</a:t>
            </a:r>
            <a:r>
              <a:rPr lang="en-US" dirty="0" smtClean="0"/>
              <a:t> and kinematics in disk-- Large </a:t>
            </a:r>
            <a:r>
              <a:rPr lang="en-US" dirty="0" err="1" smtClean="0"/>
              <a:t>metallicity</a:t>
            </a:r>
            <a:r>
              <a:rPr lang="en-US" dirty="0" smtClean="0"/>
              <a:t> scatter in disk</a:t>
            </a:r>
          </a:p>
          <a:p>
            <a:r>
              <a:rPr lang="en-US" dirty="0" smtClean="0"/>
              <a:t>Structure in velocity fields</a:t>
            </a:r>
          </a:p>
          <a:p>
            <a:r>
              <a:rPr lang="en-US" dirty="0" smtClean="0"/>
              <a:t>Nature of spiral structure in our Galaxy (patterns, number of arms, lifetimes)  -- lack of consensus</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478209"/>
            <a:ext cx="2994215" cy="2167346"/>
          </a:xfrm>
        </p:spPr>
        <p:txBody>
          <a:bodyPr>
            <a:noAutofit/>
          </a:bodyPr>
          <a:lstStyle/>
          <a:p>
            <a:r>
              <a:rPr lang="en-US" sz="2800" dirty="0" smtClean="0">
                <a:latin typeface="Arial"/>
                <a:ea typeface="ＭＳ Ｐゴシック" pitchFamily="-109" charset="-128"/>
                <a:cs typeface="Arial"/>
              </a:rPr>
              <a:t>Disk perturbed by a low mass satellite passing through the disk</a:t>
            </a:r>
          </a:p>
        </p:txBody>
      </p:sp>
      <p:pic>
        <p:nvPicPr>
          <p:cNvPr id="39939" name="Picture 3" descr="Picture 1.png"/>
          <p:cNvPicPr>
            <a:picLocks noChangeAspect="1"/>
          </p:cNvPicPr>
          <p:nvPr/>
        </p:nvPicPr>
        <p:blipFill>
          <a:blip r:embed="rId2"/>
          <a:srcRect/>
          <a:stretch>
            <a:fillRect/>
          </a:stretch>
        </p:blipFill>
        <p:spPr bwMode="auto">
          <a:xfrm>
            <a:off x="6910388" y="203200"/>
            <a:ext cx="1766887" cy="6637338"/>
          </a:xfrm>
          <a:prstGeom prst="rect">
            <a:avLst/>
          </a:prstGeom>
          <a:noFill/>
          <a:ln w="9525">
            <a:noFill/>
            <a:miter lim="800000"/>
            <a:headEnd/>
            <a:tailEnd/>
          </a:ln>
        </p:spPr>
      </p:pic>
      <p:sp>
        <p:nvSpPr>
          <p:cNvPr id="39945" name="TextBox 15"/>
          <p:cNvSpPr txBox="1">
            <a:spLocks noChangeArrowheads="1"/>
          </p:cNvSpPr>
          <p:nvPr/>
        </p:nvSpPr>
        <p:spPr bwMode="auto">
          <a:xfrm>
            <a:off x="458984" y="5827040"/>
            <a:ext cx="5948445" cy="646331"/>
          </a:xfrm>
          <a:prstGeom prst="rect">
            <a:avLst/>
          </a:prstGeom>
          <a:noFill/>
          <a:ln w="9525">
            <a:noFill/>
            <a:miter lim="800000"/>
            <a:headEnd/>
            <a:tailEnd/>
          </a:ln>
        </p:spPr>
        <p:txBody>
          <a:bodyPr wrap="square">
            <a:prstTxWarp prst="textNoShape">
              <a:avLst/>
            </a:prstTxWarp>
            <a:spAutoFit/>
          </a:bodyPr>
          <a:lstStyle/>
          <a:p>
            <a:pPr algn="l"/>
            <a:r>
              <a:rPr lang="en-US" dirty="0" smtClean="0">
                <a:latin typeface="Arial" pitchFamily="-109" charset="0"/>
              </a:rPr>
              <a:t>I</a:t>
            </a:r>
            <a:r>
              <a:rPr lang="en-US" b="0" i="0" dirty="0" smtClean="0">
                <a:latin typeface="Arial" pitchFamily="-109" charset="0"/>
              </a:rPr>
              <a:t>nduced </a:t>
            </a:r>
            <a:r>
              <a:rPr lang="en-US" b="0" i="0" dirty="0">
                <a:latin typeface="Arial" pitchFamily="-109" charset="0"/>
              </a:rPr>
              <a:t>over short </a:t>
            </a:r>
            <a:r>
              <a:rPr lang="en-US" b="0" i="0" dirty="0" smtClean="0">
                <a:latin typeface="Arial" pitchFamily="-109" charset="0"/>
              </a:rPr>
              <a:t>timescales</a:t>
            </a:r>
            <a:r>
              <a:rPr lang="en-US" dirty="0" smtClean="0"/>
              <a:t>:</a:t>
            </a:r>
            <a:r>
              <a:rPr lang="en-US" b="0" i="0" dirty="0" smtClean="0">
                <a:latin typeface="Arial" pitchFamily="-109" charset="0"/>
              </a:rPr>
              <a:t> heating, migration, extended disk, warping, lopsidedness, streams</a:t>
            </a:r>
          </a:p>
        </p:txBody>
      </p:sp>
      <p:grpSp>
        <p:nvGrpSpPr>
          <p:cNvPr id="2" name="Group 11"/>
          <p:cNvGrpSpPr/>
          <p:nvPr/>
        </p:nvGrpSpPr>
        <p:grpSpPr>
          <a:xfrm>
            <a:off x="220211" y="2962238"/>
            <a:ext cx="6108700" cy="3024580"/>
            <a:chOff x="228600" y="2286000"/>
            <a:chExt cx="6565900" cy="3417193"/>
          </a:xfrm>
        </p:grpSpPr>
        <p:pic>
          <p:nvPicPr>
            <p:cNvPr id="39940" name="Picture 4" descr="Picture 2.png"/>
            <p:cNvPicPr>
              <a:picLocks noChangeAspect="1"/>
            </p:cNvPicPr>
            <p:nvPr/>
          </p:nvPicPr>
          <p:blipFill>
            <a:blip r:embed="rId3"/>
            <a:srcRect l="10455" b="8002"/>
            <a:stretch>
              <a:fillRect/>
            </a:stretch>
          </p:blipFill>
          <p:spPr bwMode="auto">
            <a:xfrm>
              <a:off x="528638" y="2286000"/>
              <a:ext cx="6265862" cy="3154362"/>
            </a:xfrm>
            <a:prstGeom prst="rect">
              <a:avLst/>
            </a:prstGeom>
            <a:noFill/>
            <a:ln w="9525">
              <a:noFill/>
              <a:miter lim="800000"/>
              <a:headEnd/>
              <a:tailEnd/>
            </a:ln>
          </p:spPr>
        </p:pic>
        <p:cxnSp>
          <p:nvCxnSpPr>
            <p:cNvPr id="39941" name="Straight Arrow Connector 6"/>
            <p:cNvCxnSpPr>
              <a:cxnSpLocks noChangeShapeType="1"/>
            </p:cNvCxnSpPr>
            <p:nvPr/>
          </p:nvCxnSpPr>
          <p:spPr bwMode="auto">
            <a:xfrm rot="5400000" flipH="1" flipV="1">
              <a:off x="152400" y="4487863"/>
              <a:ext cx="1355725" cy="0"/>
            </a:xfrm>
            <a:prstGeom prst="straightConnector1">
              <a:avLst/>
            </a:prstGeom>
            <a:noFill/>
            <a:ln w="31750">
              <a:solidFill>
                <a:srgbClr val="008000"/>
              </a:solidFill>
              <a:round/>
              <a:headEnd/>
              <a:tailEnd type="arrow" w="lg" len="lg"/>
            </a:ln>
          </p:spPr>
        </p:cxnSp>
        <p:sp>
          <p:nvSpPr>
            <p:cNvPr id="39942" name="TextBox 7"/>
            <p:cNvSpPr txBox="1">
              <a:spLocks noChangeArrowheads="1"/>
            </p:cNvSpPr>
            <p:nvPr/>
          </p:nvSpPr>
          <p:spPr bwMode="auto">
            <a:xfrm>
              <a:off x="1201738" y="5181600"/>
              <a:ext cx="746125" cy="521593"/>
            </a:xfrm>
            <a:prstGeom prst="rect">
              <a:avLst/>
            </a:prstGeom>
            <a:noFill/>
            <a:ln w="9525">
              <a:noFill/>
              <a:miter lim="800000"/>
              <a:headEnd/>
              <a:tailEnd/>
            </a:ln>
          </p:spPr>
          <p:txBody>
            <a:bodyPr wrap="square">
              <a:prstTxWarp prst="textNoShape">
                <a:avLst/>
              </a:prstTxWarp>
              <a:spAutoFit/>
            </a:bodyPr>
            <a:lstStyle/>
            <a:p>
              <a:pPr algn="ctr"/>
              <a:r>
                <a:rPr lang="en-US" sz="2400" b="0" i="0" dirty="0" err="1">
                  <a:solidFill>
                    <a:srgbClr val="3366FF"/>
                  </a:solidFill>
                  <a:latin typeface="Arial" pitchFamily="-109" charset="0"/>
                </a:rPr>
                <a:t>u</a:t>
              </a:r>
              <a:endParaRPr lang="en-US" sz="2400" b="0" i="0" dirty="0">
                <a:solidFill>
                  <a:srgbClr val="3366FF"/>
                </a:solidFill>
                <a:latin typeface="Arial" pitchFamily="-109" charset="0"/>
              </a:endParaRPr>
            </a:p>
          </p:txBody>
        </p:sp>
        <p:sp>
          <p:nvSpPr>
            <p:cNvPr id="39943" name="TextBox 8"/>
            <p:cNvSpPr txBox="1">
              <a:spLocks noChangeArrowheads="1"/>
            </p:cNvSpPr>
            <p:nvPr/>
          </p:nvSpPr>
          <p:spPr bwMode="auto">
            <a:xfrm>
              <a:off x="228600" y="4114800"/>
              <a:ext cx="744537" cy="521593"/>
            </a:xfrm>
            <a:prstGeom prst="rect">
              <a:avLst/>
            </a:prstGeom>
            <a:noFill/>
            <a:ln w="9525">
              <a:noFill/>
              <a:miter lim="800000"/>
              <a:headEnd/>
              <a:tailEnd/>
            </a:ln>
          </p:spPr>
          <p:txBody>
            <a:bodyPr wrap="square">
              <a:prstTxWarp prst="textNoShape">
                <a:avLst/>
              </a:prstTxWarp>
              <a:spAutoFit/>
            </a:bodyPr>
            <a:lstStyle/>
            <a:p>
              <a:r>
                <a:rPr lang="en-US" sz="2400" b="0" i="0" dirty="0" err="1">
                  <a:solidFill>
                    <a:srgbClr val="008000"/>
                  </a:solidFill>
                  <a:latin typeface="Arial" pitchFamily="-109" charset="0"/>
                </a:rPr>
                <a:t>v</a:t>
              </a:r>
              <a:endParaRPr lang="en-US" sz="2400" b="0" i="0" dirty="0">
                <a:solidFill>
                  <a:srgbClr val="008000"/>
                </a:solidFill>
                <a:latin typeface="Arial" pitchFamily="-109" charset="0"/>
              </a:endParaRPr>
            </a:p>
          </p:txBody>
        </p:sp>
        <p:cxnSp>
          <p:nvCxnSpPr>
            <p:cNvPr id="39944" name="Straight Arrow Connector 9"/>
            <p:cNvCxnSpPr>
              <a:cxnSpLocks noChangeShapeType="1"/>
            </p:cNvCxnSpPr>
            <p:nvPr/>
          </p:nvCxnSpPr>
          <p:spPr bwMode="auto">
            <a:xfrm flipV="1">
              <a:off x="947738" y="5257800"/>
              <a:ext cx="1422400" cy="0"/>
            </a:xfrm>
            <a:prstGeom prst="straightConnector1">
              <a:avLst/>
            </a:prstGeom>
            <a:noFill/>
            <a:ln w="31750">
              <a:solidFill>
                <a:srgbClr val="3366FF"/>
              </a:solidFill>
              <a:round/>
              <a:headEnd/>
              <a:tailEnd type="arrow" w="lg" len="lg"/>
            </a:ln>
          </p:spPr>
        </p:cxnSp>
        <p:sp>
          <p:nvSpPr>
            <p:cNvPr id="11" name="TextBox 10"/>
            <p:cNvSpPr txBox="1"/>
            <p:nvPr/>
          </p:nvSpPr>
          <p:spPr>
            <a:xfrm>
              <a:off x="1600200" y="3352800"/>
              <a:ext cx="4495800" cy="417274"/>
            </a:xfrm>
            <a:prstGeom prst="rect">
              <a:avLst/>
            </a:prstGeom>
            <a:noFill/>
          </p:spPr>
          <p:txBody>
            <a:bodyPr wrap="square" rtlCol="0">
              <a:spAutoFit/>
            </a:bodyPr>
            <a:lstStyle/>
            <a:p>
              <a:r>
                <a:rPr lang="en-US" dirty="0" smtClean="0"/>
                <a:t>each panel is a different </a:t>
              </a:r>
              <a:r>
                <a:rPr lang="en-US" dirty="0" err="1" smtClean="0"/>
                <a:t>timestep</a:t>
              </a:r>
              <a:endParaRPr lang="en-US" dirty="0"/>
            </a:p>
          </p:txBody>
        </p:sp>
      </p:grpSp>
      <p:grpSp>
        <p:nvGrpSpPr>
          <p:cNvPr id="29" name="Group 28"/>
          <p:cNvGrpSpPr/>
          <p:nvPr/>
        </p:nvGrpSpPr>
        <p:grpSpPr>
          <a:xfrm>
            <a:off x="3616879" y="478209"/>
            <a:ext cx="2934300" cy="3246043"/>
            <a:chOff x="3616879" y="478209"/>
            <a:chExt cx="2934300" cy="3246043"/>
          </a:xfrm>
        </p:grpSpPr>
        <p:grpSp>
          <p:nvGrpSpPr>
            <p:cNvPr id="28" name="Group 27"/>
            <p:cNvGrpSpPr/>
            <p:nvPr/>
          </p:nvGrpSpPr>
          <p:grpSpPr>
            <a:xfrm>
              <a:off x="3616879" y="729875"/>
              <a:ext cx="2934300" cy="2994377"/>
              <a:chOff x="3616879" y="715276"/>
              <a:chExt cx="2934300" cy="2994377"/>
            </a:xfrm>
          </p:grpSpPr>
          <p:grpSp>
            <p:nvGrpSpPr>
              <p:cNvPr id="14" name="Group 14"/>
              <p:cNvGrpSpPr>
                <a:grpSpLocks/>
              </p:cNvGrpSpPr>
              <p:nvPr/>
            </p:nvGrpSpPr>
            <p:grpSpPr bwMode="auto">
              <a:xfrm>
                <a:off x="3616879" y="755319"/>
                <a:ext cx="2934300" cy="2954334"/>
                <a:chOff x="397186" y="1974716"/>
                <a:chExt cx="5150156" cy="4540082"/>
              </a:xfrm>
            </p:grpSpPr>
            <p:pic>
              <p:nvPicPr>
                <p:cNvPr id="18" name="Picture 5" descr="Picture 3.png"/>
                <p:cNvPicPr>
                  <a:picLocks noChangeAspect="1"/>
                </p:cNvPicPr>
                <p:nvPr/>
              </p:nvPicPr>
              <p:blipFill>
                <a:blip r:embed="rId4"/>
                <a:srcRect l="73479" t="3810" r="2939"/>
                <a:stretch>
                  <a:fillRect/>
                </a:stretch>
              </p:blipFill>
              <p:spPr bwMode="auto">
                <a:xfrm>
                  <a:off x="3454397" y="1977015"/>
                  <a:ext cx="2092945" cy="4389921"/>
                </a:xfrm>
                <a:prstGeom prst="rect">
                  <a:avLst/>
                </a:prstGeom>
                <a:noFill/>
                <a:ln w="9525">
                  <a:noFill/>
                  <a:miter lim="800000"/>
                  <a:headEnd/>
                  <a:tailEnd/>
                </a:ln>
              </p:spPr>
            </p:pic>
            <p:pic>
              <p:nvPicPr>
                <p:cNvPr id="19" name="Picture 5" descr="Picture 3.png"/>
                <p:cNvPicPr>
                  <a:picLocks noChangeAspect="1"/>
                </p:cNvPicPr>
                <p:nvPr/>
              </p:nvPicPr>
              <p:blipFill>
                <a:blip r:embed="rId4"/>
                <a:srcRect t="3810" r="68581" b="5714"/>
                <a:stretch>
                  <a:fillRect/>
                </a:stretch>
              </p:blipFill>
              <p:spPr bwMode="auto">
                <a:xfrm>
                  <a:off x="508000" y="1974716"/>
                  <a:ext cx="2785906" cy="4125695"/>
                </a:xfrm>
                <a:prstGeom prst="rect">
                  <a:avLst/>
                </a:prstGeom>
                <a:noFill/>
                <a:ln w="9525">
                  <a:noFill/>
                  <a:miter lim="800000"/>
                  <a:headEnd/>
                  <a:tailEnd/>
                </a:ln>
              </p:spPr>
            </p:pic>
            <p:sp>
              <p:nvSpPr>
                <p:cNvPr id="20" name="TextBox 7"/>
                <p:cNvSpPr txBox="1">
                  <a:spLocks noChangeArrowheads="1"/>
                </p:cNvSpPr>
                <p:nvPr/>
              </p:nvSpPr>
              <p:spPr bwMode="auto">
                <a:xfrm>
                  <a:off x="1100738" y="5994524"/>
                  <a:ext cx="4446604" cy="520274"/>
                </a:xfrm>
                <a:prstGeom prst="rect">
                  <a:avLst/>
                </a:prstGeom>
                <a:noFill/>
                <a:ln w="9525">
                  <a:noFill/>
                  <a:miter lim="800000"/>
                  <a:headEnd/>
                  <a:tailEnd/>
                </a:ln>
              </p:spPr>
              <p:txBody>
                <a:bodyPr wrap="square">
                  <a:prstTxWarp prst="textNoShape">
                    <a:avLst/>
                  </a:prstTxWarp>
                  <a:spAutoFit/>
                </a:bodyPr>
                <a:lstStyle/>
                <a:p>
                  <a:r>
                    <a:rPr lang="en-US" sz="1600" b="0" i="0" dirty="0">
                      <a:solidFill>
                        <a:srgbClr val="3366FF"/>
                      </a:solidFill>
                      <a:latin typeface="Arial" pitchFamily="-109" charset="0"/>
                    </a:rPr>
                    <a:t>change in mean radius</a:t>
                  </a:r>
                </a:p>
              </p:txBody>
            </p:sp>
            <p:sp>
              <p:nvSpPr>
                <p:cNvPr id="21" name="TextBox 8"/>
                <p:cNvSpPr txBox="1">
                  <a:spLocks noChangeArrowheads="1"/>
                </p:cNvSpPr>
                <p:nvPr/>
              </p:nvSpPr>
              <p:spPr bwMode="auto">
                <a:xfrm rot="16200000">
                  <a:off x="-762007" y="4034775"/>
                  <a:ext cx="2912601" cy="594215"/>
                </a:xfrm>
                <a:prstGeom prst="rect">
                  <a:avLst/>
                </a:prstGeom>
                <a:noFill/>
                <a:ln w="9525">
                  <a:noFill/>
                  <a:miter lim="800000"/>
                  <a:headEnd/>
                  <a:tailEnd/>
                </a:ln>
              </p:spPr>
              <p:txBody>
                <a:bodyPr wrap="square">
                  <a:prstTxWarp prst="textNoShape">
                    <a:avLst/>
                  </a:prstTxWarp>
                  <a:spAutoFit/>
                </a:bodyPr>
                <a:lstStyle/>
                <a:p>
                  <a:r>
                    <a:rPr lang="en-US" sz="1600" b="0" i="0" dirty="0" smtClean="0">
                      <a:solidFill>
                        <a:srgbClr val="0000FF"/>
                      </a:solidFill>
                      <a:latin typeface="Arial" pitchFamily="-109" charset="0"/>
                    </a:rPr>
                    <a:t>eccentricity</a:t>
                  </a:r>
                  <a:endParaRPr lang="en-US" b="0" i="0" dirty="0">
                    <a:solidFill>
                      <a:srgbClr val="0000FF"/>
                    </a:solidFill>
                    <a:latin typeface="Arial" pitchFamily="-109" charset="0"/>
                  </a:endParaRPr>
                </a:p>
              </p:txBody>
            </p:sp>
            <p:cxnSp>
              <p:nvCxnSpPr>
                <p:cNvPr id="22" name="Straight Arrow Connector 10"/>
                <p:cNvCxnSpPr>
                  <a:cxnSpLocks noChangeShapeType="1"/>
                </p:cNvCxnSpPr>
                <p:nvPr/>
              </p:nvCxnSpPr>
              <p:spPr bwMode="auto">
                <a:xfrm flipV="1">
                  <a:off x="1320801" y="6026604"/>
                  <a:ext cx="1964025" cy="381"/>
                </a:xfrm>
                <a:prstGeom prst="straightConnector1">
                  <a:avLst/>
                </a:prstGeom>
                <a:noFill/>
                <a:ln w="31750">
                  <a:solidFill>
                    <a:srgbClr val="3366FF"/>
                  </a:solidFill>
                  <a:round/>
                  <a:headEnd/>
                  <a:tailEnd type="arrow" w="med" len="med"/>
                </a:ln>
              </p:spPr>
            </p:cxnSp>
            <p:cxnSp>
              <p:nvCxnSpPr>
                <p:cNvPr id="23" name="Straight Arrow Connector 12"/>
                <p:cNvCxnSpPr>
                  <a:cxnSpLocks noChangeShapeType="1"/>
                </p:cNvCxnSpPr>
                <p:nvPr/>
              </p:nvCxnSpPr>
              <p:spPr bwMode="auto">
                <a:xfrm rot="16200000" flipV="1">
                  <a:off x="406402" y="5113865"/>
                  <a:ext cx="1168406" cy="16942"/>
                </a:xfrm>
                <a:prstGeom prst="straightConnector1">
                  <a:avLst/>
                </a:prstGeom>
                <a:noFill/>
                <a:ln w="31750">
                  <a:solidFill>
                    <a:srgbClr val="0000FF"/>
                  </a:solidFill>
                  <a:round/>
                  <a:headEnd/>
                  <a:tailEnd type="arrow" w="med" len="med"/>
                </a:ln>
              </p:spPr>
            </p:cxnSp>
          </p:grpSp>
          <p:sp>
            <p:nvSpPr>
              <p:cNvPr id="15" name="TextBox 17"/>
              <p:cNvSpPr txBox="1">
                <a:spLocks noChangeArrowheads="1"/>
              </p:cNvSpPr>
              <p:nvPr/>
            </p:nvSpPr>
            <p:spPr bwMode="auto">
              <a:xfrm>
                <a:off x="3786158" y="715276"/>
                <a:ext cx="2029966" cy="369332"/>
              </a:xfrm>
              <a:prstGeom prst="rect">
                <a:avLst/>
              </a:prstGeom>
              <a:noFill/>
              <a:ln w="9525">
                <a:noFill/>
                <a:miter lim="800000"/>
                <a:headEnd/>
                <a:tailEnd/>
              </a:ln>
            </p:spPr>
            <p:txBody>
              <a:bodyPr wrap="square">
                <a:prstTxWarp prst="textNoShape">
                  <a:avLst/>
                </a:prstTxWarp>
                <a:spAutoFit/>
              </a:bodyPr>
              <a:lstStyle/>
              <a:p>
                <a:pPr algn="ctr"/>
                <a:r>
                  <a:rPr lang="en-US" b="0" i="0" dirty="0">
                    <a:solidFill>
                      <a:srgbClr val="660066"/>
                    </a:solidFill>
                    <a:latin typeface="Arial" pitchFamily="-109" charset="0"/>
                  </a:rPr>
                  <a:t>Outer disk</a:t>
                </a:r>
              </a:p>
            </p:txBody>
          </p:sp>
          <p:sp>
            <p:nvSpPr>
              <p:cNvPr id="16" name="TextBox 18"/>
              <p:cNvSpPr txBox="1">
                <a:spLocks noChangeArrowheads="1"/>
              </p:cNvSpPr>
              <p:nvPr/>
            </p:nvSpPr>
            <p:spPr bwMode="auto">
              <a:xfrm>
                <a:off x="4293130" y="1619268"/>
                <a:ext cx="1385919" cy="369332"/>
              </a:xfrm>
              <a:prstGeom prst="rect">
                <a:avLst/>
              </a:prstGeom>
              <a:noFill/>
              <a:ln w="9525">
                <a:noFill/>
                <a:miter lim="800000"/>
                <a:headEnd/>
                <a:tailEnd/>
              </a:ln>
            </p:spPr>
            <p:txBody>
              <a:bodyPr wrap="square">
                <a:prstTxWarp prst="textNoShape">
                  <a:avLst/>
                </a:prstTxWarp>
                <a:spAutoFit/>
              </a:bodyPr>
              <a:lstStyle/>
              <a:p>
                <a:pPr algn="ctr"/>
                <a:r>
                  <a:rPr lang="en-US" b="0" i="0" dirty="0">
                    <a:solidFill>
                      <a:srgbClr val="660066"/>
                    </a:solidFill>
                    <a:latin typeface="Arial" pitchFamily="-109" charset="0"/>
                  </a:rPr>
                  <a:t>Mid disk</a:t>
                </a:r>
              </a:p>
            </p:txBody>
          </p:sp>
          <p:sp>
            <p:nvSpPr>
              <p:cNvPr id="17" name="TextBox 19"/>
              <p:cNvSpPr txBox="1">
                <a:spLocks noChangeArrowheads="1"/>
              </p:cNvSpPr>
              <p:nvPr/>
            </p:nvSpPr>
            <p:spPr bwMode="auto">
              <a:xfrm>
                <a:off x="4505121" y="2438377"/>
                <a:ext cx="1547832" cy="369332"/>
              </a:xfrm>
              <a:prstGeom prst="rect">
                <a:avLst/>
              </a:prstGeom>
              <a:noFill/>
              <a:ln w="9525">
                <a:noFill/>
                <a:miter lim="800000"/>
                <a:headEnd/>
                <a:tailEnd/>
              </a:ln>
            </p:spPr>
            <p:txBody>
              <a:bodyPr wrap="square">
                <a:prstTxWarp prst="textNoShape">
                  <a:avLst/>
                </a:prstTxWarp>
                <a:spAutoFit/>
              </a:bodyPr>
              <a:lstStyle/>
              <a:p>
                <a:pPr algn="ctr"/>
                <a:r>
                  <a:rPr lang="en-US" b="0" i="0" dirty="0">
                    <a:solidFill>
                      <a:srgbClr val="660066"/>
                    </a:solidFill>
                    <a:latin typeface="Arial" pitchFamily="-109" charset="0"/>
                  </a:rPr>
                  <a:t>Inner disk</a:t>
                </a:r>
              </a:p>
            </p:txBody>
          </p:sp>
        </p:grpSp>
        <p:sp>
          <p:nvSpPr>
            <p:cNvPr id="24" name="TextBox 23"/>
            <p:cNvSpPr txBox="1"/>
            <p:nvPr/>
          </p:nvSpPr>
          <p:spPr>
            <a:xfrm>
              <a:off x="4195311" y="478209"/>
              <a:ext cx="2133600" cy="369332"/>
            </a:xfrm>
            <a:prstGeom prst="rect">
              <a:avLst/>
            </a:prstGeom>
            <a:noFill/>
          </p:spPr>
          <p:txBody>
            <a:bodyPr wrap="square" rtlCol="0">
              <a:spAutoFit/>
            </a:bodyPr>
            <a:lstStyle/>
            <a:p>
              <a:r>
                <a:rPr lang="en-US" dirty="0" smtClean="0"/>
                <a:t>earlier          later</a:t>
              </a:r>
              <a:endParaRPr lang="en-US" dirty="0"/>
            </a:p>
          </p:txBody>
        </p:sp>
      </p:grpSp>
      <p:sp>
        <p:nvSpPr>
          <p:cNvPr id="25" name="TextBox 24"/>
          <p:cNvSpPr txBox="1"/>
          <p:nvPr/>
        </p:nvSpPr>
        <p:spPr>
          <a:xfrm>
            <a:off x="3944738" y="5082826"/>
            <a:ext cx="2535164" cy="461665"/>
          </a:xfrm>
          <a:prstGeom prst="rect">
            <a:avLst/>
          </a:prstGeom>
          <a:noFill/>
        </p:spPr>
        <p:txBody>
          <a:bodyPr wrap="square" rtlCol="0">
            <a:spAutoFit/>
          </a:bodyPr>
          <a:lstStyle/>
          <a:p>
            <a:r>
              <a:rPr lang="en-US" sz="2400" dirty="0" smtClean="0">
                <a:solidFill>
                  <a:srgbClr val="FF0000"/>
                </a:solidFill>
                <a:latin typeface="Apple Casual"/>
                <a:cs typeface="Apple Casual"/>
              </a:rPr>
              <a:t>10</a:t>
            </a:r>
            <a:r>
              <a:rPr lang="en-US" sz="2400" baseline="30000" dirty="0" smtClean="0">
                <a:solidFill>
                  <a:srgbClr val="FF0000"/>
                </a:solidFill>
                <a:latin typeface="Apple Casual"/>
                <a:cs typeface="Apple Casual"/>
              </a:rPr>
              <a:t>7 </a:t>
            </a:r>
            <a:r>
              <a:rPr lang="en-US" sz="2400" dirty="0" smtClean="0">
                <a:solidFill>
                  <a:srgbClr val="FF0000"/>
                </a:solidFill>
                <a:latin typeface="Apple Casual"/>
                <a:cs typeface="Apple Casual"/>
              </a:rPr>
              <a:t>particles</a:t>
            </a:r>
            <a:endParaRPr lang="en-US" sz="2400" dirty="0">
              <a:solidFill>
                <a:srgbClr val="FF0000"/>
              </a:solidFill>
              <a:latin typeface="Apple Casual"/>
              <a:cs typeface="Apple Casual"/>
            </a:endParaRPr>
          </a:p>
        </p:txBody>
      </p:sp>
      <p:sp>
        <p:nvSpPr>
          <p:cNvPr id="26" name="TextBox 25"/>
          <p:cNvSpPr txBox="1"/>
          <p:nvPr/>
        </p:nvSpPr>
        <p:spPr>
          <a:xfrm>
            <a:off x="879260" y="2910666"/>
            <a:ext cx="2585992" cy="369332"/>
          </a:xfrm>
          <a:prstGeom prst="rect">
            <a:avLst/>
          </a:prstGeom>
          <a:solidFill>
            <a:schemeClr val="bg1"/>
          </a:solidFill>
          <a:ln>
            <a:solidFill>
              <a:schemeClr val="accent1"/>
            </a:solidFill>
          </a:ln>
        </p:spPr>
        <p:txBody>
          <a:bodyPr wrap="square" rtlCol="0">
            <a:spAutoFit/>
          </a:bodyPr>
          <a:lstStyle/>
          <a:p>
            <a:r>
              <a:rPr lang="en-US" b="1" dirty="0" smtClean="0"/>
              <a:t>velocity distributions</a:t>
            </a:r>
            <a:endParaRPr lang="en-US" b="1" dirty="0"/>
          </a:p>
        </p:txBody>
      </p:sp>
      <p:sp>
        <p:nvSpPr>
          <p:cNvPr id="30" name="TextBox 29"/>
          <p:cNvSpPr txBox="1"/>
          <p:nvPr/>
        </p:nvSpPr>
        <p:spPr>
          <a:xfrm>
            <a:off x="7244648" y="4798734"/>
            <a:ext cx="1899352" cy="400110"/>
          </a:xfrm>
          <a:prstGeom prst="rect">
            <a:avLst/>
          </a:prstGeom>
          <a:noFill/>
        </p:spPr>
        <p:txBody>
          <a:bodyPr wrap="square" rtlCol="0">
            <a:spAutoFit/>
          </a:bodyPr>
          <a:lstStyle/>
          <a:p>
            <a:r>
              <a:rPr lang="en-US" sz="2000" dirty="0" smtClean="0">
                <a:solidFill>
                  <a:srgbClr val="FF0000"/>
                </a:solidFill>
                <a:latin typeface="Apple Casual"/>
                <a:cs typeface="Apple Casual"/>
              </a:rPr>
              <a:t>10</a:t>
            </a:r>
            <a:r>
              <a:rPr lang="en-US" sz="2000" baseline="30000" dirty="0" smtClean="0">
                <a:solidFill>
                  <a:srgbClr val="FF0000"/>
                </a:solidFill>
                <a:latin typeface="Apple Casual"/>
                <a:cs typeface="Apple Casual"/>
              </a:rPr>
              <a:t>5 </a:t>
            </a:r>
            <a:r>
              <a:rPr lang="en-US" sz="2000" dirty="0" smtClean="0">
                <a:solidFill>
                  <a:srgbClr val="FF0000"/>
                </a:solidFill>
                <a:latin typeface="Apple Casual"/>
                <a:cs typeface="Apple Casual"/>
              </a:rPr>
              <a:t>particles</a:t>
            </a:r>
            <a:endParaRPr lang="en-US" sz="2000" dirty="0">
              <a:solidFill>
                <a:srgbClr val="FF0000"/>
              </a:solidFill>
              <a:latin typeface="Apple Casual"/>
              <a:cs typeface="Apple Casual"/>
            </a:endParaRPr>
          </a:p>
        </p:txBody>
      </p:sp>
      <p:sp>
        <p:nvSpPr>
          <p:cNvPr id="31" name="TextBox 30"/>
          <p:cNvSpPr txBox="1"/>
          <p:nvPr/>
        </p:nvSpPr>
        <p:spPr>
          <a:xfrm>
            <a:off x="5283597" y="3136745"/>
            <a:ext cx="2535164" cy="400110"/>
          </a:xfrm>
          <a:prstGeom prst="rect">
            <a:avLst/>
          </a:prstGeom>
          <a:noFill/>
        </p:spPr>
        <p:txBody>
          <a:bodyPr wrap="square" rtlCol="0">
            <a:spAutoFit/>
          </a:bodyPr>
          <a:lstStyle/>
          <a:p>
            <a:r>
              <a:rPr lang="en-US" sz="2000" dirty="0" smtClean="0">
                <a:solidFill>
                  <a:srgbClr val="FF0000"/>
                </a:solidFill>
                <a:latin typeface="Apple Casual"/>
                <a:cs typeface="Apple Casual"/>
              </a:rPr>
              <a:t>10</a:t>
            </a:r>
            <a:r>
              <a:rPr lang="en-US" sz="2000" baseline="30000" dirty="0" smtClean="0">
                <a:solidFill>
                  <a:srgbClr val="FF0000"/>
                </a:solidFill>
                <a:latin typeface="Apple Casual"/>
                <a:cs typeface="Apple Casual"/>
              </a:rPr>
              <a:t>6 </a:t>
            </a:r>
            <a:r>
              <a:rPr lang="en-US" sz="2000" dirty="0" smtClean="0">
                <a:solidFill>
                  <a:srgbClr val="FF0000"/>
                </a:solidFill>
                <a:latin typeface="Apple Casual"/>
                <a:cs typeface="Apple Casual"/>
              </a:rPr>
              <a:t>particles</a:t>
            </a:r>
            <a:endParaRPr lang="en-US" sz="2000" dirty="0">
              <a:solidFill>
                <a:srgbClr val="FF0000"/>
              </a:solidFill>
              <a:latin typeface="Apple Casual"/>
              <a:cs typeface="Apple Casual"/>
            </a:endParaRPr>
          </a:p>
        </p:txBody>
      </p:sp>
      <p:sp>
        <p:nvSpPr>
          <p:cNvPr id="32" name="TextBox 31"/>
          <p:cNvSpPr txBox="1"/>
          <p:nvPr/>
        </p:nvSpPr>
        <p:spPr>
          <a:xfrm>
            <a:off x="3680015" y="203200"/>
            <a:ext cx="1312598" cy="369332"/>
          </a:xfrm>
          <a:prstGeom prst="rect">
            <a:avLst/>
          </a:prstGeom>
          <a:noFill/>
        </p:spPr>
        <p:txBody>
          <a:bodyPr wrap="square" rtlCol="0">
            <a:spAutoFit/>
          </a:bodyPr>
          <a:lstStyle/>
          <a:p>
            <a:r>
              <a:rPr lang="en-US" b="1" dirty="0" smtClean="0"/>
              <a:t>Migration</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topics</a:t>
            </a:r>
            <a:endParaRPr lang="en-US" dirty="0"/>
          </a:p>
        </p:txBody>
      </p:sp>
      <p:sp>
        <p:nvSpPr>
          <p:cNvPr id="3" name="Content Placeholder 2"/>
          <p:cNvSpPr>
            <a:spLocks noGrp="1"/>
          </p:cNvSpPr>
          <p:nvPr>
            <p:ph idx="1"/>
          </p:nvPr>
        </p:nvSpPr>
        <p:spPr>
          <a:xfrm>
            <a:off x="457200" y="1600200"/>
            <a:ext cx="8229600" cy="4838071"/>
          </a:xfrm>
        </p:spPr>
        <p:txBody>
          <a:bodyPr>
            <a:normAutofit fontScale="92500" lnSpcReduction="20000"/>
          </a:bodyPr>
          <a:lstStyle/>
          <a:p>
            <a:pPr marL="514350" indent="-514350">
              <a:buAutoNum type="arabicParenR"/>
            </a:pPr>
            <a:r>
              <a:rPr lang="en-US" dirty="0" smtClean="0"/>
              <a:t>Galactic disk, Milky Way model</a:t>
            </a:r>
          </a:p>
          <a:p>
            <a:pPr marL="914400" lvl="1" indent="-514350">
              <a:buNone/>
            </a:pPr>
            <a:r>
              <a:rPr lang="en-US" dirty="0" smtClean="0"/>
              <a:t>Goal: understand Milky Way disk structure from local velocity distributions observed in forthcoming large surveys.  Interpret abundances in terms of formation and evolution (chemical tagging)</a:t>
            </a:r>
          </a:p>
          <a:p>
            <a:pPr>
              <a:buNone/>
            </a:pPr>
            <a:r>
              <a:rPr lang="en-US" dirty="0" smtClean="0"/>
              <a:t>2) Tidal tails, e.g., disruption of Sagittarius dwarf</a:t>
            </a:r>
          </a:p>
          <a:p>
            <a:pPr lvl="1">
              <a:buNone/>
            </a:pPr>
            <a:r>
              <a:rPr lang="en-US" dirty="0" smtClean="0"/>
              <a:t>Goal: Constraints on CDM,  dark matter sub-halo distribution from tidal tail substructure</a:t>
            </a:r>
          </a:p>
          <a:p>
            <a:pPr lvl="1">
              <a:buNone/>
            </a:pPr>
            <a:endParaRPr lang="en-US" dirty="0" smtClean="0"/>
          </a:p>
          <a:p>
            <a:pPr lvl="1">
              <a:buNone/>
            </a:pPr>
            <a:r>
              <a:rPr lang="en-US" dirty="0" smtClean="0"/>
              <a:t>Most previous work on disk velocity distributions done with test particle simulations</a:t>
            </a:r>
          </a:p>
          <a:p>
            <a:pPr lvl="1">
              <a:buNone/>
            </a:pPr>
            <a:r>
              <a:rPr lang="en-US" dirty="0" smtClean="0"/>
              <a:t>Most previous work on tidal tails from disrupted dwarf galaxies use limited numbers of particles in the tail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details</a:t>
            </a:r>
            <a:endParaRPr lang="en-US" dirty="0"/>
          </a:p>
        </p:txBody>
      </p:sp>
      <p:sp>
        <p:nvSpPr>
          <p:cNvPr id="3" name="Content Placeholder 2"/>
          <p:cNvSpPr>
            <a:spLocks noGrp="1"/>
          </p:cNvSpPr>
          <p:nvPr>
            <p:ph idx="1"/>
          </p:nvPr>
        </p:nvSpPr>
        <p:spPr/>
        <p:txBody>
          <a:bodyPr/>
          <a:lstStyle/>
          <a:p>
            <a:pPr lvl="1"/>
            <a:r>
              <a:rPr lang="en-US" sz="2400" dirty="0" smtClean="0"/>
              <a:t>Hybrid N-body, massive + tracer particles.  For disk: running 1 million massive particle + 3 million tracer.  Self-consistent N-body with extra particles to resolve substructure.   Smoothing length 10pc, force resolution not quite good enough.</a:t>
            </a:r>
          </a:p>
          <a:p>
            <a:pPr lvl="1"/>
            <a:r>
              <a:rPr lang="en-US" sz="2400" dirty="0" smtClean="0"/>
              <a:t>Modified Phi-grape (</a:t>
            </a:r>
            <a:r>
              <a:rPr lang="en-US" sz="2400" dirty="0" err="1" smtClean="0"/>
              <a:t>Harfst</a:t>
            </a:r>
            <a:r>
              <a:rPr lang="en-US" sz="2400" dirty="0" smtClean="0"/>
              <a:t> et al. 09) with Sapporo GPU replacement for Grape (</a:t>
            </a:r>
            <a:r>
              <a:rPr lang="en-US" sz="2400" dirty="0" err="1" smtClean="0"/>
              <a:t>Gaburov</a:t>
            </a:r>
            <a:r>
              <a:rPr lang="en-US" sz="2400" dirty="0" smtClean="0"/>
              <a:t> et al. 09).   </a:t>
            </a:r>
          </a:p>
          <a:p>
            <a:pPr lvl="1"/>
            <a:r>
              <a:rPr lang="en-US" sz="2400" dirty="0" smtClean="0"/>
              <a:t>using </a:t>
            </a:r>
            <a:r>
              <a:rPr lang="en-US" sz="2400" dirty="0" err="1" smtClean="0"/>
              <a:t>GalacticICS</a:t>
            </a:r>
            <a:r>
              <a:rPr lang="en-US" sz="2400" dirty="0" smtClean="0"/>
              <a:t> for initial conditions (</a:t>
            </a:r>
            <a:r>
              <a:rPr lang="en-US" sz="2400" dirty="0" err="1" smtClean="0"/>
              <a:t>Widrow</a:t>
            </a:r>
            <a:r>
              <a:rPr lang="en-US" sz="2400" dirty="0" smtClean="0"/>
              <a:t> and </a:t>
            </a:r>
            <a:r>
              <a:rPr lang="en-US" sz="2400" dirty="0" err="1" smtClean="0"/>
              <a:t>Dubinski</a:t>
            </a:r>
            <a:r>
              <a:rPr lang="en-US" sz="2400" dirty="0" smtClean="0"/>
              <a:t> 05)  Milky Way model satisfies a suite of observational constraints to match current Milky Way</a:t>
            </a:r>
          </a:p>
          <a:p>
            <a:pPr lvl="1"/>
            <a:r>
              <a:rPr lang="en-US" sz="2400" dirty="0" smtClean="0"/>
              <a:t>Halo is live but under-resolved.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_anim_extend.mov">
            <a:hlinkClick r:id="" action="ppaction://media"/>
          </p:cNvPr>
          <p:cNvPicPr/>
          <p:nvPr>
            <a:videoFile r:link="rId1"/>
          </p:nvPr>
        </p:nvPicPr>
        <p:blipFill>
          <a:blip r:embed="rId4"/>
          <a:stretch>
            <a:fillRect/>
          </a:stretch>
        </p:blipFill>
        <p:spPr>
          <a:xfrm>
            <a:off x="274428" y="381000"/>
            <a:ext cx="8128000" cy="6096000"/>
          </a:xfrm>
          <a:prstGeom prst="rect">
            <a:avLst/>
          </a:prstGeom>
        </p:spPr>
      </p:pic>
      <p:sp>
        <p:nvSpPr>
          <p:cNvPr id="2" name="Title 1"/>
          <p:cNvSpPr>
            <a:spLocks noGrp="1"/>
          </p:cNvSpPr>
          <p:nvPr>
            <p:ph type="title"/>
          </p:nvPr>
        </p:nvSpPr>
        <p:spPr/>
        <p:txBody>
          <a:bodyPr/>
          <a:lstStyle/>
          <a:p>
            <a:r>
              <a:rPr lang="en-US" dirty="0" smtClean="0"/>
              <a:t>Michaela’s simulations</a:t>
            </a:r>
            <a:endParaRPr lang="en-US" dirty="0"/>
          </a:p>
        </p:txBody>
      </p:sp>
      <p:sp>
        <p:nvSpPr>
          <p:cNvPr id="5" name="TextBox 4"/>
          <p:cNvSpPr txBox="1"/>
          <p:nvPr/>
        </p:nvSpPr>
        <p:spPr>
          <a:xfrm>
            <a:off x="6540032" y="1737311"/>
            <a:ext cx="2335726" cy="3170099"/>
          </a:xfrm>
          <a:prstGeom prst="rect">
            <a:avLst/>
          </a:prstGeom>
          <a:noFill/>
        </p:spPr>
        <p:txBody>
          <a:bodyPr wrap="square" rtlCol="0">
            <a:spAutoFit/>
          </a:bodyPr>
          <a:lstStyle/>
          <a:p>
            <a:r>
              <a:rPr lang="en-US" sz="2000" dirty="0" smtClean="0"/>
              <a:t>Only disk particles are shown.</a:t>
            </a:r>
          </a:p>
          <a:p>
            <a:r>
              <a:rPr lang="en-US" sz="2000" dirty="0" smtClean="0"/>
              <a:t>Halo is live, center of bulge moves</a:t>
            </a:r>
          </a:p>
          <a:p>
            <a:endParaRPr lang="en-US" sz="2000" dirty="0" smtClean="0"/>
          </a:p>
          <a:p>
            <a:r>
              <a:rPr lang="en-US" sz="2000" dirty="0" smtClean="0"/>
              <a:t>Center of mass remains within a smoothing length throughout simulation</a:t>
            </a:r>
            <a:endParaRPr lang="en-US"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2289</Words>
  <Application>Microsoft Office PowerPoint</Application>
  <PresentationFormat>Bildschirmpräsentation (4:3)</PresentationFormat>
  <Paragraphs>286</Paragraphs>
  <Slides>44</Slides>
  <Notes>4</Notes>
  <HiddenSlides>0</HiddenSlides>
  <MMClips>6</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Office Theme</vt:lpstr>
      <vt:lpstr>Small Scale Structure in the Galaxy    </vt:lpstr>
      <vt:lpstr>Morphology of the Milky Way</vt:lpstr>
      <vt:lpstr>Burkhard Fuchs test particle simulations have primarily explored steady state spiral models.   What is the signature of a transient or varying spiral wave?</vt:lpstr>
      <vt:lpstr>Integrating many particles on a GPU</vt:lpstr>
      <vt:lpstr>Challenges </vt:lpstr>
      <vt:lpstr>Disk perturbed by a low mass satellite passing through the disk</vt:lpstr>
      <vt:lpstr>Two topics</vt:lpstr>
      <vt:lpstr>Numerical details</vt:lpstr>
      <vt:lpstr>Michaela’s simulations</vt:lpstr>
      <vt:lpstr>In polar coordinates</vt:lpstr>
      <vt:lpstr>Spectrograms mid and late simulation</vt:lpstr>
      <vt:lpstr>Wave coupling</vt:lpstr>
      <vt:lpstr>Three-armed wave</vt:lpstr>
      <vt:lpstr>Models for spiral structure</vt:lpstr>
      <vt:lpstr>Jamie’s local velocity distributions</vt:lpstr>
      <vt:lpstr>As a function of time</vt:lpstr>
      <vt:lpstr>Local neighborhoods</vt:lpstr>
      <vt:lpstr>Comments on the local velocity distributions</vt:lpstr>
      <vt:lpstr>uv plane vs orbital elements</vt:lpstr>
      <vt:lpstr>We had expected resonances to account for gaps in velocity distribution </vt:lpstr>
      <vt:lpstr>Discontinuities in spiral structure</vt:lpstr>
      <vt:lpstr>Discontinuities  in spiral structure when multiple waves are present </vt:lpstr>
      <vt:lpstr>Folie 23</vt:lpstr>
      <vt:lpstr>Hercules stream- like structure  near bar’s Outer Lindblad Resonance</vt:lpstr>
      <vt:lpstr>Like the solar neighborhood</vt:lpstr>
      <vt:lpstr>Interpretation of our Galaxy</vt:lpstr>
      <vt:lpstr>Our view in the galaxy</vt:lpstr>
      <vt:lpstr>Star formation with multiple patterns</vt:lpstr>
      <vt:lpstr>Folie 29</vt:lpstr>
      <vt:lpstr>Caveats</vt:lpstr>
      <vt:lpstr>Final Comments on galactic disk</vt:lpstr>
      <vt:lpstr>Examples </vt:lpstr>
      <vt:lpstr>Folie 33</vt:lpstr>
      <vt:lpstr>Jeans Instability</vt:lpstr>
      <vt:lpstr>Jeans Instability of a stellar Cylinder</vt:lpstr>
      <vt:lpstr>Longitudinal Perturbations of a Stellar Cylinder </vt:lpstr>
      <vt:lpstr>Wavelengths and Growth rates of the fastest growing wavelength</vt:lpstr>
      <vt:lpstr>Folie 38</vt:lpstr>
      <vt:lpstr>Folie 39</vt:lpstr>
      <vt:lpstr>Comments on Jeans Instability</vt:lpstr>
      <vt:lpstr>Tests of CDM</vt:lpstr>
      <vt:lpstr>Dark matter Sub-halos causing structure in tidal tails</vt:lpstr>
      <vt:lpstr>Testing CDM with tidal tails?</vt:lpstr>
      <vt:lpstr>Summary</vt:lpstr>
    </vt:vector>
  </TitlesOfParts>
  <Company>University of Rochester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Alice Quillen</dc:creator>
  <cp:lastModifiedBy>Norbert Christlieb</cp:lastModifiedBy>
  <cp:revision>166</cp:revision>
  <dcterms:created xsi:type="dcterms:W3CDTF">2011-01-11T14:20:21Z</dcterms:created>
  <dcterms:modified xsi:type="dcterms:W3CDTF">2011-01-12T15:41:06Z</dcterms:modified>
</cp:coreProperties>
</file>